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93" r:id="rId14"/>
    <p:sldId id="294" r:id="rId15"/>
    <p:sldId id="264" r:id="rId16"/>
    <p:sldId id="295" r:id="rId17"/>
    <p:sldId id="296" r:id="rId18"/>
    <p:sldId id="297" r:id="rId19"/>
    <p:sldId id="299" r:id="rId20"/>
    <p:sldId id="300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FE81-F244-4FBB-BCC4-57F55CD45221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FF691-A3E4-4DB8-85E2-BDB3B075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2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2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C377-DF83-4E80-9B44-06374CB6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422" y="305146"/>
            <a:ext cx="7766936" cy="1646302"/>
          </a:xfrm>
        </p:spPr>
        <p:txBody>
          <a:bodyPr/>
          <a:lstStyle/>
          <a:p>
            <a:pPr algn="l"/>
            <a:r>
              <a:rPr lang="en-US" dirty="0"/>
              <a:t>           </a:t>
            </a:r>
            <a:r>
              <a:rPr lang="en-US" b="1" dirty="0"/>
              <a:t>BAD APPLES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83281-B71B-45EC-92A3-2BA7DF854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A43D4-0A74-4DB0-A3AB-1C7AF262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1860571"/>
            <a:ext cx="8331589" cy="48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FEBDC-39C2-4E25-B789-35B47B330891}"/>
              </a:ext>
            </a:extLst>
          </p:cNvPr>
          <p:cNvSpPr/>
          <p:nvPr/>
        </p:nvSpPr>
        <p:spPr>
          <a:xfrm>
            <a:off x="2477210" y="702470"/>
            <a:ext cx="571342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WATER REMEDIATORS</a:t>
            </a:r>
          </a:p>
          <a:p>
            <a:r>
              <a:rPr lang="en-US" sz="24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                HOW DO THEY GET CUSTOMERS?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FD555-98C7-4C81-98B9-DB44FB1C007C}"/>
              </a:ext>
            </a:extLst>
          </p:cNvPr>
          <p:cNvSpPr/>
          <p:nvPr/>
        </p:nvSpPr>
        <p:spPr>
          <a:xfrm>
            <a:off x="1040235" y="1860945"/>
            <a:ext cx="70649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Referrals: Plumbers, HOA’s, Condo Assoc. HWA’s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Plumbers: Cash referrals, Supply Houses, Substantial income.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Ms. Bloebaum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General Advertising &amp; word of mouth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1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1798" y="566286"/>
            <a:ext cx="7772400" cy="159543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WATER REMEDIATION--Regulation</a:t>
            </a:r>
            <a:br>
              <a:rPr lang="en-US" sz="4800" b="1" dirty="0">
                <a:solidFill>
                  <a:schemeClr val="tx2"/>
                </a:solidFill>
                <a:latin typeface="Bernard MT Condensed" panose="02050806060905020404" pitchFamily="18" charset="0"/>
              </a:rPr>
            </a:br>
            <a:r>
              <a:rPr lang="en-US" sz="48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       </a:t>
            </a:r>
            <a:r>
              <a:rPr lang="en-US" sz="48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“A  MORAL HAZARD”</a:t>
            </a:r>
            <a:br>
              <a:rPr lang="en-US" sz="4800" b="1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br>
              <a:rPr lang="en-US" sz="4800" b="1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sz="4800" b="1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0260" y="2161724"/>
            <a:ext cx="10615644" cy="47797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Regulation won’t solve the problem but, that doesn’t mean it’s not needed</a:t>
            </a:r>
          </a:p>
          <a:p>
            <a:pPr lvl="1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Referral fees</a:t>
            </a:r>
          </a:p>
          <a:p>
            <a:pPr lvl="1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Mold</a:t>
            </a: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BAD APPLES!!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                                                                        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82" y="3517900"/>
            <a:ext cx="3943281" cy="25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8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" y="56182"/>
            <a:ext cx="9915787" cy="65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" y="519457"/>
            <a:ext cx="11472475" cy="60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4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735014"/>
            <a:ext cx="7772400" cy="96996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NO REGULATION</a:t>
            </a:r>
            <a:br>
              <a:rPr lang="en-US" sz="5400" b="1" dirty="0">
                <a:solidFill>
                  <a:schemeClr val="tx2"/>
                </a:solidFill>
                <a:latin typeface="Bernard MT Condensed" panose="02050806060905020404" pitchFamily="18" charset="0"/>
              </a:rPr>
            </a:br>
            <a:r>
              <a:rPr lang="en-US" sz="54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 </a:t>
            </a:r>
            <a:r>
              <a:rPr lang="en-US" sz="22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280" y="1872814"/>
            <a:ext cx="8861425" cy="4379913"/>
          </a:xfrm>
        </p:spPr>
        <p:txBody>
          <a:bodyPr>
            <a:normAutofit lnSpcReduction="10000"/>
          </a:bodyPr>
          <a:lstStyle/>
          <a:p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“Angie” was arrested while on probation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for years of insurance fraud</a:t>
            </a:r>
          </a:p>
          <a:p>
            <a:r>
              <a:rPr lang="en-US" sz="2000" b="1" dirty="0">
                <a:latin typeface="Britannic Bold" panose="020B0903060703020204" pitchFamily="34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For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embezzlement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from an insurance agent (191 checks)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 One count of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organized fraud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(felony) and 34 counts of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grand theft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FDLE criminal report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was 47 pages long 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She owned five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(5) different water firms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.</a:t>
            </a:r>
            <a:r>
              <a:rPr lang="en-US" sz="2000" b="1" dirty="0">
                <a:solidFill>
                  <a:srgbClr val="FFC000"/>
                </a:solidFill>
                <a:latin typeface="Britannic Bold" panose="020B0903060703020204" pitchFamily="34" charset="0"/>
              </a:rPr>
              <a:t>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Brother owned even more.  She now owns 8.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The day after she was arrested she files an AOB lawsuit while on bail.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She’s still out there</a:t>
            </a:r>
          </a:p>
          <a:p>
            <a:pPr lvl="1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no regulation, no license, no rules, no standards of conduct.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So, until regulations are in effect, or AOB is reformed, it’s IMPORTANT to fully vet every water remediation firm before you sign the dotted line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A1328-3D01-42DF-93FE-137D31FF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76" y="224709"/>
            <a:ext cx="1449265" cy="13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6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8D5E77-A28C-4A7D-86DD-1A8B78A1C6E4}"/>
              </a:ext>
            </a:extLst>
          </p:cNvPr>
          <p:cNvSpPr/>
          <p:nvPr/>
        </p:nvSpPr>
        <p:spPr>
          <a:xfrm>
            <a:off x="486561" y="79910"/>
            <a:ext cx="10444293" cy="669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US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craigslist </a:t>
            </a:r>
          </a:p>
          <a:p>
            <a:pPr>
              <a:lnSpc>
                <a:spcPct val="107000"/>
              </a:lnSpc>
            </a:pPr>
            <a:r>
              <a:rPr lang="en-US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Responder/Fire Chaser</a:t>
            </a:r>
            <a:endParaRPr lang="en-US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(Broward, Dade, Palm Beach)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compensation: $1,000.00 Per Week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Sunrise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FL</a:t>
            </a:r>
          </a:p>
          <a:p>
            <a:pPr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a 24/7 water, fire and mold damage service company with </a:t>
            </a:r>
            <a:r>
              <a:rPr lang="en-US" b="1" i="1" dirty="0">
                <a:highlight>
                  <a:srgbClr val="FFFF00"/>
                </a:highlight>
                <a:latin typeface="Calibri Light" panose="020F0302020204030204" pitchFamily="34" charset="0"/>
              </a:rPr>
              <a:t>an immediate need for a fire chaser/sales person </a:t>
            </a:r>
            <a:r>
              <a:rPr lang="en-US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join a rapidly growing company. This individual will be pursuing/chasing emergency leads to sell the company services.  …</a:t>
            </a:r>
            <a:r>
              <a:rPr lang="en-US" b="1" i="1" dirty="0">
                <a:highlight>
                  <a:srgbClr val="FFFF00"/>
                </a:highlight>
                <a:latin typeface="Calibri Light" panose="020F0302020204030204" pitchFamily="34" charset="0"/>
              </a:rPr>
              <a:t>the individual will be expected show up at the scene of the emergency, make contact with the homeowner </a:t>
            </a:r>
            <a:r>
              <a:rPr lang="en-US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authorized individual, and sell the necessary services to mitigate the damage caused by the emergency.  </a:t>
            </a:r>
            <a:r>
              <a:rPr lang="en-US" b="1" i="1" dirty="0">
                <a:highlight>
                  <a:srgbClr val="FFFF00"/>
                </a:highlight>
                <a:latin typeface="Calibri Light" panose="020F0302020204030204" pitchFamily="34" charset="0"/>
              </a:rPr>
              <a:t>We are also a preferred vendor for all major insurance companies. </a:t>
            </a:r>
            <a:r>
              <a:rPr lang="en-US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two elements are an enormous advantage in selling services to affected property owners. Candidate will be active, self-motivated, sharp, responsible, professional and experienced and </a:t>
            </a:r>
            <a:r>
              <a:rPr lang="en-US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ability/confidence/personality to perform and deliver in a high-pressure, cut-throat environment of fire chasing will be given serious consideration.   </a:t>
            </a:r>
            <a:r>
              <a:rPr lang="en-US" b="1" i="1" dirty="0">
                <a:highlight>
                  <a:srgbClr val="FFFF00"/>
                </a:highlight>
                <a:latin typeface="Calibri Light" panose="020F0302020204030204" pitchFamily="34" charset="0"/>
              </a:rPr>
              <a:t>This position can be very lucrative…with a possibility of earnings in six figures in the first year of employment.  $1000 a week is just a start, unlimited potential with no cap! Gas card, cell phone provided</a:t>
            </a:r>
            <a:r>
              <a:rPr lang="en-US" b="1" i="1" dirty="0">
                <a:latin typeface="Calibri Light" panose="020F0302020204030204" pitchFamily="34" charset="0"/>
              </a:rPr>
              <a:t>. </a:t>
            </a:r>
            <a:r>
              <a:rPr lang="en-US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duties include: Building relationships with first responders (i.e. plumbers, public adjusters, etc.) which generate job referrals for Water mitigation, fire cleanup, mold re-mediation, board-up.</a:t>
            </a:r>
            <a:r>
              <a:rPr lang="en-US" b="1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5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E9C2E2-0892-4FEE-B66D-9B391739E00E}"/>
              </a:ext>
            </a:extLst>
          </p:cNvPr>
          <p:cNvSpPr/>
          <p:nvPr/>
        </p:nvSpPr>
        <p:spPr>
          <a:xfrm>
            <a:off x="1484851" y="787956"/>
            <a:ext cx="9286613" cy="560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craigslist 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Plumbers Wanted!!! (Sarasota/Bradenton)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i="1" dirty="0"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$1000 for the 1st referral, &amp; $900 for all referrals following!!!! </a:t>
            </a:r>
            <a:r>
              <a:rPr lang="en-US" sz="24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 money, cash...</a:t>
            </a:r>
            <a:r>
              <a:rPr lang="en-US" sz="2400" b="1" i="1" dirty="0">
                <a:highlight>
                  <a:srgbClr val="FFFF00"/>
                </a:highlight>
                <a:latin typeface="Calibri Light" panose="020F0302020204030204" pitchFamily="34" charset="0"/>
              </a:rPr>
              <a:t>non taxed </a:t>
            </a:r>
            <a:r>
              <a:rPr lang="en-US" sz="2400" b="1" i="1" dirty="0">
                <a:latin typeface="Calibri Light" panose="020F0302020204030204" pitchFamily="34" charset="0"/>
              </a:rPr>
              <a:t>for all  jobs signed! </a:t>
            </a:r>
          </a:p>
          <a:p>
            <a:pPr>
              <a:lnSpc>
                <a:spcPct val="107000"/>
              </a:lnSpc>
            </a:pPr>
            <a:r>
              <a:rPr lang="en-US" sz="24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Plumbers in the Sarasota &amp; Bradenton Area: If you want to earn great money, fast this is a great incentive for you!!! If you need a restoration company use our service "United Water Restoration", </a:t>
            </a:r>
            <a:r>
              <a:rPr lang="en-US" sz="2400" b="1" i="1" dirty="0">
                <a:latin typeface="Calibri Light" panose="020F0302020204030204" pitchFamily="34" charset="0"/>
              </a:rPr>
              <a:t>and let me personally pay you cash in hand for every referral you send! </a:t>
            </a:r>
          </a:p>
          <a:p>
            <a:pPr>
              <a:lnSpc>
                <a:spcPct val="107000"/>
              </a:lnSpc>
            </a:pPr>
            <a:r>
              <a:rPr lang="en-US" sz="24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contact me: Kourtney @ 941­276­4517 </a:t>
            </a:r>
            <a:endParaRPr lang="en-US" sz="2400" b="1" i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technicians will come do a FREE INSPECTION &amp; ESTIMATE within 45 minutes! </a:t>
            </a:r>
            <a:endParaRPr lang="en-US" sz="2400" b="1" i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Principals only. Recruiters, please don't contact this job poster.</a:t>
            </a:r>
            <a:endParaRPr lang="en-US" sz="24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contact us with unsolicited services or offers</a:t>
            </a:r>
            <a:endParaRPr lang="en-US" sz="24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2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2417A-C6E4-4FA8-B5DF-A8E3DBDD9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8209" y="471825"/>
            <a:ext cx="10226011" cy="61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3DFAD-4237-4FF4-9ACB-4FD54F98E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9214" y="382555"/>
            <a:ext cx="10375472" cy="60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42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408135"/>
            <a:ext cx="10461073" cy="63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2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7" y="432677"/>
            <a:ext cx="10972800" cy="5943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did the AOB</a:t>
            </a:r>
            <a:r>
              <a:rPr lang="en-US" b="1" cap="none" dirty="0"/>
              <a:t> APPROACH</a:t>
            </a:r>
            <a:r>
              <a:rPr lang="en-US" b="1" dirty="0"/>
              <a:t> TO FEES begin?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04" y="1027037"/>
            <a:ext cx="10981113" cy="342793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AOBs began years ago with PIP claims. In about 2010,  attorneys promoted expansion of AOBs to other coverages,    like property and comprehensive &amp; collision. </a:t>
            </a: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significant spread seems tied to an inventive claims attorney who dubbed himself: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attorney began widely promulgating the new AOB approach in 2010 by conducting seminars and sending mailers to repair vendors.  The mailer included this imitation credit card with a zip drive of template AOBs for vendors to have consumers sign.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90" y="4338032"/>
            <a:ext cx="7238682" cy="40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conlin\Documents\AOB Legislation\card face b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37" y="4787407"/>
            <a:ext cx="2936124" cy="186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76" y="4787407"/>
            <a:ext cx="2976752" cy="186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81D5D-2D31-BC4C-A545-EA47C5C8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6F914D-4837-4B5C-B7CF-351B76F2510A}"/>
              </a:ext>
            </a:extLst>
          </p:cNvPr>
          <p:cNvSpPr/>
          <p:nvPr/>
        </p:nvSpPr>
        <p:spPr>
          <a:xfrm>
            <a:off x="3048000" y="-22381141"/>
            <a:ext cx="4267200" cy="570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16540A-773C-42AC-A3EB-CA3638EEAA04}"/>
              </a:ext>
            </a:extLst>
          </p:cNvPr>
          <p:cNvSpPr/>
          <p:nvPr/>
        </p:nvSpPr>
        <p:spPr>
          <a:xfrm>
            <a:off x="7401886" y="-22154639"/>
            <a:ext cx="2562510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Mismanaged insurance can create irresponsible/fraudulent behavior</a:t>
            </a:r>
          </a:p>
          <a:p>
            <a:pPr lvl="1">
              <a:spcBef>
                <a:spcPts val="0"/>
              </a:spcBef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Britannic Bold" panose="020B0903060703020204" pitchFamily="34" charset="0"/>
              </a:rPr>
              <a:t>I.E. Insurable Interest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Two types--Individual and Societal</a:t>
            </a:r>
          </a:p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Albeit well-intended Usually the result of political and/or irresponsible, public policies</a:t>
            </a:r>
          </a:p>
          <a:p>
            <a:pPr lvl="1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I.E—Replacement Cost Holdback, Bad Faith, Attorney Fee Statute, PA-fees, </a:t>
            </a:r>
            <a:r>
              <a:rPr lang="en-US" sz="14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Assignment of Benefits, etc.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B5B4C-5A1E-4CF4-9346-F7E1FE33BA3D}"/>
              </a:ext>
            </a:extLst>
          </p:cNvPr>
          <p:cNvSpPr/>
          <p:nvPr/>
        </p:nvSpPr>
        <p:spPr>
          <a:xfrm>
            <a:off x="453239" y="421547"/>
            <a:ext cx="10536571" cy="639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6000" b="1" dirty="0">
                <a:solidFill>
                  <a:srgbClr val="336699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IMPORTANT TAKEAWAYS!</a:t>
            </a:r>
          </a:p>
          <a:p>
            <a:pPr>
              <a:lnSpc>
                <a:spcPct val="107000"/>
              </a:lnSpc>
            </a:pPr>
            <a:endParaRPr lang="en-US" sz="900" b="1" dirty="0">
              <a:solidFill>
                <a:srgbClr val="336699"/>
              </a:solidFill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ask about AOB, but…don’t trust. VERIFY!</a:t>
            </a:r>
          </a:p>
          <a:p>
            <a:pPr lvl="1"/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one ever has to sign an AOB. So, don’t do it!</a:t>
            </a:r>
          </a:p>
          <a:p>
            <a:pPr lvl="1"/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Purge your lists. You Could still be liable!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PROACTIVE!  Brochures, emails, advice to clients</a:t>
            </a:r>
          </a:p>
          <a:p>
            <a:pPr lvl="1"/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to rewrite contracts; contingencies, upon approval, et. &amp; NO AOB! No Guarantees, but…? </a:t>
            </a:r>
          </a:p>
          <a:p>
            <a:pPr lvl="1"/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 your staff: no referral fee’s, no AOB’s, no excuses.</a:t>
            </a:r>
          </a:p>
          <a:p>
            <a:pPr lvl="1"/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03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372" y="1662547"/>
            <a:ext cx="6257153" cy="15273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THE END</a:t>
            </a:r>
            <a:endParaRPr lang="en-US" sz="4800" b="1" dirty="0">
              <a:solidFill>
                <a:schemeClr val="tx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88813" y="3772274"/>
            <a:ext cx="5821716" cy="1779026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Johnson Strategies, LLC </a:t>
            </a:r>
          </a:p>
          <a:p>
            <a:pPr algn="ctr">
              <a:spcBef>
                <a:spcPts val="0"/>
              </a:spcBef>
            </a:pP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Owner: Scott Johnson, AAI, CAE</a:t>
            </a: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WWW.johnsonstrategiesllc.com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5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65FE-0EF6-450B-B23E-5E3648BC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Johnny Appleseed’s AOB definition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A1984B3-AE03-44B2-85B7-9DBBEE71A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18941"/>
            <a:ext cx="11475076" cy="663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0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DC7620-549E-4447-AB06-CFCCEB2EBA1F}"/>
              </a:ext>
            </a:extLst>
          </p:cNvPr>
          <p:cNvSpPr/>
          <p:nvPr/>
        </p:nvSpPr>
        <p:spPr>
          <a:xfrm>
            <a:off x="922789" y="853472"/>
            <a:ext cx="85819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ASSIGNMENT of BENEFITS</a:t>
            </a:r>
            <a:endParaRPr lang="en-US" sz="6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E4E2FD-00B9-4179-98F4-89A090199558}"/>
              </a:ext>
            </a:extLst>
          </p:cNvPr>
          <p:cNvSpPr/>
          <p:nvPr/>
        </p:nvSpPr>
        <p:spPr>
          <a:xfrm>
            <a:off x="1428925" y="196146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A legal tool that allows 3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rd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 parties (VENDORS) to be paid directly from Insurers after a Claim.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Example: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water leak scenario w/ inflated invoice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AOB lawsuit results &amp; was the incentive due to the one-way attorney fee statute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The attorney fee’s are on top of the inflated invoice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Egregious consumer harm often results—</a:t>
            </a:r>
            <a:r>
              <a:rPr lang="en-US" b="1" dirty="0">
                <a:solidFill>
                  <a:srgbClr val="FF0000"/>
                </a:solidFill>
                <a:latin typeface="Britannic Bold" panose="020B0903060703020204" pitchFamily="34" charset="0"/>
              </a:rPr>
              <a:t>www.fightfraud.today/resources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Issue is Keeping the Consumer from fronting money— </a:t>
            </a:r>
            <a:r>
              <a:rPr lang="en-US" b="1" dirty="0">
                <a:solidFill>
                  <a:srgbClr val="FF0000"/>
                </a:solidFill>
                <a:latin typeface="Britannic Bold" panose="020B0903060703020204" pitchFamily="34" charset="0"/>
              </a:rPr>
              <a:t>Direction to pay vs. Assignment of Benefits</a:t>
            </a:r>
          </a:p>
        </p:txBody>
      </p:sp>
    </p:spTree>
    <p:extLst>
      <p:ext uri="{BB962C8B-B14F-4D97-AF65-F5344CB8AC3E}">
        <p14:creationId xmlns:p14="http://schemas.microsoft.com/office/powerpoint/2010/main" val="24757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4FA818-34C6-4696-B722-CCCDF90F0B5A}"/>
              </a:ext>
            </a:extLst>
          </p:cNvPr>
          <p:cNvSpPr/>
          <p:nvPr/>
        </p:nvSpPr>
        <p:spPr>
          <a:xfrm>
            <a:off x="774584" y="271582"/>
            <a:ext cx="84644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Bernard MT Condensed" panose="02050806060905020404" pitchFamily="18" charset="0"/>
              </a:rPr>
              <a:t>Differences– AOB vs. direction to pay</a:t>
            </a:r>
            <a:br>
              <a:rPr lang="en-US" dirty="0">
                <a:solidFill>
                  <a:schemeClr val="tx2"/>
                </a:solidFill>
                <a:latin typeface="Bernard MT Condensed" panose="02050806060905020404" pitchFamily="18" charset="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4EA2E-81E4-4FA0-BB67-3B9286F774EE}"/>
              </a:ext>
            </a:extLst>
          </p:cNvPr>
          <p:cNvSpPr/>
          <p:nvPr/>
        </p:nvSpPr>
        <p:spPr>
          <a:xfrm>
            <a:off x="46291" y="1998002"/>
            <a:ext cx="5141151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DIRECTION TO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Merely tells insurer how to pay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Conveys no legal standing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Can not bring suit under direction to pay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Bad faith, not an option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6543B-AEBD-413B-91FD-8A4560295EC7}"/>
              </a:ext>
            </a:extLst>
          </p:cNvPr>
          <p:cNvSpPr/>
          <p:nvPr/>
        </p:nvSpPr>
        <p:spPr>
          <a:xfrm>
            <a:off x="5061357" y="1318022"/>
            <a:ext cx="635605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ASSIGNMENT OF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Conveys legal standing</a:t>
            </a: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Conveys ability to sue 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Allows 3</a:t>
            </a:r>
            <a:r>
              <a:rPr lang="en-US" sz="2400" b="1" baseline="30000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rd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 party to stand in the shoes of insured.  Can’t talk to your insurer.</a:t>
            </a: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Bad faith becomes an option</a:t>
            </a: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Forfeiture of other rights—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of atty, waiver of all privacy rights, hold harmless, no insurer contact.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Exorbitant Cancellation Fee’s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9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07E39-E047-4100-BE81-FAF1B2AF866C}"/>
              </a:ext>
            </a:extLst>
          </p:cNvPr>
          <p:cNvSpPr/>
          <p:nvPr/>
        </p:nvSpPr>
        <p:spPr>
          <a:xfrm>
            <a:off x="1634222" y="551468"/>
            <a:ext cx="6824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Additional Thoughts On AOB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62DE2-3CB2-4A25-9C1A-D848F68599E0}"/>
              </a:ext>
            </a:extLst>
          </p:cNvPr>
          <p:cNvSpPr/>
          <p:nvPr/>
        </p:nvSpPr>
        <p:spPr>
          <a:xfrm>
            <a:off x="449065" y="1240797"/>
            <a:ext cx="99441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Hides other transfers</a:t>
            </a:r>
          </a:p>
          <a:p>
            <a:pPr lvl="1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Power of attorney, filing of a lien, waiver of “all” privacy rights, Hold Harmless, You cannot communicate with insurer, Etc.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 </a:t>
            </a:r>
          </a:p>
          <a:p>
            <a:pPr lvl="1"/>
            <a:endParaRPr lang="en-US" sz="2800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ADVISING OTHERS</a:t>
            </a:r>
          </a:p>
          <a:p>
            <a:pPr lvl="1">
              <a:spcBef>
                <a:spcPts val="0"/>
              </a:spcBef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Never sign an AOB Contract</a:t>
            </a:r>
          </a:p>
          <a:p>
            <a:pPr lvl="1">
              <a:spcBef>
                <a:spcPts val="0"/>
              </a:spcBef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REFERRALS, lists, Endorsements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How do you know difference?</a:t>
            </a:r>
          </a:p>
          <a:p>
            <a:endParaRPr lang="en-US" sz="2800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FAIA Solution  (RYTECH)</a:t>
            </a:r>
          </a:p>
        </p:txBody>
      </p:sp>
    </p:spTree>
    <p:extLst>
      <p:ext uri="{BB962C8B-B14F-4D97-AF65-F5344CB8AC3E}">
        <p14:creationId xmlns:p14="http://schemas.microsoft.com/office/powerpoint/2010/main" val="112259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89A23D-CC39-440F-990C-E5A948CF84B0}"/>
              </a:ext>
            </a:extLst>
          </p:cNvPr>
          <p:cNvSpPr/>
          <p:nvPr/>
        </p:nvSpPr>
        <p:spPr>
          <a:xfrm>
            <a:off x="2192226" y="501134"/>
            <a:ext cx="6122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AOB by the Numbers</a:t>
            </a:r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74E8F-CD33-4B56-8216-A8A4AF5B3FBC}"/>
              </a:ext>
            </a:extLst>
          </p:cNvPr>
          <p:cNvSpPr/>
          <p:nvPr/>
        </p:nvSpPr>
        <p:spPr>
          <a:xfrm>
            <a:off x="2007766" y="146321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2004 &amp; 2005 – a period of 16 months with 8 storms &amp; 3 million claims filed—NO AOB SUITS!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2006 the first (and only) AOB lawsuit was filed by a PA—following  a 16 month period of 8 Hurricanes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2007 there were 405 AOB suits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In 2016 there were 28,000. An increase of 7,000% Today, including Auto Glass it’s over 100k annually.</a:t>
            </a:r>
          </a:p>
        </p:txBody>
      </p:sp>
    </p:spTree>
    <p:extLst>
      <p:ext uri="{BB962C8B-B14F-4D97-AF65-F5344CB8AC3E}">
        <p14:creationId xmlns:p14="http://schemas.microsoft.com/office/powerpoint/2010/main" val="117166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195BD9-74E8-44C3-A3BF-FE913F33952C}"/>
              </a:ext>
            </a:extLst>
          </p:cNvPr>
          <p:cNvSpPr/>
          <p:nvPr/>
        </p:nvSpPr>
        <p:spPr>
          <a:xfrm>
            <a:off x="2468368" y="475968"/>
            <a:ext cx="5338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MORE AOB Numbers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E2E80-BD18-40F8-86C1-2E87DB2E59C1}"/>
              </a:ext>
            </a:extLst>
          </p:cNvPr>
          <p:cNvSpPr/>
          <p:nvPr/>
        </p:nvSpPr>
        <p:spPr>
          <a:xfrm>
            <a:off x="1798040" y="139929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Since 2014 AOB lawsuits are up 186%, excluding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First time—ATRA (in 16 yrs.) ranks Florida the worst “Judicial Hellhole” in America due to “an aggressive and sometimes </a:t>
            </a:r>
            <a:r>
              <a:rPr lang="en-US" b="1" dirty="0">
                <a:solidFill>
                  <a:srgbClr val="FF0000"/>
                </a:solidFill>
                <a:latin typeface="Britannic Bold" panose="020B0903060703020204" pitchFamily="34" charset="0"/>
              </a:rPr>
              <a:t>LAWLESS plaintiffs bar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Last year: Frequency of water claims up 46%. Severity up 28%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January 2018 OIR data call report:</a:t>
            </a:r>
          </a:p>
          <a:p>
            <a:pPr marL="1085864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Larger progression of claims in half the time since prior report. </a:t>
            </a:r>
          </a:p>
          <a:p>
            <a:pPr marL="1085864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Frequency water claims up 44%. Severity 18%. Which means pure premium indication is up 42.1%.</a:t>
            </a:r>
          </a:p>
          <a:p>
            <a:pPr marL="1085864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Triple the prior report, just 12 months earlier.</a:t>
            </a:r>
          </a:p>
        </p:txBody>
      </p:sp>
    </p:spTree>
    <p:extLst>
      <p:ext uri="{BB962C8B-B14F-4D97-AF65-F5344CB8AC3E}">
        <p14:creationId xmlns:p14="http://schemas.microsoft.com/office/powerpoint/2010/main" val="124471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8C9A9-35CF-4DF3-B98B-D3969D362CC8}"/>
              </a:ext>
            </a:extLst>
          </p:cNvPr>
          <p:cNvSpPr/>
          <p:nvPr/>
        </p:nvSpPr>
        <p:spPr>
          <a:xfrm>
            <a:off x="2532758" y="2061487"/>
            <a:ext cx="5348452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Attorneys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Roofers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Public Adjusters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Plumbers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Water Remediators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8EED8-41DF-4471-A563-33D73E0A6D14}"/>
              </a:ext>
            </a:extLst>
          </p:cNvPr>
          <p:cNvSpPr/>
          <p:nvPr/>
        </p:nvSpPr>
        <p:spPr>
          <a:xfrm>
            <a:off x="1341521" y="653112"/>
            <a:ext cx="7966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Bernard MT Condensed" panose="02050806060905020404" pitchFamily="18" charset="0"/>
              </a:rPr>
              <a:t>“SOME” are BAD APPLES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731805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750</TotalTime>
  <Words>1156</Words>
  <Application>Microsoft Office PowerPoint</Application>
  <PresentationFormat>Widescreen</PresentationFormat>
  <Paragraphs>147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Bernard MT Condensed</vt:lpstr>
      <vt:lpstr>Bodoni MT Black</vt:lpstr>
      <vt:lpstr>Britannic Bold</vt:lpstr>
      <vt:lpstr>Calibri</vt:lpstr>
      <vt:lpstr>Calibri Light</vt:lpstr>
      <vt:lpstr>Symbol</vt:lpstr>
      <vt:lpstr>Times New Roman</vt:lpstr>
      <vt:lpstr>Trebuchet MS</vt:lpstr>
      <vt:lpstr>Wingdings 3</vt:lpstr>
      <vt:lpstr>Facet</vt:lpstr>
      <vt:lpstr>           BAD APPLES</vt:lpstr>
      <vt:lpstr>When did the AOB APPROACH TO FEES begin?</vt:lpstr>
      <vt:lpstr>    Johnny Appleseed’s AOB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REMEDIATION--Regulation        “A  MORAL HAZARD”  </vt:lpstr>
      <vt:lpstr>PowerPoint Presentation</vt:lpstr>
      <vt:lpstr>PowerPoint Presentation</vt:lpstr>
      <vt:lpstr>NO REGULATION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APPLES</dc:title>
  <dc:creator>Scott</dc:creator>
  <cp:lastModifiedBy>Scott</cp:lastModifiedBy>
  <cp:revision>34</cp:revision>
  <dcterms:created xsi:type="dcterms:W3CDTF">2018-10-28T21:50:40Z</dcterms:created>
  <dcterms:modified xsi:type="dcterms:W3CDTF">2019-03-02T22:44:08Z</dcterms:modified>
</cp:coreProperties>
</file>