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25" r:id="rId1"/>
  </p:sldMasterIdLst>
  <p:notesMasterIdLst>
    <p:notesMasterId r:id="rId19"/>
  </p:notesMasterIdLst>
  <p:sldIdLst>
    <p:sldId id="256" r:id="rId2"/>
    <p:sldId id="289" r:id="rId3"/>
    <p:sldId id="288" r:id="rId4"/>
    <p:sldId id="285" r:id="rId5"/>
    <p:sldId id="286" r:id="rId6"/>
    <p:sldId id="290" r:id="rId7"/>
    <p:sldId id="258" r:id="rId8"/>
    <p:sldId id="292" r:id="rId9"/>
    <p:sldId id="267" r:id="rId10"/>
    <p:sldId id="280" r:id="rId11"/>
    <p:sldId id="281" r:id="rId12"/>
    <p:sldId id="269" r:id="rId13"/>
    <p:sldId id="282" r:id="rId14"/>
    <p:sldId id="283" r:id="rId15"/>
    <p:sldId id="293" r:id="rId16"/>
    <p:sldId id="259" r:id="rId17"/>
    <p:sldId id="29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1" autoAdjust="0"/>
    <p:restoredTop sz="93878" autoAdjust="0"/>
  </p:normalViewPr>
  <p:slideViewPr>
    <p:cSldViewPr snapToGrid="0">
      <p:cViewPr varScale="1">
        <p:scale>
          <a:sx n="94" d="100"/>
          <a:sy n="94" d="100"/>
        </p:scale>
        <p:origin x="224" y="7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ashleykalifeh\Dropbox%20(Capital%20City%20Consul)\Shared%20Data\Ashley\Clients\FJRI\AOB%20Paper\AAO%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shleykalifeh\Dropbox%20(Capital%20City%20Consul)\Shared%20Data\Ashley\Clients\FJRI\AOB%20Paper\AAO%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shleykalifeh\Dropbox%20(Capital%20City%20Consul)\Shared%20Data\Ashley\Clients\FJRI\AOB%20Paper\2019%20Refresh\All%20AAO%202019.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shleykalifeh\Dropbox%20(Capital%20City%20Consul)\Shared%20Data\Ashley\Clients\FJRI\AOB%20Paper\Bell%20presentation\Attorney%20Info%20for%20present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shleykalifeh\Dropbox%20(Capital%20City%20Consul)\Shared%20Data\Ashley\Clients\FJRI\AOB%20Paper\Bell%20presentation\Attorney%20Info%20for%20presentatio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0" dirty="0"/>
              <a:t>AOB Estimates By Type of AOB</a:t>
            </a:r>
          </a:p>
        </c:rich>
      </c:tx>
      <c:layout>
        <c:manualLayout>
          <c:xMode val="edge"/>
          <c:yMode val="edge"/>
          <c:x val="0.20340411724724669"/>
          <c:y val="2.9102402333525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1"/>
          <c:order val="0"/>
          <c:tx>
            <c:strRef>
              <c:f>'AAO generally'!$Z$1</c:f>
              <c:strCache>
                <c:ptCount val="1"/>
                <c:pt idx="0">
                  <c:v>PIP AOBs (chiro/med/imaging/mri plaintiff names)</c:v>
                </c:pt>
              </c:strCache>
            </c:strRef>
          </c:tx>
          <c:spPr>
            <a:solidFill>
              <a:schemeClr val="accent2"/>
            </a:solidFill>
            <a:ln>
              <a:noFill/>
            </a:ln>
            <a:effectLst/>
          </c:spPr>
          <c:invertIfNegative val="0"/>
          <c:cat>
            <c:numRef>
              <c:f>'AAO generally'!$A$2:$A$20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'AAO generally'!$Z$2:$Z$20</c:f>
              <c:numCache>
                <c:formatCode>#,##0</c:formatCode>
                <c:ptCount val="19"/>
                <c:pt idx="0">
                  <c:v>8048</c:v>
                </c:pt>
                <c:pt idx="1">
                  <c:v>21384</c:v>
                </c:pt>
                <c:pt idx="2">
                  <c:v>22704</c:v>
                </c:pt>
                <c:pt idx="3">
                  <c:v>18020</c:v>
                </c:pt>
                <c:pt idx="4">
                  <c:v>8178</c:v>
                </c:pt>
                <c:pt idx="5">
                  <c:v>6747</c:v>
                </c:pt>
                <c:pt idx="6">
                  <c:v>9321</c:v>
                </c:pt>
                <c:pt idx="7">
                  <c:v>12779</c:v>
                </c:pt>
                <c:pt idx="8">
                  <c:v>9961</c:v>
                </c:pt>
                <c:pt idx="9">
                  <c:v>11158</c:v>
                </c:pt>
                <c:pt idx="10">
                  <c:v>18695</c:v>
                </c:pt>
                <c:pt idx="11">
                  <c:v>40807</c:v>
                </c:pt>
                <c:pt idx="12">
                  <c:v>53639</c:v>
                </c:pt>
                <c:pt idx="13">
                  <c:v>40736</c:v>
                </c:pt>
                <c:pt idx="14">
                  <c:v>34468</c:v>
                </c:pt>
                <c:pt idx="15">
                  <c:v>38066</c:v>
                </c:pt>
                <c:pt idx="16">
                  <c:v>41368</c:v>
                </c:pt>
                <c:pt idx="17">
                  <c:v>61583</c:v>
                </c:pt>
                <c:pt idx="18">
                  <c:v>65001</c:v>
                </c:pt>
              </c:numCache>
            </c:numRef>
          </c:val>
          <c:extLst>
            <c:ext xmlns:c16="http://schemas.microsoft.com/office/drawing/2014/chart" uri="{C3380CC4-5D6E-409C-BE32-E72D297353CC}">
              <c16:uniqueId val="{00000000-0C05-B048-AF88-335DDEE1F8AF}"/>
            </c:ext>
          </c:extLst>
        </c:ser>
        <c:ser>
          <c:idx val="2"/>
          <c:order val="1"/>
          <c:tx>
            <c:strRef>
              <c:f>'AAO generally'!$AI$1</c:f>
              <c:strCache>
                <c:ptCount val="1"/>
                <c:pt idx="0">
                  <c:v>Property AOBs (water/restor/roof/dry/mitigat/mold/remed plaintiff names)</c:v>
                </c:pt>
              </c:strCache>
            </c:strRef>
          </c:tx>
          <c:spPr>
            <a:solidFill>
              <a:schemeClr val="accent3"/>
            </a:solidFill>
            <a:ln>
              <a:noFill/>
            </a:ln>
            <a:effectLst/>
          </c:spPr>
          <c:invertIfNegative val="0"/>
          <c:cat>
            <c:numRef>
              <c:f>'AAO generally'!$A$2:$A$20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'AAO generally'!$AI$2:$AI$20</c:f>
              <c:numCache>
                <c:formatCode>#,##0</c:formatCode>
                <c:ptCount val="19"/>
                <c:pt idx="0">
                  <c:v>112</c:v>
                </c:pt>
                <c:pt idx="1">
                  <c:v>98</c:v>
                </c:pt>
                <c:pt idx="2">
                  <c:v>60</c:v>
                </c:pt>
                <c:pt idx="3">
                  <c:v>54</c:v>
                </c:pt>
                <c:pt idx="4">
                  <c:v>55</c:v>
                </c:pt>
                <c:pt idx="5">
                  <c:v>53</c:v>
                </c:pt>
                <c:pt idx="6">
                  <c:v>57</c:v>
                </c:pt>
                <c:pt idx="7">
                  <c:v>71</c:v>
                </c:pt>
                <c:pt idx="8">
                  <c:v>135</c:v>
                </c:pt>
                <c:pt idx="9">
                  <c:v>216</c:v>
                </c:pt>
                <c:pt idx="10">
                  <c:v>488</c:v>
                </c:pt>
                <c:pt idx="11">
                  <c:v>877</c:v>
                </c:pt>
                <c:pt idx="12">
                  <c:v>1685</c:v>
                </c:pt>
                <c:pt idx="13">
                  <c:v>2262</c:v>
                </c:pt>
                <c:pt idx="14">
                  <c:v>2890</c:v>
                </c:pt>
                <c:pt idx="15">
                  <c:v>5766</c:v>
                </c:pt>
                <c:pt idx="16">
                  <c:v>9519</c:v>
                </c:pt>
                <c:pt idx="17">
                  <c:v>10738</c:v>
                </c:pt>
                <c:pt idx="18">
                  <c:v>18675</c:v>
                </c:pt>
              </c:numCache>
            </c:numRef>
          </c:val>
          <c:extLst>
            <c:ext xmlns:c16="http://schemas.microsoft.com/office/drawing/2014/chart" uri="{C3380CC4-5D6E-409C-BE32-E72D297353CC}">
              <c16:uniqueId val="{00000001-0C05-B048-AF88-335DDEE1F8AF}"/>
            </c:ext>
          </c:extLst>
        </c:ser>
        <c:ser>
          <c:idx val="3"/>
          <c:order val="2"/>
          <c:tx>
            <c:strRef>
              <c:f>'AAO generally'!$AL$1</c:f>
              <c:strCache>
                <c:ptCount val="1"/>
                <c:pt idx="0">
                  <c:v>Auto Glass AOBs (glass &amp; windshield plaintiff names)</c:v>
                </c:pt>
              </c:strCache>
            </c:strRef>
          </c:tx>
          <c:spPr>
            <a:solidFill>
              <a:schemeClr val="accent4"/>
            </a:solidFill>
            <a:ln>
              <a:noFill/>
            </a:ln>
            <a:effectLst/>
          </c:spPr>
          <c:invertIfNegative val="0"/>
          <c:cat>
            <c:numRef>
              <c:f>'AAO generally'!$A$2:$A$20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'AAO generally'!$AL$2:$AL$20</c:f>
              <c:numCache>
                <c:formatCode>#,##0</c:formatCode>
                <c:ptCount val="19"/>
                <c:pt idx="0">
                  <c:v>11</c:v>
                </c:pt>
                <c:pt idx="1">
                  <c:v>35</c:v>
                </c:pt>
                <c:pt idx="2">
                  <c:v>14</c:v>
                </c:pt>
                <c:pt idx="3">
                  <c:v>27</c:v>
                </c:pt>
                <c:pt idx="4">
                  <c:v>23</c:v>
                </c:pt>
                <c:pt idx="5">
                  <c:v>102</c:v>
                </c:pt>
                <c:pt idx="6">
                  <c:v>573</c:v>
                </c:pt>
                <c:pt idx="7">
                  <c:v>629</c:v>
                </c:pt>
                <c:pt idx="8">
                  <c:v>290</c:v>
                </c:pt>
                <c:pt idx="9">
                  <c:v>773</c:v>
                </c:pt>
                <c:pt idx="10">
                  <c:v>394</c:v>
                </c:pt>
                <c:pt idx="11">
                  <c:v>591</c:v>
                </c:pt>
                <c:pt idx="12">
                  <c:v>1702</c:v>
                </c:pt>
                <c:pt idx="13">
                  <c:v>4497</c:v>
                </c:pt>
                <c:pt idx="14">
                  <c:v>10225</c:v>
                </c:pt>
                <c:pt idx="15">
                  <c:v>13638</c:v>
                </c:pt>
                <c:pt idx="16">
                  <c:v>19558</c:v>
                </c:pt>
                <c:pt idx="17">
                  <c:v>23949</c:v>
                </c:pt>
                <c:pt idx="18">
                  <c:v>17019</c:v>
                </c:pt>
              </c:numCache>
            </c:numRef>
          </c:val>
          <c:extLst>
            <c:ext xmlns:c16="http://schemas.microsoft.com/office/drawing/2014/chart" uri="{C3380CC4-5D6E-409C-BE32-E72D297353CC}">
              <c16:uniqueId val="{00000002-0C05-B048-AF88-335DDEE1F8AF}"/>
            </c:ext>
          </c:extLst>
        </c:ser>
        <c:dLbls>
          <c:showLegendKey val="0"/>
          <c:showVal val="0"/>
          <c:showCatName val="0"/>
          <c:showSerName val="0"/>
          <c:showPercent val="0"/>
          <c:showBubbleSize val="0"/>
        </c:dLbls>
        <c:gapWidth val="150"/>
        <c:overlap val="100"/>
        <c:axId val="327480832"/>
        <c:axId val="327482368"/>
      </c:barChart>
      <c:catAx>
        <c:axId val="32748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7482368"/>
        <c:crosses val="autoZero"/>
        <c:auto val="1"/>
        <c:lblAlgn val="ctr"/>
        <c:lblOffset val="100"/>
        <c:noMultiLvlLbl val="0"/>
      </c:catAx>
      <c:valAx>
        <c:axId val="327482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748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AOB Litigation as a % of Total Insurance Litigation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'AAO generally'!$E$1</c:f>
              <c:strCache>
                <c:ptCount val="1"/>
                <c:pt idx="0">
                  <c:v>Total AOB Lawsuits</c:v>
                </c:pt>
              </c:strCache>
            </c:strRef>
          </c:tx>
          <c:spPr>
            <a:solidFill>
              <a:schemeClr val="accent1"/>
            </a:solidFill>
            <a:ln>
              <a:noFill/>
            </a:ln>
            <a:effectLst/>
          </c:spPr>
          <c:invertIfNegative val="0"/>
          <c:cat>
            <c:numRef>
              <c:f>'AAO generally'!$A$2:$A$20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'AAO generally'!$E$2:$E$20</c:f>
              <c:numCache>
                <c:formatCode>#,##0</c:formatCode>
                <c:ptCount val="19"/>
                <c:pt idx="0">
                  <c:v>1302</c:v>
                </c:pt>
                <c:pt idx="1">
                  <c:v>6988</c:v>
                </c:pt>
                <c:pt idx="2">
                  <c:v>7491</c:v>
                </c:pt>
                <c:pt idx="3">
                  <c:v>8139</c:v>
                </c:pt>
                <c:pt idx="4">
                  <c:v>3862</c:v>
                </c:pt>
                <c:pt idx="5">
                  <c:v>4328</c:v>
                </c:pt>
                <c:pt idx="6">
                  <c:v>9674</c:v>
                </c:pt>
                <c:pt idx="7">
                  <c:v>13977</c:v>
                </c:pt>
                <c:pt idx="8">
                  <c:v>14827</c:v>
                </c:pt>
                <c:pt idx="9">
                  <c:v>14815</c:v>
                </c:pt>
                <c:pt idx="10">
                  <c:v>25214</c:v>
                </c:pt>
                <c:pt idx="11">
                  <c:v>59711</c:v>
                </c:pt>
                <c:pt idx="12">
                  <c:v>94858</c:v>
                </c:pt>
                <c:pt idx="13">
                  <c:v>79347</c:v>
                </c:pt>
                <c:pt idx="14">
                  <c:v>76244</c:v>
                </c:pt>
                <c:pt idx="15">
                  <c:v>82263</c:v>
                </c:pt>
                <c:pt idx="16">
                  <c:v>100087</c:v>
                </c:pt>
                <c:pt idx="17">
                  <c:v>129781</c:v>
                </c:pt>
                <c:pt idx="18">
                  <c:v>153021</c:v>
                </c:pt>
              </c:numCache>
            </c:numRef>
          </c:val>
          <c:extLst>
            <c:ext xmlns:c16="http://schemas.microsoft.com/office/drawing/2014/chart" uri="{C3380CC4-5D6E-409C-BE32-E72D297353CC}">
              <c16:uniqueId val="{00000000-878A-B844-B2C5-72ADA2AD36E1}"/>
            </c:ext>
          </c:extLst>
        </c:ser>
        <c:ser>
          <c:idx val="1"/>
          <c:order val="1"/>
          <c:tx>
            <c:strRef>
              <c:f>'AAO generally'!$F$1</c:f>
              <c:strCache>
                <c:ptCount val="1"/>
                <c:pt idx="0">
                  <c:v>Total Overall Suits </c:v>
                </c:pt>
              </c:strCache>
            </c:strRef>
          </c:tx>
          <c:spPr>
            <a:solidFill>
              <a:schemeClr val="accent2"/>
            </a:solidFill>
            <a:ln>
              <a:noFill/>
            </a:ln>
            <a:effectLst/>
          </c:spPr>
          <c:invertIfNegative val="0"/>
          <c:cat>
            <c:numRef>
              <c:f>'AAO generally'!$A$2:$A$20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'AAO generally'!$F$2:$F$20</c:f>
              <c:numCache>
                <c:formatCode>#,##0</c:formatCode>
                <c:ptCount val="19"/>
                <c:pt idx="0">
                  <c:v>48705</c:v>
                </c:pt>
                <c:pt idx="1">
                  <c:v>82145</c:v>
                </c:pt>
                <c:pt idx="2">
                  <c:v>76563</c:v>
                </c:pt>
                <c:pt idx="3">
                  <c:v>64912</c:v>
                </c:pt>
                <c:pt idx="4">
                  <c:v>34995</c:v>
                </c:pt>
                <c:pt idx="5">
                  <c:v>32589</c:v>
                </c:pt>
                <c:pt idx="6">
                  <c:v>38747</c:v>
                </c:pt>
                <c:pt idx="7">
                  <c:v>44654</c:v>
                </c:pt>
                <c:pt idx="8">
                  <c:v>42223</c:v>
                </c:pt>
                <c:pt idx="9">
                  <c:v>50414</c:v>
                </c:pt>
                <c:pt idx="10">
                  <c:v>63650</c:v>
                </c:pt>
                <c:pt idx="11">
                  <c:v>105866</c:v>
                </c:pt>
                <c:pt idx="12">
                  <c:v>151008</c:v>
                </c:pt>
                <c:pt idx="13">
                  <c:v>132863</c:v>
                </c:pt>
                <c:pt idx="14">
                  <c:v>137851</c:v>
                </c:pt>
                <c:pt idx="15">
                  <c:v>152553</c:v>
                </c:pt>
                <c:pt idx="16">
                  <c:v>184857</c:v>
                </c:pt>
                <c:pt idx="17">
                  <c:v>221167</c:v>
                </c:pt>
                <c:pt idx="18">
                  <c:v>278739</c:v>
                </c:pt>
              </c:numCache>
            </c:numRef>
          </c:val>
          <c:extLst>
            <c:ext xmlns:c16="http://schemas.microsoft.com/office/drawing/2014/chart" uri="{C3380CC4-5D6E-409C-BE32-E72D297353CC}">
              <c16:uniqueId val="{00000001-878A-B844-B2C5-72ADA2AD36E1}"/>
            </c:ext>
          </c:extLst>
        </c:ser>
        <c:dLbls>
          <c:showLegendKey val="0"/>
          <c:showVal val="0"/>
          <c:showCatName val="0"/>
          <c:showSerName val="0"/>
          <c:showPercent val="0"/>
          <c:showBubbleSize val="0"/>
        </c:dLbls>
        <c:gapWidth val="219"/>
        <c:overlap val="-27"/>
        <c:axId val="329343744"/>
        <c:axId val="329345280"/>
      </c:barChart>
      <c:lineChart>
        <c:grouping val="standard"/>
        <c:varyColors val="0"/>
        <c:ser>
          <c:idx val="2"/>
          <c:order val="2"/>
          <c:tx>
            <c:strRef>
              <c:f>'AAO generally'!$G$1</c:f>
              <c:strCache>
                <c:ptCount val="1"/>
                <c:pt idx="0">
                  <c:v>Percentage AOB Lawsuits of Total Suits Served</c:v>
                </c:pt>
              </c:strCache>
            </c:strRef>
          </c:tx>
          <c:spPr>
            <a:ln w="28575" cap="rnd">
              <a:solidFill>
                <a:schemeClr val="accent3"/>
              </a:solidFill>
              <a:round/>
            </a:ln>
            <a:effectLst/>
          </c:spPr>
          <c:marker>
            <c:symbol val="none"/>
          </c:marker>
          <c:cat>
            <c:numRef>
              <c:f>'AAO generally'!$A$2:$A$20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'AAO generally'!$G$2:$G$20</c:f>
              <c:numCache>
                <c:formatCode>0.00%</c:formatCode>
                <c:ptCount val="19"/>
                <c:pt idx="0">
                  <c:v>2.6732368340006158E-2</c:v>
                </c:pt>
                <c:pt idx="1">
                  <c:v>8.5069085154300325E-2</c:v>
                </c:pt>
                <c:pt idx="2">
                  <c:v>9.7840993691469771E-2</c:v>
                </c:pt>
                <c:pt idx="3">
                  <c:v>0.12538513680059157</c:v>
                </c:pt>
                <c:pt idx="4">
                  <c:v>0.11035862266038006</c:v>
                </c:pt>
                <c:pt idx="5">
                  <c:v>0.13280554788425541</c:v>
                </c:pt>
                <c:pt idx="6">
                  <c:v>0.24967094226649805</c:v>
                </c:pt>
                <c:pt idx="7">
                  <c:v>0.31300667353428585</c:v>
                </c:pt>
                <c:pt idx="8">
                  <c:v>0.35115932074935463</c:v>
                </c:pt>
                <c:pt idx="9">
                  <c:v>0.29386678303645813</c:v>
                </c:pt>
                <c:pt idx="10">
                  <c:v>0.39613511390416339</c:v>
                </c:pt>
                <c:pt idx="11">
                  <c:v>0.56402433264693108</c:v>
                </c:pt>
                <c:pt idx="12">
                  <c:v>0.6281653952108498</c:v>
                </c:pt>
                <c:pt idx="13">
                  <c:v>0.59720915529530416</c:v>
                </c:pt>
                <c:pt idx="14">
                  <c:v>0.55308993043213328</c:v>
                </c:pt>
                <c:pt idx="15">
                  <c:v>0.53924209946707047</c:v>
                </c:pt>
                <c:pt idx="16">
                  <c:v>0.54142932104275199</c:v>
                </c:pt>
                <c:pt idx="17">
                  <c:v>0.58680092418850915</c:v>
                </c:pt>
                <c:pt idx="18" formatCode="0%">
                  <c:v>0.5489759237135815</c:v>
                </c:pt>
              </c:numCache>
            </c:numRef>
          </c:val>
          <c:smooth val="0"/>
          <c:extLst>
            <c:ext xmlns:c16="http://schemas.microsoft.com/office/drawing/2014/chart" uri="{C3380CC4-5D6E-409C-BE32-E72D297353CC}">
              <c16:uniqueId val="{00000002-878A-B844-B2C5-72ADA2AD36E1}"/>
            </c:ext>
          </c:extLst>
        </c:ser>
        <c:dLbls>
          <c:showLegendKey val="0"/>
          <c:showVal val="0"/>
          <c:showCatName val="0"/>
          <c:showSerName val="0"/>
          <c:showPercent val="0"/>
          <c:showBubbleSize val="0"/>
        </c:dLbls>
        <c:marker val="1"/>
        <c:smooth val="0"/>
        <c:axId val="329348608"/>
        <c:axId val="329347072"/>
      </c:lineChart>
      <c:catAx>
        <c:axId val="32934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9345280"/>
        <c:crosses val="autoZero"/>
        <c:auto val="1"/>
        <c:lblAlgn val="ctr"/>
        <c:lblOffset val="100"/>
        <c:noMultiLvlLbl val="0"/>
      </c:catAx>
      <c:valAx>
        <c:axId val="32934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9343744"/>
        <c:crosses val="autoZero"/>
        <c:crossBetween val="between"/>
      </c:valAx>
      <c:valAx>
        <c:axId val="32934707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9348608"/>
        <c:crosses val="max"/>
        <c:crossBetween val="between"/>
      </c:valAx>
      <c:catAx>
        <c:axId val="329348608"/>
        <c:scaling>
          <c:orientation val="minMax"/>
        </c:scaling>
        <c:delete val="1"/>
        <c:axPos val="b"/>
        <c:numFmt formatCode="General" sourceLinked="1"/>
        <c:majorTickMark val="none"/>
        <c:minorTickMark val="none"/>
        <c:tickLblPos val="nextTo"/>
        <c:crossAx val="3293470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dPt>
            <c:idx val="0"/>
            <c:bubble3D val="0"/>
            <c:spPr>
              <a:gradFill rotWithShape="1">
                <a:gsLst>
                  <a:gs pos="0">
                    <a:schemeClr val="accent4">
                      <a:shade val="76000"/>
                      <a:tint val="97000"/>
                      <a:satMod val="100000"/>
                      <a:lumMod val="102000"/>
                    </a:schemeClr>
                  </a:gs>
                  <a:gs pos="50000">
                    <a:schemeClr val="accent4">
                      <a:shade val="76000"/>
                      <a:shade val="100000"/>
                      <a:satMod val="103000"/>
                      <a:lumMod val="100000"/>
                    </a:schemeClr>
                  </a:gs>
                  <a:gs pos="100000">
                    <a:schemeClr val="accent4">
                      <a:shade val="76000"/>
                      <a:shade val="93000"/>
                      <a:satMod val="110000"/>
                      <a:lumMod val="99000"/>
                    </a:schemeClr>
                  </a:gs>
                </a:gsLst>
                <a:lin ang="5400000" scaled="0"/>
              </a:gradFill>
              <a:ln>
                <a:noFill/>
              </a:ln>
              <a:effectLst/>
            </c:spPr>
            <c:extLst>
              <c:ext xmlns:c16="http://schemas.microsoft.com/office/drawing/2014/chart" uri="{C3380CC4-5D6E-409C-BE32-E72D297353CC}">
                <c16:uniqueId val="{00000001-057C-9A4F-833A-4072FB10F683}"/>
              </c:ext>
            </c:extLst>
          </c:dPt>
          <c:dPt>
            <c:idx val="1"/>
            <c:bubble3D val="0"/>
            <c:spPr>
              <a:gradFill rotWithShape="1">
                <a:gsLst>
                  <a:gs pos="0">
                    <a:schemeClr val="accent4">
                      <a:tint val="77000"/>
                      <a:tint val="97000"/>
                      <a:satMod val="100000"/>
                      <a:lumMod val="102000"/>
                    </a:schemeClr>
                  </a:gs>
                  <a:gs pos="50000">
                    <a:schemeClr val="accent4">
                      <a:tint val="77000"/>
                      <a:shade val="100000"/>
                      <a:satMod val="103000"/>
                      <a:lumMod val="100000"/>
                    </a:schemeClr>
                  </a:gs>
                  <a:gs pos="100000">
                    <a:schemeClr val="accent4">
                      <a:tint val="77000"/>
                      <a:shade val="93000"/>
                      <a:satMod val="110000"/>
                      <a:lumMod val="99000"/>
                    </a:schemeClr>
                  </a:gs>
                </a:gsLst>
                <a:lin ang="5400000" scaled="0"/>
              </a:gradFill>
              <a:ln>
                <a:noFill/>
              </a:ln>
              <a:effectLst/>
            </c:spPr>
            <c:extLst>
              <c:ext xmlns:c16="http://schemas.microsoft.com/office/drawing/2014/chart" uri="{C3380CC4-5D6E-409C-BE32-E72D297353CC}">
                <c16:uniqueId val="{00000003-057C-9A4F-833A-4072FB10F683}"/>
              </c:ext>
            </c:extLst>
          </c:dPt>
          <c:cat>
            <c:strRef>
              <c:f>'total # of attorneys recorded'!$A$1:$B$1</c:f>
              <c:strCache>
                <c:ptCount val="2"/>
                <c:pt idx="0">
                  <c:v>AOB ATTORNEYS</c:v>
                </c:pt>
                <c:pt idx="1">
                  <c:v>FLORIDA BAR ATTORNEYS</c:v>
                </c:pt>
              </c:strCache>
            </c:strRef>
          </c:cat>
          <c:val>
            <c:numRef>
              <c:f>'total # of attorneys recorded'!$A$2:$B$2</c:f>
              <c:numCache>
                <c:formatCode>General</c:formatCode>
                <c:ptCount val="2"/>
                <c:pt idx="0">
                  <c:v>349</c:v>
                </c:pt>
                <c:pt idx="1">
                  <c:v>88566</c:v>
                </c:pt>
              </c:numCache>
            </c:numRef>
          </c:val>
          <c:extLst>
            <c:ext xmlns:c16="http://schemas.microsoft.com/office/drawing/2014/chart" uri="{C3380CC4-5D6E-409C-BE32-E72D297353CC}">
              <c16:uniqueId val="{00000004-057C-9A4F-833A-4072FB10F68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Sampling</a:t>
            </a:r>
            <a:r>
              <a:rPr lang="en-US" baseline="0"/>
              <a:t> of AOB Attorneys: 2018 Volume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Summary!$C$1</c:f>
              <c:strCache>
                <c:ptCount val="1"/>
                <c:pt idx="0">
                  <c:v>TOTAL LAWSUITS 2018</c:v>
                </c:pt>
              </c:strCache>
            </c:strRef>
          </c:tx>
          <c:spPr>
            <a:solidFill>
              <a:schemeClr val="accent1"/>
            </a:solidFill>
            <a:ln>
              <a:noFill/>
            </a:ln>
            <a:effectLst/>
          </c:spPr>
          <c:invertIfNegative val="0"/>
          <c:cat>
            <c:strRef>
              <c:f>Summary!$B$2:$B$8</c:f>
              <c:strCache>
                <c:ptCount val="7"/>
                <c:pt idx="0">
                  <c:v>SA</c:v>
                </c:pt>
                <c:pt idx="1">
                  <c:v>ES</c:v>
                </c:pt>
                <c:pt idx="2">
                  <c:v>IM</c:v>
                </c:pt>
                <c:pt idx="3">
                  <c:v>AP</c:v>
                </c:pt>
                <c:pt idx="4">
                  <c:v>TG</c:v>
                </c:pt>
                <c:pt idx="5">
                  <c:v>IA</c:v>
                </c:pt>
                <c:pt idx="6">
                  <c:v>NG</c:v>
                </c:pt>
              </c:strCache>
            </c:strRef>
          </c:cat>
          <c:val>
            <c:numRef>
              <c:f>Summary!$C$2:$C$8</c:f>
              <c:numCache>
                <c:formatCode>General</c:formatCode>
                <c:ptCount val="7"/>
                <c:pt idx="0">
                  <c:v>1858</c:v>
                </c:pt>
                <c:pt idx="1">
                  <c:v>2782</c:v>
                </c:pt>
                <c:pt idx="2">
                  <c:v>2815</c:v>
                </c:pt>
                <c:pt idx="3">
                  <c:v>2598</c:v>
                </c:pt>
                <c:pt idx="4">
                  <c:v>1737</c:v>
                </c:pt>
                <c:pt idx="5">
                  <c:v>1841</c:v>
                </c:pt>
                <c:pt idx="6">
                  <c:v>2623</c:v>
                </c:pt>
              </c:numCache>
            </c:numRef>
          </c:val>
          <c:extLst>
            <c:ext xmlns:c16="http://schemas.microsoft.com/office/drawing/2014/chart" uri="{C3380CC4-5D6E-409C-BE32-E72D297353CC}">
              <c16:uniqueId val="{00000000-1D44-9F4E-8D2B-EA1331465D7A}"/>
            </c:ext>
          </c:extLst>
        </c:ser>
        <c:ser>
          <c:idx val="1"/>
          <c:order val="1"/>
          <c:tx>
            <c:strRef>
              <c:f>Summary!$D$1</c:f>
              <c:strCache>
                <c:ptCount val="1"/>
                <c:pt idx="0">
                  <c:v>TOTAL AOB LAWSUITS 2018</c:v>
                </c:pt>
              </c:strCache>
            </c:strRef>
          </c:tx>
          <c:spPr>
            <a:solidFill>
              <a:schemeClr val="accent2"/>
            </a:solidFill>
            <a:ln>
              <a:noFill/>
            </a:ln>
            <a:effectLst/>
          </c:spPr>
          <c:invertIfNegative val="0"/>
          <c:cat>
            <c:strRef>
              <c:f>Summary!$B$2:$B$8</c:f>
              <c:strCache>
                <c:ptCount val="7"/>
                <c:pt idx="0">
                  <c:v>SA</c:v>
                </c:pt>
                <c:pt idx="1">
                  <c:v>ES</c:v>
                </c:pt>
                <c:pt idx="2">
                  <c:v>IM</c:v>
                </c:pt>
                <c:pt idx="3">
                  <c:v>AP</c:v>
                </c:pt>
                <c:pt idx="4">
                  <c:v>TG</c:v>
                </c:pt>
                <c:pt idx="5">
                  <c:v>IA</c:v>
                </c:pt>
                <c:pt idx="6">
                  <c:v>NG</c:v>
                </c:pt>
              </c:strCache>
            </c:strRef>
          </c:cat>
          <c:val>
            <c:numRef>
              <c:f>Summary!$D$2:$D$8</c:f>
              <c:numCache>
                <c:formatCode>General</c:formatCode>
                <c:ptCount val="7"/>
                <c:pt idx="0">
                  <c:v>1858</c:v>
                </c:pt>
                <c:pt idx="1">
                  <c:v>2782</c:v>
                </c:pt>
                <c:pt idx="2">
                  <c:v>2734</c:v>
                </c:pt>
                <c:pt idx="3">
                  <c:v>2598</c:v>
                </c:pt>
                <c:pt idx="4">
                  <c:v>1703</c:v>
                </c:pt>
                <c:pt idx="5">
                  <c:v>1547</c:v>
                </c:pt>
                <c:pt idx="6">
                  <c:v>2615</c:v>
                </c:pt>
              </c:numCache>
            </c:numRef>
          </c:val>
          <c:extLst>
            <c:ext xmlns:c16="http://schemas.microsoft.com/office/drawing/2014/chart" uri="{C3380CC4-5D6E-409C-BE32-E72D297353CC}">
              <c16:uniqueId val="{00000001-1D44-9F4E-8D2B-EA1331465D7A}"/>
            </c:ext>
          </c:extLst>
        </c:ser>
        <c:dLbls>
          <c:showLegendKey val="0"/>
          <c:showVal val="0"/>
          <c:showCatName val="0"/>
          <c:showSerName val="0"/>
          <c:showPercent val="0"/>
          <c:showBubbleSize val="0"/>
        </c:dLbls>
        <c:gapWidth val="219"/>
        <c:overlap val="-27"/>
        <c:axId val="329175808"/>
        <c:axId val="329177344"/>
      </c:barChart>
      <c:lineChart>
        <c:grouping val="standard"/>
        <c:varyColors val="0"/>
        <c:ser>
          <c:idx val="2"/>
          <c:order val="2"/>
          <c:tx>
            <c:strRef>
              <c:f>Summary!$E$1</c:f>
              <c:strCache>
                <c:ptCount val="1"/>
                <c:pt idx="0">
                  <c:v>AOB %</c:v>
                </c:pt>
              </c:strCache>
            </c:strRef>
          </c:tx>
          <c:spPr>
            <a:ln w="28575" cap="rnd">
              <a:solidFill>
                <a:schemeClr val="accent3"/>
              </a:solidFill>
              <a:round/>
            </a:ln>
            <a:effectLst/>
          </c:spPr>
          <c:marker>
            <c:symbol val="none"/>
          </c:marker>
          <c:cat>
            <c:strRef>
              <c:f>Summary!$B$2:$B$8</c:f>
              <c:strCache>
                <c:ptCount val="7"/>
                <c:pt idx="0">
                  <c:v>SA</c:v>
                </c:pt>
                <c:pt idx="1">
                  <c:v>ES</c:v>
                </c:pt>
                <c:pt idx="2">
                  <c:v>IM</c:v>
                </c:pt>
                <c:pt idx="3">
                  <c:v>AP</c:v>
                </c:pt>
                <c:pt idx="4">
                  <c:v>TG</c:v>
                </c:pt>
                <c:pt idx="5">
                  <c:v>IA</c:v>
                </c:pt>
                <c:pt idx="6">
                  <c:v>NG</c:v>
                </c:pt>
              </c:strCache>
            </c:strRef>
          </c:cat>
          <c:val>
            <c:numRef>
              <c:f>Summary!$E$2:$E$8</c:f>
              <c:numCache>
                <c:formatCode>0.00%</c:formatCode>
                <c:ptCount val="7"/>
                <c:pt idx="0">
                  <c:v>1</c:v>
                </c:pt>
                <c:pt idx="1">
                  <c:v>1</c:v>
                </c:pt>
                <c:pt idx="2">
                  <c:v>0.97122557726465364</c:v>
                </c:pt>
                <c:pt idx="3">
                  <c:v>1</c:v>
                </c:pt>
                <c:pt idx="4">
                  <c:v>0.98042602187679906</c:v>
                </c:pt>
                <c:pt idx="5">
                  <c:v>0.84030418250950567</c:v>
                </c:pt>
                <c:pt idx="6">
                  <c:v>0.99695005718642771</c:v>
                </c:pt>
              </c:numCache>
            </c:numRef>
          </c:val>
          <c:smooth val="0"/>
          <c:extLst>
            <c:ext xmlns:c16="http://schemas.microsoft.com/office/drawing/2014/chart" uri="{C3380CC4-5D6E-409C-BE32-E72D297353CC}">
              <c16:uniqueId val="{00000002-1D44-9F4E-8D2B-EA1331465D7A}"/>
            </c:ext>
          </c:extLst>
        </c:ser>
        <c:dLbls>
          <c:showLegendKey val="0"/>
          <c:showVal val="0"/>
          <c:showCatName val="0"/>
          <c:showSerName val="0"/>
          <c:showPercent val="0"/>
          <c:showBubbleSize val="0"/>
        </c:dLbls>
        <c:marker val="1"/>
        <c:smooth val="0"/>
        <c:axId val="329184768"/>
        <c:axId val="329183232"/>
      </c:lineChart>
      <c:catAx>
        <c:axId val="32917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177344"/>
        <c:crosses val="autoZero"/>
        <c:auto val="1"/>
        <c:lblAlgn val="ctr"/>
        <c:lblOffset val="100"/>
        <c:noMultiLvlLbl val="0"/>
      </c:catAx>
      <c:valAx>
        <c:axId val="32917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175808"/>
        <c:crosses val="autoZero"/>
        <c:crossBetween val="between"/>
      </c:valAx>
      <c:valAx>
        <c:axId val="32918323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184768"/>
        <c:crosses val="max"/>
        <c:crossBetween val="between"/>
      </c:valAx>
      <c:catAx>
        <c:axId val="329184768"/>
        <c:scaling>
          <c:orientation val="minMax"/>
        </c:scaling>
        <c:delete val="1"/>
        <c:axPos val="b"/>
        <c:numFmt formatCode="General" sourceLinked="1"/>
        <c:majorTickMark val="none"/>
        <c:minorTickMark val="none"/>
        <c:tickLblPos val="nextTo"/>
        <c:crossAx val="3291832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Breakdown of Attorney AOB "Specialty"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Summary!$C$33</c:f>
              <c:strCache>
                <c:ptCount val="1"/>
                <c:pt idx="0">
                  <c:v>PIP AOB 2018</c:v>
                </c:pt>
              </c:strCache>
            </c:strRef>
          </c:tx>
          <c:spPr>
            <a:solidFill>
              <a:schemeClr val="accent1"/>
            </a:solidFill>
            <a:ln>
              <a:noFill/>
            </a:ln>
            <a:effectLst/>
          </c:spPr>
          <c:invertIfNegative val="0"/>
          <c:cat>
            <c:strRef>
              <c:f>Summary!$B$34:$B$40</c:f>
              <c:strCache>
                <c:ptCount val="7"/>
                <c:pt idx="0">
                  <c:v>SA</c:v>
                </c:pt>
                <c:pt idx="1">
                  <c:v>ES</c:v>
                </c:pt>
                <c:pt idx="2">
                  <c:v>IM</c:v>
                </c:pt>
                <c:pt idx="3">
                  <c:v>AP</c:v>
                </c:pt>
                <c:pt idx="4">
                  <c:v>TG</c:v>
                </c:pt>
                <c:pt idx="5">
                  <c:v>IA</c:v>
                </c:pt>
                <c:pt idx="6">
                  <c:v>NG</c:v>
                </c:pt>
              </c:strCache>
            </c:strRef>
          </c:cat>
          <c:val>
            <c:numRef>
              <c:f>Summary!$C$34:$C$40</c:f>
              <c:numCache>
                <c:formatCode>General</c:formatCode>
                <c:ptCount val="7"/>
                <c:pt idx="0">
                  <c:v>0</c:v>
                </c:pt>
                <c:pt idx="1">
                  <c:v>597</c:v>
                </c:pt>
                <c:pt idx="2">
                  <c:v>0</c:v>
                </c:pt>
                <c:pt idx="3">
                  <c:v>183</c:v>
                </c:pt>
                <c:pt idx="4">
                  <c:v>1702</c:v>
                </c:pt>
                <c:pt idx="5">
                  <c:v>0</c:v>
                </c:pt>
                <c:pt idx="6">
                  <c:v>2615</c:v>
                </c:pt>
              </c:numCache>
            </c:numRef>
          </c:val>
          <c:extLst>
            <c:ext xmlns:c16="http://schemas.microsoft.com/office/drawing/2014/chart" uri="{C3380CC4-5D6E-409C-BE32-E72D297353CC}">
              <c16:uniqueId val="{00000000-78D8-D947-802C-8F95B068664B}"/>
            </c:ext>
          </c:extLst>
        </c:ser>
        <c:ser>
          <c:idx val="1"/>
          <c:order val="1"/>
          <c:tx>
            <c:strRef>
              <c:f>Summary!$D$33</c:f>
              <c:strCache>
                <c:ptCount val="1"/>
                <c:pt idx="0">
                  <c:v>GLASS AOB 2018</c:v>
                </c:pt>
              </c:strCache>
            </c:strRef>
          </c:tx>
          <c:spPr>
            <a:solidFill>
              <a:schemeClr val="accent3"/>
            </a:solidFill>
            <a:ln>
              <a:noFill/>
            </a:ln>
            <a:effectLst/>
          </c:spPr>
          <c:invertIfNegative val="0"/>
          <c:cat>
            <c:strRef>
              <c:f>Summary!$B$34:$B$40</c:f>
              <c:strCache>
                <c:ptCount val="7"/>
                <c:pt idx="0">
                  <c:v>SA</c:v>
                </c:pt>
                <c:pt idx="1">
                  <c:v>ES</c:v>
                </c:pt>
                <c:pt idx="2">
                  <c:v>IM</c:v>
                </c:pt>
                <c:pt idx="3">
                  <c:v>AP</c:v>
                </c:pt>
                <c:pt idx="4">
                  <c:v>TG</c:v>
                </c:pt>
                <c:pt idx="5">
                  <c:v>IA</c:v>
                </c:pt>
                <c:pt idx="6">
                  <c:v>NG</c:v>
                </c:pt>
              </c:strCache>
            </c:strRef>
          </c:cat>
          <c:val>
            <c:numRef>
              <c:f>Summary!$D$34:$D$40</c:f>
              <c:numCache>
                <c:formatCode>General</c:formatCode>
                <c:ptCount val="7"/>
                <c:pt idx="0">
                  <c:v>1858</c:v>
                </c:pt>
                <c:pt idx="1">
                  <c:v>2185</c:v>
                </c:pt>
                <c:pt idx="2">
                  <c:v>2301</c:v>
                </c:pt>
                <c:pt idx="3">
                  <c:v>2415</c:v>
                </c:pt>
                <c:pt idx="4">
                  <c:v>0</c:v>
                </c:pt>
                <c:pt idx="5">
                  <c:v>0</c:v>
                </c:pt>
                <c:pt idx="6">
                  <c:v>0</c:v>
                </c:pt>
              </c:numCache>
            </c:numRef>
          </c:val>
          <c:extLst>
            <c:ext xmlns:c16="http://schemas.microsoft.com/office/drawing/2014/chart" uri="{C3380CC4-5D6E-409C-BE32-E72D297353CC}">
              <c16:uniqueId val="{00000001-78D8-D947-802C-8F95B068664B}"/>
            </c:ext>
          </c:extLst>
        </c:ser>
        <c:ser>
          <c:idx val="2"/>
          <c:order val="2"/>
          <c:tx>
            <c:strRef>
              <c:f>Summary!$E$33</c:f>
              <c:strCache>
                <c:ptCount val="1"/>
                <c:pt idx="0">
                  <c:v>PROPERTY AOB 2018</c:v>
                </c:pt>
              </c:strCache>
            </c:strRef>
          </c:tx>
          <c:spPr>
            <a:solidFill>
              <a:schemeClr val="accent5"/>
            </a:solidFill>
            <a:ln>
              <a:noFill/>
            </a:ln>
            <a:effectLst/>
          </c:spPr>
          <c:invertIfNegative val="0"/>
          <c:cat>
            <c:strRef>
              <c:f>Summary!$B$34:$B$40</c:f>
              <c:strCache>
                <c:ptCount val="7"/>
                <c:pt idx="0">
                  <c:v>SA</c:v>
                </c:pt>
                <c:pt idx="1">
                  <c:v>ES</c:v>
                </c:pt>
                <c:pt idx="2">
                  <c:v>IM</c:v>
                </c:pt>
                <c:pt idx="3">
                  <c:v>AP</c:v>
                </c:pt>
                <c:pt idx="4">
                  <c:v>TG</c:v>
                </c:pt>
                <c:pt idx="5">
                  <c:v>IA</c:v>
                </c:pt>
                <c:pt idx="6">
                  <c:v>NG</c:v>
                </c:pt>
              </c:strCache>
            </c:strRef>
          </c:cat>
          <c:val>
            <c:numRef>
              <c:f>Summary!$E$34:$E$40</c:f>
              <c:numCache>
                <c:formatCode>General</c:formatCode>
                <c:ptCount val="7"/>
                <c:pt idx="0">
                  <c:v>0</c:v>
                </c:pt>
                <c:pt idx="1">
                  <c:v>0</c:v>
                </c:pt>
                <c:pt idx="2">
                  <c:v>433</c:v>
                </c:pt>
                <c:pt idx="3">
                  <c:v>0</c:v>
                </c:pt>
                <c:pt idx="4">
                  <c:v>1</c:v>
                </c:pt>
                <c:pt idx="5">
                  <c:v>1547</c:v>
                </c:pt>
                <c:pt idx="6">
                  <c:v>0</c:v>
                </c:pt>
              </c:numCache>
            </c:numRef>
          </c:val>
          <c:extLst>
            <c:ext xmlns:c16="http://schemas.microsoft.com/office/drawing/2014/chart" uri="{C3380CC4-5D6E-409C-BE32-E72D297353CC}">
              <c16:uniqueId val="{00000002-78D8-D947-802C-8F95B068664B}"/>
            </c:ext>
          </c:extLst>
        </c:ser>
        <c:dLbls>
          <c:showLegendKey val="0"/>
          <c:showVal val="0"/>
          <c:showCatName val="0"/>
          <c:showSerName val="0"/>
          <c:showPercent val="0"/>
          <c:showBubbleSize val="0"/>
        </c:dLbls>
        <c:gapWidth val="150"/>
        <c:overlap val="100"/>
        <c:axId val="329562368"/>
        <c:axId val="329564160"/>
      </c:barChart>
      <c:catAx>
        <c:axId val="32956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9564160"/>
        <c:crosses val="autoZero"/>
        <c:auto val="1"/>
        <c:lblAlgn val="ctr"/>
        <c:lblOffset val="100"/>
        <c:noMultiLvlLbl val="0"/>
      </c:catAx>
      <c:valAx>
        <c:axId val="329564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956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66548-E16F-43AB-B74C-EEB93EFE92A7}" type="datetimeFigureOut">
              <a:rPr lang="en-US" smtClean="0"/>
              <a:t>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5340F-B94A-47B0-9AC3-7DEF8B7C8061}" type="slidenum">
              <a:rPr lang="en-US" smtClean="0"/>
              <a:t>‹#›</a:t>
            </a:fld>
            <a:endParaRPr lang="en-US"/>
          </a:p>
        </p:txBody>
      </p:sp>
    </p:spTree>
    <p:extLst>
      <p:ext uri="{BB962C8B-B14F-4D97-AF65-F5344CB8AC3E}">
        <p14:creationId xmlns:p14="http://schemas.microsoft.com/office/powerpoint/2010/main" val="137894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52513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12085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9889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315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8812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4829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20401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8074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7187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4935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7162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800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4661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4690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6462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45573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3613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33DE85-114E-FE43-ABF8-68EB20324513}" type="datetime1">
              <a:rPr lang="en-US" smtClean="0"/>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639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BE2AC-F874-2C48-A652-23F5618B15F9}" type="datetime1">
              <a:rPr lang="en-US" smtClean="0"/>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3666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C291A-9F14-3846-8941-BDAD6F62FA4F}" type="datetime1">
              <a:rPr lang="en-US" smtClean="0"/>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542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785760-4BC7-7848-B5F1-982FB8FFE6CC}" type="datetime1">
              <a:rPr lang="en-US" smtClean="0"/>
              <a:t>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111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A0488A-21AA-C141-B1A5-627DE21EE8DB}" type="datetime1">
              <a:rPr lang="en-US" smtClean="0"/>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400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11CE935-E01A-904C-A9C8-F0395B879583}" type="datetime1">
              <a:rPr lang="en-US" smtClean="0"/>
              <a:t>2/5/19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3893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E3FA723A-6352-7E46-A04C-9BA237785511}" type="datetime1">
              <a:rPr lang="en-US" smtClean="0"/>
              <a:t>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5987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B6ACEF-E330-2E45-86CB-055C659390ED}" type="datetime1">
              <a:rPr lang="en-US" smtClean="0"/>
              <a:t>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281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87A92-7CDB-534D-B15C-D2D0F5CBD5D3}" type="datetime1">
              <a:rPr lang="en-US" smtClean="0"/>
              <a:t>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351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727B4D4-EE43-3A4A-9175-B7FE3AC7AC45}" type="datetime1">
              <a:rPr lang="en-US" smtClean="0"/>
              <a:t>2/5/19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3648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64D0B76-BBF7-FC41-978C-D689BCB57A11}" type="datetime1">
              <a:rPr lang="en-US" smtClean="0"/>
              <a:t>2/5/19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31507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B5FF31B-D58B-3F4D-AB04-FF9913481BD1}" type="datetime1">
              <a:rPr lang="en-US" smtClean="0"/>
              <a:t>2/5/19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29403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98" y="1497282"/>
            <a:ext cx="8851073" cy="3704110"/>
          </a:xfrm>
        </p:spPr>
        <p:txBody>
          <a:bodyPr>
            <a:normAutofit/>
          </a:bodyPr>
          <a:lstStyle/>
          <a:p>
            <a:r>
              <a:rPr lang="en-US" sz="5300" b="1" dirty="0">
                <a:latin typeface="Times New Roman" panose="02020603050405020304" pitchFamily="18" charset="0"/>
                <a:cs typeface="Times New Roman" panose="02020603050405020304" pitchFamily="18" charset="0"/>
              </a:rPr>
              <a:t>Assignment of benefits</a:t>
            </a:r>
            <a:br>
              <a:rPr lang="en-US" sz="5300" b="1" dirty="0">
                <a:latin typeface="Times New Roman" panose="02020603050405020304" pitchFamily="18" charset="0"/>
                <a:cs typeface="Times New Roman" panose="02020603050405020304" pitchFamily="18" charset="0"/>
              </a:rPr>
            </a:br>
            <a:r>
              <a:rPr lang="en-US" sz="3100" cap="none" dirty="0">
                <a:solidFill>
                  <a:schemeClr val="accent3">
                    <a:lumMod val="75000"/>
                  </a:schemeClr>
                </a:solidFill>
                <a:latin typeface="Times New Roman" panose="02020603050405020304" pitchFamily="18" charset="0"/>
                <a:cs typeface="Times New Roman" panose="02020603050405020304" pitchFamily="18" charset="0"/>
              </a:rPr>
              <a:t> </a:t>
            </a:r>
            <a:br>
              <a:rPr lang="en-US" sz="3100" cap="none" dirty="0">
                <a:solidFill>
                  <a:schemeClr val="accent3">
                    <a:lumMod val="75000"/>
                  </a:schemeClr>
                </a:solidFill>
                <a:latin typeface="Times New Roman" panose="02020603050405020304" pitchFamily="18" charset="0"/>
                <a:cs typeface="Times New Roman" panose="02020603050405020304" pitchFamily="18" charset="0"/>
              </a:rPr>
            </a:br>
            <a:r>
              <a:rPr lang="en-US" sz="3100" cap="none" dirty="0">
                <a:solidFill>
                  <a:schemeClr val="accent3">
                    <a:lumMod val="75000"/>
                  </a:schemeClr>
                </a:solidFill>
                <a:latin typeface="Times New Roman" panose="02020603050405020304" pitchFamily="18" charset="0"/>
                <a:cs typeface="Times New Roman" panose="02020603050405020304" pitchFamily="18" charset="0"/>
              </a:rPr>
              <a:t>Abuse of Florida’s One-Way Attorney’s Fee Law for Anti-Consumer Purposes</a:t>
            </a:r>
            <a:endParaRPr lang="en-US" sz="3100"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4ADA609-9FA9-4E45-B157-53C8454DDC12}"/>
              </a:ext>
            </a:extLst>
          </p:cNvPr>
          <p:cNvPicPr>
            <a:picLocks noChangeAspect="1"/>
          </p:cNvPicPr>
          <p:nvPr/>
        </p:nvPicPr>
        <p:blipFill rotWithShape="1">
          <a:blip r:embed="rId3">
            <a:duotone>
              <a:prstClr val="black"/>
              <a:schemeClr val="tx2">
                <a:tint val="45000"/>
                <a:satMod val="400000"/>
              </a:schemeClr>
            </a:duotone>
          </a:blip>
          <a:srcRect r="830" b="7879"/>
          <a:stretch/>
        </p:blipFill>
        <p:spPr>
          <a:xfrm>
            <a:off x="9070438" y="1497282"/>
            <a:ext cx="2959264" cy="3503221"/>
          </a:xfrm>
          <a:prstGeom prst="rect">
            <a:avLst/>
          </a:prstGeom>
        </p:spPr>
      </p:pic>
    </p:spTree>
    <p:extLst>
      <p:ext uri="{BB962C8B-B14F-4D97-AF65-F5344CB8AC3E}">
        <p14:creationId xmlns:p14="http://schemas.microsoft.com/office/powerpoint/2010/main" val="424681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132D-4D17-584F-9D5E-6983B3972EDD}"/>
              </a:ext>
            </a:extLst>
          </p:cNvPr>
          <p:cNvSpPr>
            <a:spLocks noGrp="1"/>
          </p:cNvSpPr>
          <p:nvPr>
            <p:ph type="title"/>
          </p:nvPr>
        </p:nvSpPr>
        <p:spPr>
          <a:xfrm>
            <a:off x="764653" y="253317"/>
            <a:ext cx="11015622" cy="1188720"/>
          </a:xfrm>
        </p:spPr>
        <p:txBody>
          <a:bodyPr>
            <a:normAutofit/>
          </a:bodyPr>
          <a:lstStyle/>
          <a:p>
            <a:r>
              <a:rPr lang="en-US" b="1" dirty="0"/>
              <a:t>One-Way fee Statute, when out of the hands of INSUREDS, creates imbalance</a:t>
            </a:r>
          </a:p>
        </p:txBody>
      </p:sp>
      <p:sp>
        <p:nvSpPr>
          <p:cNvPr id="3" name="Content Placeholder 2">
            <a:extLst>
              <a:ext uri="{FF2B5EF4-FFF2-40B4-BE49-F238E27FC236}">
                <a16:creationId xmlns:a16="http://schemas.microsoft.com/office/drawing/2014/main" id="{2FC03E16-0BFF-5D4E-91C1-B5C2C984421A}"/>
              </a:ext>
            </a:extLst>
          </p:cNvPr>
          <p:cNvSpPr>
            <a:spLocks noGrp="1"/>
          </p:cNvSpPr>
          <p:nvPr>
            <p:ph idx="1"/>
          </p:nvPr>
        </p:nvSpPr>
        <p:spPr>
          <a:xfrm>
            <a:off x="179712" y="1838858"/>
            <a:ext cx="5558841" cy="3723051"/>
          </a:xfrm>
        </p:spPr>
        <p:txBody>
          <a:bodyPr>
            <a:normAutofit fontScale="92500" lnSpcReduction="20000"/>
          </a:bodyPr>
          <a:lstStyle/>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Because the one-way attorney fee statute was designed for named insureds, omnibus insureds,** and named beneficiaries, it is a first-party right. </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First-party insurance is meant to protect the purchaser of that insurance directly (ex. property insurance protects your home), whereas third-party insurance covers someone who you may hurt or injure. </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AOBs were first used to expand beyond covered insureds in the marketplace for personal injury protection (PIP). </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Around 2010, AOBs exported to other first party coverages, namely, property and comprehensive &amp; collision (chiefly, auto glass) coverages. </a:t>
            </a:r>
          </a:p>
          <a:p>
            <a:pPr marL="0" indent="0">
              <a:buNone/>
            </a:pPr>
            <a:endParaRPr lang="en-US" sz="2000"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CE1A673E-30DE-FC46-A2E1-3C280DAA26AD}"/>
              </a:ext>
            </a:extLst>
          </p:cNvPr>
          <p:cNvGraphicFramePr>
            <a:graphicFrameLocks/>
          </p:cNvGraphicFramePr>
          <p:nvPr>
            <p:extLst>
              <p:ext uri="{D42A27DB-BD31-4B8C-83A1-F6EECF244321}">
                <p14:modId xmlns:p14="http://schemas.microsoft.com/office/powerpoint/2010/main" val="3551907740"/>
              </p:ext>
            </p:extLst>
          </p:nvPr>
        </p:nvGraphicFramePr>
        <p:xfrm>
          <a:off x="5918663" y="1596044"/>
          <a:ext cx="5985164" cy="48002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4BB0525-08AD-1840-82BD-C1B98E5E8CB4}"/>
              </a:ext>
            </a:extLst>
          </p:cNvPr>
          <p:cNvSpPr txBox="1"/>
          <p:nvPr/>
        </p:nvSpPr>
        <p:spPr>
          <a:xfrm>
            <a:off x="354679" y="5561909"/>
            <a:ext cx="5253643" cy="120032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*Florida courts have upheld anti-assignment restrictions in life and health policies, hence AOBs are primarily seen in the property &amp; casualty marketplace.</a:t>
            </a:r>
          </a:p>
          <a:p>
            <a:endParaRPr lang="en-US" sz="1200" i="1" dirty="0">
              <a:latin typeface="Times New Roman" panose="02020603050405020304" pitchFamily="18" charset="0"/>
              <a:cs typeface="Times New Roman" panose="02020603050405020304" pitchFamily="18" charset="0"/>
            </a:endParaRPr>
          </a:p>
          <a:p>
            <a:r>
              <a:rPr lang="en-US" sz="1200" i="1" dirty="0">
                <a:latin typeface="Times New Roman" panose="02020603050405020304" pitchFamily="18" charset="0"/>
                <a:cs typeface="Times New Roman" panose="02020603050405020304" pitchFamily="18" charset="0"/>
              </a:rPr>
              <a:t>**Omnibus insureds are defined in case law as parties mentioned in an insurance policy, but not by their legal name. For example, “pedestrians” and “passengers.” </a:t>
            </a:r>
          </a:p>
        </p:txBody>
      </p:sp>
      <p:sp>
        <p:nvSpPr>
          <p:cNvPr id="6" name="TextBox 5">
            <a:extLst>
              <a:ext uri="{FF2B5EF4-FFF2-40B4-BE49-F238E27FC236}">
                <a16:creationId xmlns:a16="http://schemas.microsoft.com/office/drawing/2014/main" id="{F8FFB1DE-818E-8D4D-85CD-890775813809}"/>
              </a:ext>
            </a:extLst>
          </p:cNvPr>
          <p:cNvSpPr txBox="1"/>
          <p:nvPr/>
        </p:nvSpPr>
        <p:spPr>
          <a:xfrm>
            <a:off x="6583679" y="6396335"/>
            <a:ext cx="4813069" cy="461665"/>
          </a:xfrm>
          <a:prstGeom prst="rect">
            <a:avLst/>
          </a:prstGeom>
          <a:noFill/>
        </p:spPr>
        <p:txBody>
          <a:bodyPr wrap="square" rtlCol="0">
            <a:spAutoFit/>
          </a:bodyPr>
          <a:lstStyle/>
          <a:p>
            <a:r>
              <a:rPr lang="en-US" sz="1200" i="1" dirty="0">
                <a:solidFill>
                  <a:schemeClr val="accent6">
                    <a:lumMod val="50000"/>
                  </a:schemeClr>
                </a:solidFill>
                <a:latin typeface="Times New Roman" panose="02020603050405020304" pitchFamily="18" charset="0"/>
                <a:cs typeface="Times New Roman" panose="02020603050405020304" pitchFamily="18" charset="0"/>
              </a:rPr>
              <a:t>*Lawsuit data courtesy of the Florida Justice Reform Institute, pulled from the Florida Department of Financial Services’ Service of Process website. </a:t>
            </a:r>
          </a:p>
        </p:txBody>
      </p:sp>
      <p:sp>
        <p:nvSpPr>
          <p:cNvPr id="7" name="Rectangle 6"/>
          <p:cNvSpPr/>
          <p:nvPr/>
        </p:nvSpPr>
        <p:spPr>
          <a:xfrm>
            <a:off x="5893724" y="1637607"/>
            <a:ext cx="6026728" cy="4758727"/>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F1A4A5-9F45-B84D-8382-A18D258E2395}"/>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01132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1D4C-55E3-2648-89C2-9EB53E001F6A}"/>
              </a:ext>
            </a:extLst>
          </p:cNvPr>
          <p:cNvSpPr>
            <a:spLocks noGrp="1"/>
          </p:cNvSpPr>
          <p:nvPr>
            <p:ph type="title"/>
          </p:nvPr>
        </p:nvSpPr>
        <p:spPr>
          <a:xfrm>
            <a:off x="485966" y="143218"/>
            <a:ext cx="11364150" cy="812746"/>
          </a:xfrm>
        </p:spPr>
        <p:txBody>
          <a:bodyPr>
            <a:normAutofit/>
          </a:bodyPr>
          <a:lstStyle/>
          <a:p>
            <a:r>
              <a:rPr lang="en-US" b="1" dirty="0"/>
              <a:t>The CURRENT AOB SYSTEM HARMS ALL CONSUMERS</a:t>
            </a:r>
          </a:p>
        </p:txBody>
      </p:sp>
      <p:sp>
        <p:nvSpPr>
          <p:cNvPr id="3" name="Content Placeholder 2">
            <a:extLst>
              <a:ext uri="{FF2B5EF4-FFF2-40B4-BE49-F238E27FC236}">
                <a16:creationId xmlns:a16="http://schemas.microsoft.com/office/drawing/2014/main" id="{AF72EF79-7AF3-2244-B3BB-63DAC03C8021}"/>
              </a:ext>
            </a:extLst>
          </p:cNvPr>
          <p:cNvSpPr>
            <a:spLocks noGrp="1"/>
          </p:cNvSpPr>
          <p:nvPr>
            <p:ph sz="half" idx="1"/>
          </p:nvPr>
        </p:nvSpPr>
        <p:spPr>
          <a:xfrm>
            <a:off x="382382" y="2011096"/>
            <a:ext cx="11571317" cy="4632559"/>
          </a:xfrm>
        </p:spPr>
        <p:txBody>
          <a:bodyPr>
            <a:noAutofit/>
          </a:bodyPr>
          <a:lstStyle/>
          <a:p>
            <a:pPr marL="228600" lvl="1" indent="0">
              <a:buNone/>
            </a:pPr>
            <a:r>
              <a:rPr lang="en-US" sz="1700" b="1" dirty="0">
                <a:latin typeface="Times New Roman" panose="02020603050405020304" pitchFamily="18" charset="0"/>
                <a:cs typeface="Times New Roman" panose="02020603050405020304" pitchFamily="18" charset="0"/>
              </a:rPr>
              <a:t>Inflated claims costs </a:t>
            </a:r>
          </a:p>
          <a:p>
            <a:pPr lvl="2">
              <a:spcBef>
                <a:spcPts val="600"/>
              </a:spcBef>
            </a:pPr>
            <a:r>
              <a:rPr lang="en-US" dirty="0">
                <a:latin typeface="Times New Roman" panose="02020603050405020304" pitchFamily="18" charset="0"/>
                <a:cs typeface="Times New Roman" panose="02020603050405020304" pitchFamily="18" charset="0"/>
              </a:rPr>
              <a:t>Studies prove this.  As Johnny Appleseed’s presentation tells vendors, an AOB allows them to charge </a:t>
            </a:r>
            <a:r>
              <a:rPr lang="en-US" i="1" u="sng" dirty="0">
                <a:latin typeface="Times New Roman" panose="02020603050405020304" pitchFamily="18" charset="0"/>
                <a:cs typeface="Times New Roman" panose="02020603050405020304" pitchFamily="18" charset="0"/>
              </a:rPr>
              <a:t>more</a:t>
            </a:r>
            <a:r>
              <a:rPr lang="en-US" dirty="0">
                <a:latin typeface="Times New Roman" panose="02020603050405020304" pitchFamily="18" charset="0"/>
                <a:cs typeface="Times New Roman" panose="02020603050405020304" pitchFamily="18" charset="0"/>
              </a:rPr>
              <a:t> than the customary prices established by the widely-accepted </a:t>
            </a:r>
            <a:r>
              <a:rPr lang="en-US" dirty="0" err="1">
                <a:latin typeface="Times New Roman" panose="02020603050405020304" pitchFamily="18" charset="0"/>
                <a:cs typeface="Times New Roman" panose="02020603050405020304" pitchFamily="18" charset="0"/>
              </a:rPr>
              <a:t>Xactimate</a:t>
            </a:r>
            <a:r>
              <a:rPr lang="en-US" dirty="0">
                <a:latin typeface="Times New Roman" panose="02020603050405020304" pitchFamily="18" charset="0"/>
                <a:cs typeface="Times New Roman" panose="02020603050405020304" pitchFamily="18" charset="0"/>
              </a:rPr>
              <a:t> pricing tool. </a:t>
            </a:r>
          </a:p>
          <a:p>
            <a:pPr marL="228600" lvl="1" indent="0">
              <a:buNone/>
            </a:pPr>
            <a:r>
              <a:rPr lang="en-US" sz="1700" b="1" dirty="0">
                <a:latin typeface="Times New Roman" panose="02020603050405020304" pitchFamily="18" charset="0"/>
                <a:cs typeface="Times New Roman" panose="02020603050405020304" pitchFamily="18" charset="0"/>
              </a:rPr>
              <a:t>Public harm   </a:t>
            </a:r>
          </a:p>
          <a:p>
            <a:pPr lvl="2">
              <a:spcBef>
                <a:spcPts val="600"/>
              </a:spcBef>
            </a:pPr>
            <a:r>
              <a:rPr lang="en-US" dirty="0">
                <a:latin typeface="Times New Roman" panose="02020603050405020304" pitchFamily="18" charset="0"/>
                <a:cs typeface="Times New Roman" panose="02020603050405020304" pitchFamily="18" charset="0"/>
              </a:rPr>
              <a:t>Rising insurance rates</a:t>
            </a:r>
          </a:p>
          <a:p>
            <a:pPr lvl="2">
              <a:spcBef>
                <a:spcPts val="600"/>
              </a:spcBef>
            </a:pPr>
            <a:r>
              <a:rPr lang="en-US" dirty="0">
                <a:latin typeface="Times New Roman" panose="02020603050405020304" pitchFamily="18" charset="0"/>
                <a:cs typeface="Times New Roman" panose="02020603050405020304" pitchFamily="18" charset="0"/>
              </a:rPr>
              <a:t>Skyrocketing litigation</a:t>
            </a:r>
          </a:p>
          <a:p>
            <a:pPr marL="233363" indent="0">
              <a:buNone/>
            </a:pPr>
            <a:r>
              <a:rPr lang="en-US" sz="1700" b="1" dirty="0">
                <a:latin typeface="Times New Roman" panose="02020603050405020304" pitchFamily="18" charset="0"/>
                <a:cs typeface="Times New Roman" panose="02020603050405020304" pitchFamily="18" charset="0"/>
              </a:rPr>
              <a:t>Harm specific to insured consumers who sign an AOB </a:t>
            </a:r>
          </a:p>
          <a:p>
            <a:pPr marL="233363" indent="0">
              <a:buNone/>
            </a:pPr>
            <a:endParaRPr lang="en-US" sz="1700" b="1" dirty="0">
              <a:latin typeface="Times New Roman" panose="02020603050405020304" pitchFamily="18" charset="0"/>
              <a:cs typeface="Times New Roman" panose="02020603050405020304" pitchFamily="18" charset="0"/>
            </a:endParaRPr>
          </a:p>
          <a:p>
            <a:pPr marL="233363" indent="0">
              <a:buNone/>
            </a:pPr>
            <a:endParaRPr lang="en-US" sz="1700" b="1" dirty="0">
              <a:latin typeface="Times New Roman" panose="02020603050405020304" pitchFamily="18" charset="0"/>
              <a:cs typeface="Times New Roman" panose="02020603050405020304" pitchFamily="18" charset="0"/>
            </a:endParaRPr>
          </a:p>
          <a:p>
            <a:pPr marL="228600" lvl="1" indent="0">
              <a:buNone/>
            </a:pPr>
            <a:endParaRPr lang="en-US" sz="1700" b="1" dirty="0">
              <a:latin typeface="Times New Roman" panose="02020603050405020304" pitchFamily="18" charset="0"/>
              <a:cs typeface="Times New Roman" panose="02020603050405020304" pitchFamily="18" charset="0"/>
            </a:endParaRPr>
          </a:p>
          <a:p>
            <a:pPr marL="228600" lvl="1" indent="0">
              <a:spcBef>
                <a:spcPts val="0"/>
              </a:spcBef>
              <a:buNone/>
            </a:pPr>
            <a:r>
              <a:rPr lang="en-US" sz="1700" b="1" dirty="0">
                <a:latin typeface="Times New Roman" panose="02020603050405020304" pitchFamily="18" charset="0"/>
                <a:cs typeface="Times New Roman" panose="02020603050405020304" pitchFamily="18" charset="0"/>
              </a:rPr>
              <a:t>Instances of fraud </a:t>
            </a:r>
          </a:p>
          <a:p>
            <a:pPr lvl="2">
              <a:spcBef>
                <a:spcPts val="600"/>
              </a:spcBef>
            </a:pPr>
            <a:r>
              <a:rPr lang="en-US" dirty="0">
                <a:latin typeface="Times New Roman" panose="02020603050405020304" pitchFamily="18" charset="0"/>
                <a:cs typeface="Times New Roman" panose="02020603050405020304" pitchFamily="18" charset="0"/>
              </a:rPr>
              <a:t>E.g., the recent arrest of the owner of </a:t>
            </a:r>
            <a:r>
              <a:rPr lang="en-US" dirty="0" err="1">
                <a:latin typeface="Times New Roman" panose="02020603050405020304" pitchFamily="18" charset="0"/>
                <a:cs typeface="Times New Roman" panose="02020603050405020304" pitchFamily="18" charset="0"/>
              </a:rPr>
              <a:t>Kinnecorps</a:t>
            </a:r>
            <a:r>
              <a:rPr lang="en-US" dirty="0">
                <a:latin typeface="Times New Roman" panose="02020603050405020304" pitchFamily="18" charset="0"/>
                <a:cs typeface="Times New Roman" panose="02020603050405020304" pitchFamily="18" charset="0"/>
              </a:rPr>
              <a:t>, LLC, an AOB vendor who brought 157 lawsuits in 2018 and was represented by “the Johnny Appleseed of AOB”</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82383" y="1047096"/>
            <a:ext cx="11571317" cy="830997"/>
          </a:xfrm>
          <a:prstGeom prst="rect">
            <a:avLst/>
          </a:prstGeom>
        </p:spPr>
        <p:txBody>
          <a:bodyPr wrap="square">
            <a:spAutoFit/>
          </a:bodyPr>
          <a:lstStyle/>
          <a:p>
            <a:pPr algn="ctr"/>
            <a:r>
              <a:rPr lang="en-US" sz="2400" b="1" dirty="0">
                <a:solidFill>
                  <a:schemeClr val="accent3">
                    <a:lumMod val="75000"/>
                  </a:schemeClr>
                </a:solidFill>
                <a:latin typeface="Times New Roman" panose="02020603050405020304" pitchFamily="18" charset="0"/>
                <a:cs typeface="Times New Roman" panose="02020603050405020304" pitchFamily="18" charset="0"/>
              </a:rPr>
              <a:t>IMBALANCE CREATED BY TRANSFER OF ONE-WAY </a:t>
            </a:r>
          </a:p>
          <a:p>
            <a:pPr algn="ctr"/>
            <a:r>
              <a:rPr lang="en-US" sz="2400" b="1" dirty="0">
                <a:solidFill>
                  <a:schemeClr val="accent3">
                    <a:lumMod val="75000"/>
                  </a:schemeClr>
                </a:solidFill>
                <a:latin typeface="Times New Roman" panose="02020603050405020304" pitchFamily="18" charset="0"/>
                <a:cs typeface="Times New Roman" panose="02020603050405020304" pitchFamily="18" charset="0"/>
              </a:rPr>
              <a:t>ATTORNEY FEE TO AOB VENDORS ENCOURAGES ABUSE </a:t>
            </a:r>
          </a:p>
        </p:txBody>
      </p:sp>
      <p:sp>
        <p:nvSpPr>
          <p:cNvPr id="6" name="Rectangle 5"/>
          <p:cNvSpPr/>
          <p:nvPr/>
        </p:nvSpPr>
        <p:spPr>
          <a:xfrm>
            <a:off x="842354" y="4563620"/>
            <a:ext cx="11723717" cy="2308324"/>
          </a:xfrm>
          <a:prstGeom prst="rect">
            <a:avLst/>
          </a:prstGeom>
        </p:spPr>
        <p:txBody>
          <a:bodyPr wrap="square" numCol="2">
            <a:spAutoFit/>
          </a:bodyPr>
          <a:lstStyle/>
          <a:p>
            <a:pPr marL="285750" indent="-285750">
              <a:buClr>
                <a:schemeClr val="accent2"/>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Total loss of control over their claim </a:t>
            </a:r>
          </a:p>
          <a:p>
            <a:pPr marL="285750" indent="-285750">
              <a:buClr>
                <a:schemeClr val="accent2"/>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Potential lawsuits filed in their name without their knowledge</a:t>
            </a:r>
          </a:p>
          <a:p>
            <a:pPr marL="285750" indent="-285750">
              <a:buClr>
                <a:schemeClr val="accent2"/>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Inability to change vendors if displeased with work or delays</a:t>
            </a:r>
          </a:p>
          <a:p>
            <a:pPr marL="285750" indent="-285750">
              <a:buClr>
                <a:schemeClr val="accent2"/>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Potential to be sued by the vendor </a:t>
            </a:r>
          </a:p>
          <a:p>
            <a:pPr lvl="1">
              <a:buClr>
                <a:schemeClr val="accent2"/>
              </a:buClr>
            </a:pPr>
            <a:endParaRPr lang="en-US" sz="800" dirty="0">
              <a:latin typeface="Times New Roman" panose="02020603050405020304" pitchFamily="18" charset="0"/>
              <a:cs typeface="Times New Roman" panose="02020603050405020304" pitchFamily="18" charset="0"/>
            </a:endParaRPr>
          </a:p>
          <a:p>
            <a:pPr lvl="1">
              <a:buClr>
                <a:schemeClr val="accent2"/>
              </a:buClr>
            </a:pPr>
            <a:endParaRPr lang="en-US" sz="800" dirty="0">
              <a:latin typeface="Times New Roman" panose="02020603050405020304" pitchFamily="18" charset="0"/>
              <a:cs typeface="Times New Roman" panose="02020603050405020304" pitchFamily="18" charset="0"/>
            </a:endParaRPr>
          </a:p>
          <a:p>
            <a:pPr lvl="1">
              <a:buClr>
                <a:schemeClr val="accent2"/>
              </a:buClr>
            </a:pPr>
            <a:endParaRPr lang="en-US" sz="1600" dirty="0">
              <a:latin typeface="Times New Roman" panose="02020603050405020304" pitchFamily="18" charset="0"/>
              <a:cs typeface="Times New Roman" panose="02020603050405020304" pitchFamily="18" charset="0"/>
            </a:endParaRPr>
          </a:p>
          <a:p>
            <a:pPr lvl="1">
              <a:buClr>
                <a:schemeClr val="accent2"/>
              </a:buClr>
            </a:pPr>
            <a:endParaRPr lang="en-US" sz="1600" dirty="0">
              <a:latin typeface="Times New Roman" panose="02020603050405020304" pitchFamily="18" charset="0"/>
              <a:cs typeface="Times New Roman" panose="02020603050405020304" pitchFamily="18" charset="0"/>
            </a:endParaRPr>
          </a:p>
          <a:p>
            <a:pPr lvl="1">
              <a:buClr>
                <a:schemeClr val="accent2"/>
              </a:buClr>
            </a:pPr>
            <a:endParaRPr lang="en-US" sz="1600" dirty="0">
              <a:latin typeface="Times New Roman" panose="02020603050405020304" pitchFamily="18" charset="0"/>
              <a:cs typeface="Times New Roman" panose="02020603050405020304" pitchFamily="18" charset="0"/>
            </a:endParaRPr>
          </a:p>
          <a:p>
            <a:pPr lvl="1">
              <a:buClr>
                <a:schemeClr val="accent2"/>
              </a:buClr>
            </a:pPr>
            <a:endParaRPr lang="en-US" sz="1600" dirty="0">
              <a:latin typeface="Times New Roman" panose="02020603050405020304" pitchFamily="18" charset="0"/>
              <a:cs typeface="Times New Roman" panose="02020603050405020304" pitchFamily="18" charset="0"/>
            </a:endParaRPr>
          </a:p>
          <a:p>
            <a:pPr marL="742950" lvl="1" indent="-285750">
              <a:buClr>
                <a:schemeClr val="accent2"/>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Potential for vendor to put lien on home</a:t>
            </a:r>
          </a:p>
          <a:p>
            <a:pPr marL="742950" lvl="1" indent="-285750">
              <a:buClr>
                <a:schemeClr val="accent2"/>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Potential risk of the broad, irrevocable power-of-attorney contained in AOBs</a:t>
            </a:r>
          </a:p>
          <a:p>
            <a:pPr marL="742950" lvl="1" indent="-285750">
              <a:buClr>
                <a:schemeClr val="accent2"/>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Contractual duty to indemnify vendors</a:t>
            </a:r>
          </a:p>
          <a:p>
            <a:pPr lvl="1"/>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EB6CC4D-A0B1-DC46-B044-2F351F44CD44}"/>
              </a:ext>
            </a:extLst>
          </p:cNvPr>
          <p:cNvPicPr>
            <a:picLocks noChangeAspect="1"/>
          </p:cNvPicPr>
          <p:nvPr/>
        </p:nvPicPr>
        <p:blipFill>
          <a:blip r:embed="rId3"/>
          <a:stretch>
            <a:fillRect/>
          </a:stretch>
        </p:blipFill>
        <p:spPr>
          <a:xfrm>
            <a:off x="9625843" y="2767560"/>
            <a:ext cx="2224273" cy="1618294"/>
          </a:xfrm>
          <a:prstGeom prst="rect">
            <a:avLst/>
          </a:prstGeom>
        </p:spPr>
      </p:pic>
      <p:cxnSp>
        <p:nvCxnSpPr>
          <p:cNvPr id="8" name="Straight Arrow Connector 7">
            <a:extLst>
              <a:ext uri="{FF2B5EF4-FFF2-40B4-BE49-F238E27FC236}">
                <a16:creationId xmlns:a16="http://schemas.microsoft.com/office/drawing/2014/main" id="{3500E0E9-3E86-7F40-8743-0182F08C6776}"/>
              </a:ext>
            </a:extLst>
          </p:cNvPr>
          <p:cNvCxnSpPr>
            <a:cxnSpLocks/>
          </p:cNvCxnSpPr>
          <p:nvPr/>
        </p:nvCxnSpPr>
        <p:spPr>
          <a:xfrm>
            <a:off x="5348177" y="2881423"/>
            <a:ext cx="4210493" cy="2445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Slide Number Placeholder 8">
            <a:extLst>
              <a:ext uri="{FF2B5EF4-FFF2-40B4-BE49-F238E27FC236}">
                <a16:creationId xmlns:a16="http://schemas.microsoft.com/office/drawing/2014/main" id="{040E72AC-5A34-7647-924C-F12F5E40D6D4}"/>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429196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1228" y="232934"/>
            <a:ext cx="10829718" cy="1188720"/>
          </a:xfrm>
        </p:spPr>
        <p:txBody>
          <a:bodyPr>
            <a:normAutofit/>
          </a:bodyPr>
          <a:lstStyle/>
          <a:p>
            <a:r>
              <a:rPr lang="en-US" b="1" dirty="0"/>
              <a:t>AOBS NOW MAKE UP A MAJORITY OF ALL Insurance </a:t>
            </a:r>
            <a:r>
              <a:rPr lang="en-US" b="1" dirty="0" err="1"/>
              <a:t>litigAtion</a:t>
            </a:r>
            <a:r>
              <a:rPr lang="en-US" b="1" dirty="0"/>
              <a:t> REPORTED TO DFS</a:t>
            </a:r>
          </a:p>
        </p:txBody>
      </p:sp>
      <p:graphicFrame>
        <p:nvGraphicFramePr>
          <p:cNvPr id="7" name="Chart 6">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856301959"/>
              </p:ext>
            </p:extLst>
          </p:nvPr>
        </p:nvGraphicFramePr>
        <p:xfrm>
          <a:off x="765810" y="1520190"/>
          <a:ext cx="10389870" cy="48699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E30A621-CD53-B24D-9B60-5ED3CBAAA5F9}"/>
              </a:ext>
            </a:extLst>
          </p:cNvPr>
          <p:cNvSpPr txBox="1"/>
          <p:nvPr/>
        </p:nvSpPr>
        <p:spPr>
          <a:xfrm>
            <a:off x="7581786" y="6488668"/>
            <a:ext cx="4496608" cy="276999"/>
          </a:xfrm>
          <a:prstGeom prst="rect">
            <a:avLst/>
          </a:prstGeom>
          <a:noFill/>
        </p:spPr>
        <p:txBody>
          <a:bodyPr wrap="square" rtlCol="0">
            <a:spAutoFit/>
          </a:bodyPr>
          <a:lstStyle/>
          <a:p>
            <a:r>
              <a:rPr lang="en-US" sz="1200" i="1" dirty="0">
                <a:solidFill>
                  <a:schemeClr val="accent6">
                    <a:lumMod val="50000"/>
                  </a:schemeClr>
                </a:solidFill>
                <a:latin typeface="Times New Roman" panose="02020603050405020304" pitchFamily="18" charset="0"/>
                <a:cs typeface="Times New Roman" panose="02020603050405020304" pitchFamily="18" charset="0"/>
              </a:rPr>
              <a:t>*Data courtesy of FJRI, from the DFS Service of Process database.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330044-C79C-EB48-B1E4-DD4F607894E6}"/>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20123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CAD15F-B786-AF4F-A526-258E8564A371}"/>
              </a:ext>
            </a:extLst>
          </p:cNvPr>
          <p:cNvSpPr>
            <a:spLocks noGrp="1"/>
          </p:cNvSpPr>
          <p:nvPr>
            <p:ph type="title"/>
          </p:nvPr>
        </p:nvSpPr>
        <p:spPr>
          <a:xfrm>
            <a:off x="556953" y="1172936"/>
            <a:ext cx="3401568" cy="3957203"/>
          </a:xfrm>
          <a:solidFill>
            <a:srgbClr val="FFFFFF"/>
          </a:solidFill>
          <a:ln>
            <a:solidFill>
              <a:srgbClr val="404040"/>
            </a:solidFill>
          </a:ln>
        </p:spPr>
        <p:txBody>
          <a:bodyPr vert="horz" lIns="182880" tIns="182880" rIns="182880" bIns="182880" rtlCol="0" anchor="ctr">
            <a:normAutofit/>
          </a:bodyPr>
          <a:lstStyle/>
          <a:p>
            <a:r>
              <a:rPr lang="en-US" sz="2800" b="1" dirty="0">
                <a:solidFill>
                  <a:srgbClr val="0D0D0D"/>
                </a:solidFill>
              </a:rPr>
              <a:t>However, AOB Litigation is brought by a small number of attorneys</a:t>
            </a:r>
          </a:p>
        </p:txBody>
      </p:sp>
      <p:sp useBgFill="1">
        <p:nvSpPr>
          <p:cNvPr id="13" name="Rectangle 12">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a:extLst>
              <a:ext uri="{FF2B5EF4-FFF2-40B4-BE49-F238E27FC236}">
                <a16:creationId xmlns:a16="http://schemas.microsoft.com/office/drawing/2014/main" id="{402BC068-2401-3C4F-99A0-5609EAA08531}"/>
              </a:ext>
            </a:extLst>
          </p:cNvPr>
          <p:cNvGraphicFramePr>
            <a:graphicFrameLocks noGrp="1"/>
          </p:cNvGraphicFramePr>
          <p:nvPr>
            <p:ph idx="1"/>
            <p:extLst>
              <p:ext uri="{D42A27DB-BD31-4B8C-83A1-F6EECF244321}">
                <p14:modId xmlns:p14="http://schemas.microsoft.com/office/powerpoint/2010/main" val="2880214891"/>
              </p:ext>
            </p:extLst>
          </p:nvPr>
        </p:nvGraphicFramePr>
        <p:xfrm>
          <a:off x="5397500" y="639763"/>
          <a:ext cx="6151563" cy="527685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386FB43-7F82-864C-B324-4EEDC77D478D}"/>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7821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E8CA-A9B1-D649-830C-A07F6CB1DCE7}"/>
              </a:ext>
            </a:extLst>
          </p:cNvPr>
          <p:cNvSpPr>
            <a:spLocks noGrp="1"/>
          </p:cNvSpPr>
          <p:nvPr>
            <p:ph type="title"/>
          </p:nvPr>
        </p:nvSpPr>
        <p:spPr>
          <a:xfrm>
            <a:off x="543414" y="543297"/>
            <a:ext cx="4785043" cy="1141497"/>
          </a:xfrm>
        </p:spPr>
        <p:txBody>
          <a:bodyPr>
            <a:normAutofit/>
          </a:bodyPr>
          <a:lstStyle/>
          <a:p>
            <a:r>
              <a:rPr lang="en-US" sz="2800" b="1" dirty="0"/>
              <a:t>Attorney examples</a:t>
            </a:r>
          </a:p>
        </p:txBody>
      </p:sp>
      <p:sp>
        <p:nvSpPr>
          <p:cNvPr id="3" name="Content Placeholder 2">
            <a:extLst>
              <a:ext uri="{FF2B5EF4-FFF2-40B4-BE49-F238E27FC236}">
                <a16:creationId xmlns:a16="http://schemas.microsoft.com/office/drawing/2014/main" id="{79B937EE-71C6-944B-907F-DE2201E60DFF}"/>
              </a:ext>
            </a:extLst>
          </p:cNvPr>
          <p:cNvSpPr>
            <a:spLocks noGrp="1"/>
          </p:cNvSpPr>
          <p:nvPr>
            <p:ph idx="1"/>
          </p:nvPr>
        </p:nvSpPr>
        <p:spPr>
          <a:xfrm>
            <a:off x="6731704" y="543297"/>
            <a:ext cx="5055427" cy="5893840"/>
          </a:xfrm>
        </p:spPr>
        <p:txBody>
          <a:bodyPr>
            <a:normAutofit/>
          </a:bodyPr>
          <a:lstStyle/>
          <a:p>
            <a:r>
              <a:rPr lang="en-US" sz="2400" dirty="0">
                <a:latin typeface="Times New Roman" panose="02020603050405020304" pitchFamily="18" charset="0"/>
                <a:cs typeface="Times New Roman" panose="02020603050405020304" pitchFamily="18" charset="0"/>
              </a:rPr>
              <a:t>AOB attorneys often limit their practice to  AOB cases—examples to the left.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These attorneys churn a tremendous—often, unimaginable—number of AOB cases.</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They partner with a vendor, and then request the vendor use an AOB for every job, and then submit the AOB and the bill to the attorney.</a:t>
            </a:r>
          </a:p>
        </p:txBody>
      </p:sp>
      <p:graphicFrame>
        <p:nvGraphicFramePr>
          <p:cNvPr id="6" name="Chart 5">
            <a:extLst>
              <a:ext uri="{FF2B5EF4-FFF2-40B4-BE49-F238E27FC236}">
                <a16:creationId xmlns:a16="http://schemas.microsoft.com/office/drawing/2014/main" id="{F85EC294-2214-1445-A85A-A8EDEA37424D}"/>
              </a:ext>
            </a:extLst>
          </p:cNvPr>
          <p:cNvGraphicFramePr>
            <a:graphicFrameLocks/>
          </p:cNvGraphicFramePr>
          <p:nvPr>
            <p:extLst>
              <p:ext uri="{D42A27DB-BD31-4B8C-83A1-F6EECF244321}">
                <p14:modId xmlns:p14="http://schemas.microsoft.com/office/powerpoint/2010/main" val="1253645701"/>
              </p:ext>
            </p:extLst>
          </p:nvPr>
        </p:nvGraphicFramePr>
        <p:xfrm>
          <a:off x="222067" y="2057400"/>
          <a:ext cx="5106390" cy="33366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9A76B73-9AAF-0E40-B3B2-333DF4B25018}"/>
              </a:ext>
            </a:extLst>
          </p:cNvPr>
          <p:cNvSpPr txBox="1"/>
          <p:nvPr/>
        </p:nvSpPr>
        <p:spPr>
          <a:xfrm>
            <a:off x="222067" y="5572167"/>
            <a:ext cx="5640779" cy="646331"/>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*note that there are a couple attorneys who have over 6,000 lawsuits. There is also an attorney that filed over 30,000 AOB lawsuits in 2018. They’re not included on this chart because it skewed the axis. </a:t>
            </a:r>
          </a:p>
        </p:txBody>
      </p:sp>
      <p:sp>
        <p:nvSpPr>
          <p:cNvPr id="5" name="Footer Placeholder 4"/>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32AE43-30F2-3442-AFCC-B6F4A099C478}"/>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400290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E8CA-A9B1-D649-830C-A07F6CB1DCE7}"/>
              </a:ext>
            </a:extLst>
          </p:cNvPr>
          <p:cNvSpPr>
            <a:spLocks noGrp="1"/>
          </p:cNvSpPr>
          <p:nvPr>
            <p:ph type="title"/>
          </p:nvPr>
        </p:nvSpPr>
        <p:spPr>
          <a:xfrm>
            <a:off x="543414" y="543297"/>
            <a:ext cx="4785043" cy="1141497"/>
          </a:xfrm>
        </p:spPr>
        <p:txBody>
          <a:bodyPr>
            <a:normAutofit/>
          </a:bodyPr>
          <a:lstStyle/>
          <a:p>
            <a:r>
              <a:rPr lang="en-US" sz="2800" b="1" dirty="0"/>
              <a:t>Attorney examples</a:t>
            </a:r>
          </a:p>
        </p:txBody>
      </p:sp>
      <p:sp>
        <p:nvSpPr>
          <p:cNvPr id="3" name="Content Placeholder 2">
            <a:extLst>
              <a:ext uri="{FF2B5EF4-FFF2-40B4-BE49-F238E27FC236}">
                <a16:creationId xmlns:a16="http://schemas.microsoft.com/office/drawing/2014/main" id="{79B937EE-71C6-944B-907F-DE2201E60DFF}"/>
              </a:ext>
            </a:extLst>
          </p:cNvPr>
          <p:cNvSpPr>
            <a:spLocks noGrp="1"/>
          </p:cNvSpPr>
          <p:nvPr>
            <p:ph idx="1"/>
          </p:nvPr>
        </p:nvSpPr>
        <p:spPr>
          <a:xfrm>
            <a:off x="6329157" y="482080"/>
            <a:ext cx="5539570" cy="5893840"/>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The attorney then files a lawsuit—typically—over every bill.</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These attorneys have relatively few clients in relation to the volume of lawsuits they file, because they file lawsuits for practically every bill a few vendors issue.</a:t>
            </a:r>
          </a:p>
          <a:p>
            <a:pPr marL="0" indent="0">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One cannot produce this volume of AOB lawsuits “organically.” This is a “business plan” or scheme to form litigation mills for personal profit, not to address a public need or harm. </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Some AOB attorneys are even going into the vendor business, where now, they are sometimes both the attorney </a:t>
            </a:r>
            <a:r>
              <a:rPr lang="en-US" sz="2400" u="sng"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the client.</a:t>
            </a:r>
          </a:p>
        </p:txBody>
      </p:sp>
      <p:sp>
        <p:nvSpPr>
          <p:cNvPr id="4" name="TextBox 3">
            <a:extLst>
              <a:ext uri="{FF2B5EF4-FFF2-40B4-BE49-F238E27FC236}">
                <a16:creationId xmlns:a16="http://schemas.microsoft.com/office/drawing/2014/main" id="{E9A76B73-9AAF-0E40-B3B2-333DF4B25018}"/>
              </a:ext>
            </a:extLst>
          </p:cNvPr>
          <p:cNvSpPr txBox="1"/>
          <p:nvPr/>
        </p:nvSpPr>
        <p:spPr>
          <a:xfrm>
            <a:off x="222067" y="5572167"/>
            <a:ext cx="5640779" cy="646331"/>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*note that there are a couple attorneys who have over 6,000 lawsuits. There is also an attorney that filed over 30,000 AOB lawsuits in 2018. They’re not included on this chart because it skewed the axis. </a:t>
            </a:r>
          </a:p>
        </p:txBody>
      </p:sp>
      <p:graphicFrame>
        <p:nvGraphicFramePr>
          <p:cNvPr id="7" name="Chart 6">
            <a:extLst>
              <a:ext uri="{FF2B5EF4-FFF2-40B4-BE49-F238E27FC236}">
                <a16:creationId xmlns:a16="http://schemas.microsoft.com/office/drawing/2014/main" id="{D25B4E8D-7C50-4648-B390-D4648B628927}"/>
              </a:ext>
            </a:extLst>
          </p:cNvPr>
          <p:cNvGraphicFramePr>
            <a:graphicFrameLocks/>
          </p:cNvGraphicFramePr>
          <p:nvPr>
            <p:extLst>
              <p:ext uri="{D42A27DB-BD31-4B8C-83A1-F6EECF244321}">
                <p14:modId xmlns:p14="http://schemas.microsoft.com/office/powerpoint/2010/main" val="2452374767"/>
              </p:ext>
            </p:extLst>
          </p:nvPr>
        </p:nvGraphicFramePr>
        <p:xfrm>
          <a:off x="543414" y="1979788"/>
          <a:ext cx="5055427" cy="3405012"/>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98A45-48E6-9444-B126-156E823CDC85}"/>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159583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4138" y="322326"/>
            <a:ext cx="9720072" cy="1311678"/>
          </a:xfrm>
        </p:spPr>
        <p:txBody>
          <a:bodyPr/>
          <a:lstStyle/>
          <a:p>
            <a:r>
              <a:rPr lang="en-US" b="1" dirty="0">
                <a:solidFill>
                  <a:schemeClr val="accent6">
                    <a:lumMod val="50000"/>
                  </a:schemeClr>
                </a:solidFill>
              </a:rPr>
              <a:t>COURTS: It’s up to the Legislature</a:t>
            </a:r>
          </a:p>
        </p:txBody>
      </p:sp>
      <p:sp>
        <p:nvSpPr>
          <p:cNvPr id="3" name="Content Placeholder 2"/>
          <p:cNvSpPr>
            <a:spLocks noGrp="1"/>
          </p:cNvSpPr>
          <p:nvPr>
            <p:ph idx="1"/>
          </p:nvPr>
        </p:nvSpPr>
        <p:spPr>
          <a:xfrm>
            <a:off x="469476" y="2284736"/>
            <a:ext cx="4111760" cy="3439943"/>
          </a:xfrm>
          <a:ln w="28575">
            <a:solidFill>
              <a:schemeClr val="accent2">
                <a:lumMod val="60000"/>
                <a:lumOff val="40000"/>
              </a:schemeClr>
            </a:solidFill>
          </a:ln>
        </p:spPr>
        <p:txBody>
          <a:bodyPr>
            <a:normAutofit fontScale="92500" lnSpcReduction="10000"/>
          </a:bodyPr>
          <a:lstStyle/>
          <a:p>
            <a:pPr algn="just">
              <a:lnSpc>
                <a:spcPct val="100000"/>
              </a:lnSpc>
              <a:spcBef>
                <a:spcPts val="0"/>
              </a:spcBef>
            </a:pPr>
            <a:r>
              <a:rPr lang="en-US" sz="1600" b="1" i="1" dirty="0">
                <a:solidFill>
                  <a:schemeClr val="accent6">
                    <a:lumMod val="50000"/>
                  </a:schemeClr>
                </a:solidFill>
                <a:latin typeface="Times New Roman" panose="02020603050405020304" pitchFamily="18" charset="0"/>
                <a:cs typeface="Times New Roman" panose="02020603050405020304" pitchFamily="18" charset="0"/>
              </a:rPr>
              <a:t>Security First v. OIR</a:t>
            </a:r>
            <a:r>
              <a:rPr lang="en-US" sz="1600" b="1" dirty="0">
                <a:solidFill>
                  <a:schemeClr val="accent6">
                    <a:lumMod val="50000"/>
                  </a:schemeClr>
                </a:solidFill>
                <a:latin typeface="Times New Roman" panose="02020603050405020304" pitchFamily="18" charset="0"/>
                <a:cs typeface="Times New Roman" panose="02020603050405020304" pitchFamily="18" charset="0"/>
              </a:rPr>
              <a:t>, 1D14-1864, June 22, 2015</a:t>
            </a:r>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en-US" sz="1600" u="sng" dirty="0">
                <a:solidFill>
                  <a:schemeClr val="accent6">
                    <a:lumMod val="50000"/>
                  </a:schemeClr>
                </a:solidFill>
                <a:latin typeface="Times New Roman" panose="02020603050405020304" pitchFamily="18" charset="0"/>
                <a:cs typeface="Times New Roman" panose="02020603050405020304" pitchFamily="18" charset="0"/>
              </a:rPr>
              <a:t>Facts</a:t>
            </a:r>
            <a:r>
              <a:rPr lang="en-US" sz="1600" dirty="0">
                <a:solidFill>
                  <a:schemeClr val="accent6">
                    <a:lumMod val="50000"/>
                  </a:schemeClr>
                </a:solidFill>
                <a:latin typeface="Times New Roman" panose="02020603050405020304" pitchFamily="18" charset="0"/>
                <a:cs typeface="Times New Roman" panose="02020603050405020304" pitchFamily="18" charset="0"/>
              </a:rPr>
              <a:t>: Insurer sought to restrict post-loss assignments in policy contract by requiring the insurer’s written consent. OIR disapproved the form, citing Florida law authorizing such assignments. OIR’s decision was upheld in administrative processes, leading to the appellate challenge.</a:t>
            </a:r>
          </a:p>
          <a:p>
            <a:pPr algn="just">
              <a:lnSpc>
                <a:spcPct val="100000"/>
              </a:lnSpc>
            </a:pPr>
            <a:r>
              <a:rPr lang="en-US" sz="1600" u="sng" dirty="0">
                <a:solidFill>
                  <a:schemeClr val="accent6">
                    <a:lumMod val="50000"/>
                  </a:schemeClr>
                </a:solidFill>
                <a:latin typeface="Times New Roman" panose="02020603050405020304" pitchFamily="18" charset="0"/>
                <a:cs typeface="Times New Roman" panose="02020603050405020304" pitchFamily="18" charset="0"/>
              </a:rPr>
              <a:t>Issue</a:t>
            </a:r>
            <a:r>
              <a:rPr lang="en-US" sz="1600" dirty="0">
                <a:solidFill>
                  <a:schemeClr val="accent6">
                    <a:lumMod val="50000"/>
                  </a:schemeClr>
                </a:solidFill>
                <a:latin typeface="Times New Roman" panose="02020603050405020304" pitchFamily="18" charset="0"/>
                <a:cs typeface="Times New Roman" panose="02020603050405020304" pitchFamily="18" charset="0"/>
              </a:rPr>
              <a:t>: Was OIR’s refusal to approve the policy, which required insurer’s written consent for post-loss assignments, in error?</a:t>
            </a:r>
          </a:p>
          <a:p>
            <a:pPr algn="just">
              <a:lnSpc>
                <a:spcPct val="100000"/>
              </a:lnSpc>
            </a:pPr>
            <a:r>
              <a:rPr lang="en-US" sz="1600" u="sng" dirty="0">
                <a:solidFill>
                  <a:schemeClr val="accent6">
                    <a:lumMod val="50000"/>
                  </a:schemeClr>
                </a:solidFill>
                <a:latin typeface="Times New Roman" panose="02020603050405020304" pitchFamily="18" charset="0"/>
                <a:cs typeface="Times New Roman" panose="02020603050405020304" pitchFamily="18" charset="0"/>
              </a:rPr>
              <a:t>Decision</a:t>
            </a:r>
            <a:r>
              <a:rPr lang="en-US" sz="1600" dirty="0">
                <a:solidFill>
                  <a:schemeClr val="accent6">
                    <a:lumMod val="50000"/>
                  </a:schemeClr>
                </a:solidFill>
                <a:latin typeface="Times New Roman" panose="02020603050405020304" pitchFamily="18" charset="0"/>
                <a:cs typeface="Times New Roman" panose="02020603050405020304" pitchFamily="18" charset="0"/>
              </a:rPr>
              <a:t>: Affirmed. Florida law allows policyholders to freely assign claims without insurer consent. </a:t>
            </a:r>
          </a:p>
        </p:txBody>
      </p:sp>
      <p:sp>
        <p:nvSpPr>
          <p:cNvPr id="6" name="Line Callout 1 (No Border) 5"/>
          <p:cNvSpPr/>
          <p:nvPr/>
        </p:nvSpPr>
        <p:spPr>
          <a:xfrm>
            <a:off x="5329382" y="1634005"/>
            <a:ext cx="6490162" cy="5117778"/>
          </a:xfrm>
          <a:prstGeom prst="callout1">
            <a:avLst>
              <a:gd name="adj1" fmla="val 40089"/>
              <a:gd name="adj2" fmla="val -1046"/>
              <a:gd name="adj3" fmla="val 48068"/>
              <a:gd name="adj4" fmla="val -12236"/>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[W]e are not unmindful of the concerns that [insurer] expressed in support of its policy change, providing evidence that inflated or fraudulent post-loss claims filed by remediation companies exceeded by thirty percent comparable services; that policyholders may sign away their rights without understanding the implications; and that a ‘cottage industry’ of ‘vendors, contractors, and attorneys’ exists that use the ‘assignments of benefits and the threat of litigation’ to ‘extract higher payments from insurers.’ These concerns, however, are matters of policy that we are ill-suited to address.”</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F62DBCA-3E27-2342-A45A-18DD72D9EEC2}"/>
              </a:ext>
            </a:extLst>
          </p:cNvPr>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215389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anim calcmode="lin" valueType="num">
                                      <p:cBhvr>
                                        <p:cTn id="8" dur="1750" fill="hold"/>
                                        <p:tgtEl>
                                          <p:spTgt spid="6"/>
                                        </p:tgtEl>
                                        <p:attrNameLst>
                                          <p:attrName>ppt_x</p:attrName>
                                        </p:attrNameLst>
                                      </p:cBhvr>
                                      <p:tavLst>
                                        <p:tav tm="0">
                                          <p:val>
                                            <p:strVal val="#ppt_x"/>
                                          </p:val>
                                        </p:tav>
                                        <p:tav tm="100000">
                                          <p:val>
                                            <p:strVal val="#ppt_x"/>
                                          </p:val>
                                        </p:tav>
                                      </p:tavLst>
                                    </p:anim>
                                    <p:anim calcmode="lin" valueType="num">
                                      <p:cBhvr>
                                        <p:cTn id="9" dur="1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011" y="2363077"/>
            <a:ext cx="7331825" cy="1188720"/>
          </a:xfrm>
        </p:spPr>
        <p:txBody>
          <a:bodyPr/>
          <a:lstStyle/>
          <a:p>
            <a:r>
              <a:rPr lang="en-US" b="1" dirty="0"/>
              <a:t>Questions?</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FAE9EBB-3683-7646-89E2-3D0B327B9E4D}"/>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276404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 How did we get here?</a:t>
            </a:r>
          </a:p>
        </p:txBody>
      </p:sp>
      <p:sp>
        <p:nvSpPr>
          <p:cNvPr id="3" name="Content Placeholder 2"/>
          <p:cNvSpPr>
            <a:spLocks noGrp="1"/>
          </p:cNvSpPr>
          <p:nvPr>
            <p:ph idx="1"/>
          </p:nvPr>
        </p:nvSpPr>
        <p:spPr>
          <a:xfrm>
            <a:off x="615142" y="2296633"/>
            <a:ext cx="10956174" cy="4295553"/>
          </a:xfrm>
        </p:spPr>
        <p:txBody>
          <a:bodyPr>
            <a:normAutofit fontScale="70000" lnSpcReduction="20000"/>
          </a:bodyPr>
          <a:lstStyle/>
          <a:p>
            <a:pPr marL="0" indent="0" algn="ctr">
              <a:buNone/>
              <a:defRPr/>
            </a:pPr>
            <a:r>
              <a:rPr lang="en-US" sz="2800" b="1" dirty="0">
                <a:solidFill>
                  <a:schemeClr val="accent3">
                    <a:lumMod val="75000"/>
                  </a:schemeClr>
                </a:solidFill>
                <a:latin typeface="Times New Roman" panose="02020603050405020304" pitchFamily="18" charset="0"/>
                <a:cs typeface="Times New Roman" panose="02020603050405020304" pitchFamily="18" charset="0"/>
              </a:rPr>
              <a:t>A: ABUSE OF FLORIDA LAW FOR PROFIT</a:t>
            </a:r>
          </a:p>
          <a:p>
            <a:pPr marL="0" indent="0" algn="ctr">
              <a:spcBef>
                <a:spcPts val="0"/>
              </a:spcBef>
              <a:buNone/>
              <a:defRPr/>
            </a:pPr>
            <a:r>
              <a:rPr lang="en-US" sz="2400" b="1" dirty="0">
                <a:solidFill>
                  <a:schemeClr val="accent3">
                    <a:lumMod val="75000"/>
                  </a:schemeClr>
                </a:solidFill>
                <a:latin typeface="Times New Roman" panose="02020603050405020304" pitchFamily="18" charset="0"/>
                <a:cs typeface="Times New Roman" panose="02020603050405020304" pitchFamily="18" charset="0"/>
              </a:rPr>
              <a:t>Profit-seekers are innovative &amp; Florida’s one-way attorney’s fee law </a:t>
            </a:r>
          </a:p>
          <a:p>
            <a:pPr marL="0" indent="0" algn="ctr">
              <a:spcBef>
                <a:spcPts val="0"/>
              </a:spcBef>
              <a:buNone/>
              <a:defRPr/>
            </a:pPr>
            <a:r>
              <a:rPr lang="en-US" sz="2400" b="1" dirty="0">
                <a:solidFill>
                  <a:schemeClr val="accent3">
                    <a:lumMod val="75000"/>
                  </a:schemeClr>
                </a:solidFill>
                <a:latin typeface="Times New Roman" panose="02020603050405020304" pitchFamily="18" charset="0"/>
                <a:cs typeface="Times New Roman" panose="02020603050405020304" pitchFamily="18" charset="0"/>
              </a:rPr>
              <a:t>is abused to drive attorney profits</a:t>
            </a:r>
          </a:p>
          <a:p>
            <a:pPr>
              <a:defRPr/>
            </a:pPr>
            <a:endParaRPr lang="en-US"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AOBs are the latest abusive claims practice and cost driver created by attorneys to generate fees, not to protect the consumer.</a:t>
            </a:r>
          </a:p>
          <a:p>
            <a:pPr>
              <a:defRPr/>
            </a:pPr>
            <a:endParaRPr lang="en-US" sz="26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Attorneys created a new AOB litigation market when the Legislature acted to stop other methods of manufacturing fees that were harming the public and the number of legitimate claims to sue also declined</a:t>
            </a:r>
          </a:p>
          <a:p>
            <a:pPr marL="228600" lvl="1" indent="0">
              <a:buNone/>
              <a:defRPr/>
            </a:pPr>
            <a:r>
              <a:rPr lang="en-US" sz="2600" dirty="0">
                <a:latin typeface="Times New Roman" panose="02020603050405020304" pitchFamily="18" charset="0"/>
                <a:cs typeface="Times New Roman" panose="02020603050405020304" pitchFamily="18" charset="0"/>
              </a:rPr>
              <a:t>     (e.g. sinkhole claim reforms, PIP reforms, and a decade without hurricanes)</a:t>
            </a:r>
          </a:p>
          <a:p>
            <a:pPr marL="228600" lvl="1" indent="0">
              <a:buNone/>
              <a:defRPr/>
            </a:pPr>
            <a:endParaRPr lang="en-US" sz="26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AOB’s are a “first-party” coverage issue, so are seen only in first-party coverages like property insurance, comprehensive &amp; collision insurance, and PIP.</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394D211-3D89-5143-954E-C9654B5FEDCB}"/>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89143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17" y="432677"/>
            <a:ext cx="10972800" cy="1188720"/>
          </a:xfrm>
        </p:spPr>
        <p:txBody>
          <a:bodyPr/>
          <a:lstStyle/>
          <a:p>
            <a:r>
              <a:rPr lang="en-US" b="1" dirty="0"/>
              <a:t>When did the </a:t>
            </a:r>
            <a:r>
              <a:rPr lang="en-US" b="1" dirty="0" err="1"/>
              <a:t>aob</a:t>
            </a:r>
            <a:r>
              <a:rPr lang="en-US" b="1" cap="none" dirty="0"/>
              <a:t> APPROACH</a:t>
            </a:r>
            <a:r>
              <a:rPr lang="en-US" b="1" dirty="0"/>
              <a:t> TO FEES begin?</a:t>
            </a:r>
          </a:p>
        </p:txBody>
      </p:sp>
      <p:sp>
        <p:nvSpPr>
          <p:cNvPr id="3" name="Content Placeholder 2"/>
          <p:cNvSpPr>
            <a:spLocks noGrp="1"/>
          </p:cNvSpPr>
          <p:nvPr>
            <p:ph idx="1"/>
          </p:nvPr>
        </p:nvSpPr>
        <p:spPr>
          <a:xfrm>
            <a:off x="590204" y="1621398"/>
            <a:ext cx="10981113" cy="3427936"/>
          </a:xfrm>
        </p:spPr>
        <p:txBody>
          <a:bodyPr/>
          <a:lstStyle/>
          <a:p>
            <a:pPr marL="0" indent="0" algn="ctr">
              <a:buNone/>
              <a:defRPr/>
            </a:pPr>
            <a:endParaRPr lang="en-US" sz="400"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AOBs began years ago with PIP claims. In about 2010,  attorneys promoted expansion of AOBs to other coverages, like property and comprehensive &amp; collision. </a:t>
            </a:r>
          </a:p>
          <a:p>
            <a:pPr>
              <a:defRPr/>
            </a:pPr>
            <a:r>
              <a:rPr lang="en-US" dirty="0">
                <a:latin typeface="Times New Roman" panose="02020603050405020304" pitchFamily="18" charset="0"/>
                <a:cs typeface="Times New Roman" panose="02020603050405020304" pitchFamily="18" charset="0"/>
              </a:rPr>
              <a:t>The first significant spread seems tied to an inventive claims attorney who dubbed himself: </a:t>
            </a:r>
          </a:p>
          <a:p>
            <a:pPr>
              <a:defRP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attorney began widely promulgating the new AOB approach in 2010 by conducting seminars and sending mailers to repair vendors.  The mailer included this imitation credit card with a zip drive of template AOBs for vendors to have consumers sign.</a:t>
            </a:r>
          </a:p>
          <a:p>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419" y="3225847"/>
            <a:ext cx="7238682" cy="40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aconlin\Documents\AOB Legislation\card face b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537" y="4787407"/>
            <a:ext cx="2936124" cy="18653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076" y="4787407"/>
            <a:ext cx="2976752" cy="186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7F781D5D-2D31-BC4C-A545-EA47C5C86444}"/>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44717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795" y="416052"/>
            <a:ext cx="6432147" cy="1188720"/>
          </a:xfrm>
        </p:spPr>
        <p:txBody>
          <a:bodyPr/>
          <a:lstStyle/>
          <a:p>
            <a:r>
              <a:rPr lang="en-US" b="1" dirty="0"/>
              <a:t>WHAT IS AN AOB?</a:t>
            </a:r>
          </a:p>
        </p:txBody>
      </p:sp>
      <p:sp>
        <p:nvSpPr>
          <p:cNvPr id="3" name="Content Placeholder 2"/>
          <p:cNvSpPr>
            <a:spLocks noGrp="1"/>
          </p:cNvSpPr>
          <p:nvPr>
            <p:ph idx="1"/>
          </p:nvPr>
        </p:nvSpPr>
        <p:spPr>
          <a:xfrm>
            <a:off x="216131" y="2078182"/>
            <a:ext cx="11256399" cy="4613564"/>
          </a:xfrm>
        </p:spPr>
        <p:txBody>
          <a:bodyPr numCol="2"/>
          <a:lstStyle/>
          <a:p>
            <a:pPr marL="0" indent="0">
              <a:buNone/>
            </a:pPr>
            <a:r>
              <a:rPr lang="en-US" dirty="0">
                <a:latin typeface="Times New Roman" panose="02020603050405020304" pitchFamily="18" charset="0"/>
                <a:cs typeface="Times New Roman" panose="02020603050405020304" pitchFamily="18" charset="0"/>
              </a:rPr>
              <a:t>Per Florida CFO, Division of Consumer Services: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 AOB is an agreement that, once signed, transfers the insurance claims rights or benefits of your insurance policy to a third party.</a:t>
            </a:r>
          </a:p>
          <a:p>
            <a:r>
              <a:rPr lang="en-US" dirty="0">
                <a:latin typeface="Times New Roman" panose="02020603050405020304" pitchFamily="18" charset="0"/>
                <a:cs typeface="Times New Roman" panose="02020603050405020304" pitchFamily="18" charset="0"/>
              </a:rPr>
              <a:t>An AOB gives the third party authority to file a  claim, make repair decisions and collect  insurance payments </a:t>
            </a:r>
            <a:r>
              <a:rPr lang="en-US" u="sng" dirty="0">
                <a:latin typeface="Times New Roman" panose="02020603050405020304" pitchFamily="18" charset="0"/>
                <a:cs typeface="Times New Roman" panose="02020603050405020304" pitchFamily="18" charset="0"/>
              </a:rPr>
              <a:t>without your involvement</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Per the “Johnny Appleseed of Assignment of Benefits”:</a:t>
            </a:r>
          </a:p>
          <a:p>
            <a:endParaRPr lang="en-US" dirty="0">
              <a:latin typeface="Times New Roman" panose="02020603050405020304" pitchFamily="18" charset="0"/>
              <a:cs typeface="Times New Roman" panose="02020603050405020304" pitchFamily="18"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008" y="2568629"/>
            <a:ext cx="5730230" cy="384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69" y="2490874"/>
            <a:ext cx="4086052" cy="157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5735782" y="2568629"/>
            <a:ext cx="0" cy="3640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F818FE-EB21-8B49-A7C5-93ECA2006AF1}"/>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64080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352" y="274737"/>
            <a:ext cx="9144000" cy="1188720"/>
          </a:xfrm>
        </p:spPr>
        <p:txBody>
          <a:bodyPr/>
          <a:lstStyle/>
          <a:p>
            <a:r>
              <a:rPr lang="en-US" b="1" dirty="0"/>
              <a:t>ARE THESE AOB</a:t>
            </a:r>
            <a:r>
              <a:rPr lang="en-US" b="1" cap="none" dirty="0"/>
              <a:t>s</a:t>
            </a:r>
            <a:r>
              <a:rPr lang="en-US" b="1" dirty="0"/>
              <a:t> necessary?</a:t>
            </a:r>
          </a:p>
        </p:txBody>
      </p:sp>
      <p:sp>
        <p:nvSpPr>
          <p:cNvPr id="4" name="Content Placeholder 2"/>
          <p:cNvSpPr txBox="1">
            <a:spLocks/>
          </p:cNvSpPr>
          <p:nvPr/>
        </p:nvSpPr>
        <p:spPr>
          <a:xfrm>
            <a:off x="249382" y="1629296"/>
            <a:ext cx="11587941" cy="3250276"/>
          </a:xfrm>
          <a:prstGeom prst="rect">
            <a:avLst/>
          </a:prstGeom>
        </p:spPr>
        <p:txBody>
          <a:bodyPr vert="horz" lIns="91440" tIns="45720" rIns="91440" bIns="45720" numCol="2"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defRPr/>
            </a:pPr>
            <a:r>
              <a:rPr lang="en-US" sz="2800" b="1" dirty="0">
                <a:solidFill>
                  <a:schemeClr val="accent3">
                    <a:lumMod val="75000"/>
                  </a:schemeClr>
                </a:solidFill>
                <a:latin typeface="Times New Roman" panose="02020603050405020304" pitchFamily="18" charset="0"/>
                <a:cs typeface="Times New Roman" panose="02020603050405020304" pitchFamily="18" charset="0"/>
              </a:rPr>
              <a:t>NO    </a:t>
            </a:r>
          </a:p>
          <a:p>
            <a:pPr marL="0" indent="0">
              <a:buNone/>
              <a:defRPr/>
            </a:pPr>
            <a:r>
              <a:rPr lang="en-US" sz="1900" dirty="0">
                <a:latin typeface="Times New Roman" panose="02020603050405020304" pitchFamily="18" charset="0"/>
                <a:cs typeface="Times New Roman" panose="02020603050405020304" pitchFamily="18" charset="0"/>
              </a:rPr>
              <a:t>These AOBs are NOT necessary for customers to get repairs and payment under their insurance policy</a:t>
            </a:r>
          </a:p>
          <a:p>
            <a:pPr lvl="1">
              <a:defRPr/>
            </a:pPr>
            <a:r>
              <a:rPr lang="en-US" sz="1900" dirty="0">
                <a:latin typeface="Times New Roman" panose="02020603050405020304" pitchFamily="18" charset="0"/>
                <a:cs typeface="Times New Roman" panose="02020603050405020304" pitchFamily="18" charset="0"/>
              </a:rPr>
              <a:t>Not common in property and comprehensive &amp; collision until 2010; not even permitted in some states</a:t>
            </a:r>
          </a:p>
          <a:p>
            <a:pPr lvl="1">
              <a:defRPr/>
            </a:pPr>
            <a:r>
              <a:rPr lang="en-US" sz="1900" dirty="0">
                <a:latin typeface="Times New Roman" panose="02020603050405020304" pitchFamily="18" charset="0"/>
                <a:cs typeface="Times New Roman" panose="02020603050405020304" pitchFamily="18" charset="0"/>
              </a:rPr>
              <a:t>Florida has claims handling laws that ensure consumers and vendors are protected </a:t>
            </a:r>
            <a:endParaRPr lang="en-US" sz="2800" b="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defRPr/>
            </a:pPr>
            <a:endParaRPr lang="en-US" sz="2800" b="1"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defRPr/>
            </a:pPr>
            <a:endParaRPr lang="en-US" sz="2800" b="1"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276" y="2110252"/>
            <a:ext cx="5178828" cy="368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2684" y="2153228"/>
            <a:ext cx="12700" cy="3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Brace 4"/>
          <p:cNvSpPr/>
          <p:nvPr/>
        </p:nvSpPr>
        <p:spPr>
          <a:xfrm>
            <a:off x="6747470" y="4308692"/>
            <a:ext cx="155448" cy="1109451"/>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V="1">
            <a:off x="6112684" y="5505254"/>
            <a:ext cx="634786" cy="3884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25364" y="4740592"/>
            <a:ext cx="2850859" cy="1477328"/>
          </a:xfrm>
          <a:prstGeom prst="rect">
            <a:avLst/>
          </a:prstGeom>
          <a:noFill/>
        </p:spPr>
        <p:txBody>
          <a:bodyPr wrap="square" rtlCol="0">
            <a:spAutoFit/>
          </a:bodyPr>
          <a:lstStyle/>
          <a:p>
            <a:pPr algn="ctr"/>
            <a:r>
              <a:rPr lang="en-US" dirty="0"/>
              <a:t>AOB lawyers don’t want to use other, common avenues for payment, due to their inability to churn litigation</a:t>
            </a:r>
          </a:p>
        </p:txBody>
      </p:sp>
      <p:sp>
        <p:nvSpPr>
          <p:cNvPr id="11" name="Oval 10"/>
          <p:cNvSpPr/>
          <p:nvPr/>
        </p:nvSpPr>
        <p:spPr>
          <a:xfrm>
            <a:off x="2306307" y="4688106"/>
            <a:ext cx="4355221" cy="163429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8BB5C-389D-674C-B7F6-D8C56965BED3}"/>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49905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25" y="424365"/>
            <a:ext cx="10523912" cy="1188720"/>
          </a:xfrm>
        </p:spPr>
        <p:txBody>
          <a:bodyPr/>
          <a:lstStyle/>
          <a:p>
            <a:r>
              <a:rPr lang="en-US" b="1" dirty="0"/>
              <a:t>Q: WHY they WANT AOB</a:t>
            </a:r>
            <a:r>
              <a:rPr lang="en-US" b="1" cap="none" dirty="0"/>
              <a:t>s?</a:t>
            </a:r>
            <a:endParaRPr lang="en-US" b="1" dirty="0"/>
          </a:p>
        </p:txBody>
      </p:sp>
      <p:sp>
        <p:nvSpPr>
          <p:cNvPr id="3" name="Content Placeholder 2"/>
          <p:cNvSpPr>
            <a:spLocks noGrp="1"/>
          </p:cNvSpPr>
          <p:nvPr>
            <p:ph idx="1"/>
          </p:nvPr>
        </p:nvSpPr>
        <p:spPr>
          <a:xfrm>
            <a:off x="83127" y="3108960"/>
            <a:ext cx="6434051" cy="3749040"/>
          </a:xfrm>
        </p:spPr>
        <p:txBody>
          <a:bodyPr>
            <a:normAutofit/>
          </a:bodyPr>
          <a:lstStyle/>
          <a:p>
            <a:r>
              <a:rPr lang="en-US" dirty="0">
                <a:latin typeface="Times New Roman" panose="02020603050405020304" pitchFamily="18" charset="0"/>
                <a:cs typeface="Times New Roman" panose="02020603050405020304" pitchFamily="18" charset="0"/>
              </a:rPr>
              <a:t>AOB Attorneys can collect </a:t>
            </a:r>
            <a:r>
              <a:rPr lang="en-US" u="sng" dirty="0">
                <a:latin typeface="Times New Roman" panose="02020603050405020304" pitchFamily="18" charset="0"/>
                <a:cs typeface="Times New Roman" panose="02020603050405020304" pitchFamily="18" charset="0"/>
              </a:rPr>
              <a:t>attorney’s fees</a:t>
            </a:r>
            <a:r>
              <a:rPr lang="en-US" dirty="0">
                <a:latin typeface="Times New Roman" panose="02020603050405020304" pitchFamily="18" charset="0"/>
                <a:cs typeface="Times New Roman" panose="02020603050405020304" pitchFamily="18" charset="0"/>
              </a:rPr>
              <a:t> (unlike with DTPs) </a:t>
            </a:r>
          </a:p>
          <a:p>
            <a:r>
              <a:rPr lang="en-US" dirty="0">
                <a:latin typeface="Times New Roman" panose="02020603050405020304" pitchFamily="18" charset="0"/>
                <a:cs typeface="Times New Roman" panose="02020603050405020304" pitchFamily="18" charset="0"/>
              </a:rPr>
              <a:t>AOB Attorneys can </a:t>
            </a:r>
            <a:r>
              <a:rPr lang="en-US" u="sng" dirty="0">
                <a:latin typeface="Times New Roman" panose="02020603050405020304" pitchFamily="18" charset="0"/>
                <a:cs typeface="Times New Roman" panose="02020603050405020304" pitchFamily="18" charset="0"/>
              </a:rPr>
              <a:t>bring bad faith cases</a:t>
            </a:r>
            <a:r>
              <a:rPr lang="en-US" dirty="0">
                <a:latin typeface="Times New Roman" panose="02020603050405020304" pitchFamily="18" charset="0"/>
                <a:cs typeface="Times New Roman" panose="02020603050405020304" pitchFamily="18" charset="0"/>
              </a:rPr>
              <a:t> (unlike with DTPs)</a:t>
            </a:r>
          </a:p>
          <a:p>
            <a:r>
              <a:rPr lang="en-US" dirty="0">
                <a:latin typeface="Times New Roman" panose="02020603050405020304" pitchFamily="18" charset="0"/>
                <a:cs typeface="Times New Roman" panose="02020603050405020304" pitchFamily="18" charset="0"/>
              </a:rPr>
              <a:t>AOB vendors </a:t>
            </a:r>
            <a:r>
              <a:rPr lang="en-US" u="sng" dirty="0">
                <a:latin typeface="Times New Roman" panose="02020603050405020304" pitchFamily="18" charset="0"/>
                <a:cs typeface="Times New Roman" panose="02020603050405020304" pitchFamily="18" charset="0"/>
              </a:rPr>
              <a:t>demand payment while refusing to provide any documentation</a:t>
            </a:r>
            <a:r>
              <a:rPr lang="en-US" dirty="0">
                <a:latin typeface="Times New Roman" panose="02020603050405020304" pitchFamily="18" charset="0"/>
                <a:cs typeface="Times New Roman" panose="02020603050405020304" pitchFamily="18" charset="0"/>
              </a:rPr>
              <a:t>, itemization, or justification to the insurance company  </a:t>
            </a:r>
          </a:p>
          <a:p>
            <a:pPr lvl="1"/>
            <a:r>
              <a:rPr lang="en-US" dirty="0">
                <a:latin typeface="Times New Roman" panose="02020603050405020304" pitchFamily="18" charset="0"/>
                <a:cs typeface="Times New Roman" panose="02020603050405020304" pitchFamily="18" charset="0"/>
              </a:rPr>
              <a:t>Claiming they don’t have to comply with policy requirements to cooperate in adjustment of claim</a:t>
            </a:r>
          </a:p>
          <a:p>
            <a:r>
              <a:rPr lang="en-US" dirty="0">
                <a:latin typeface="Times New Roman" panose="02020603050405020304" pitchFamily="18" charset="0"/>
                <a:cs typeface="Times New Roman" panose="02020603050405020304" pitchFamily="18" charset="0"/>
              </a:rPr>
              <a:t>AOB vendors can both “stand in the shoes of the insured” against the insurance company and </a:t>
            </a:r>
            <a:r>
              <a:rPr lang="en-US" u="sng" dirty="0">
                <a:latin typeface="Times New Roman" panose="02020603050405020304" pitchFamily="18" charset="0"/>
                <a:cs typeface="Times New Roman" panose="02020603050405020304" pitchFamily="18" charset="0"/>
              </a:rPr>
              <a:t>still file a lien</a:t>
            </a:r>
            <a:r>
              <a:rPr lang="en-US" dirty="0">
                <a:latin typeface="Times New Roman" panose="02020603050405020304" pitchFamily="18" charset="0"/>
                <a:cs typeface="Times New Roman" panose="02020603050405020304" pitchFamily="18" charset="0"/>
              </a:rPr>
              <a:t> against the insured’s home to collect</a:t>
            </a:r>
          </a:p>
        </p:txBody>
      </p:sp>
      <p:sp>
        <p:nvSpPr>
          <p:cNvPr id="4" name="Rectangle 3"/>
          <p:cNvSpPr/>
          <p:nvPr/>
        </p:nvSpPr>
        <p:spPr>
          <a:xfrm>
            <a:off x="864525" y="1839484"/>
            <a:ext cx="10515599" cy="954107"/>
          </a:xfrm>
          <a:prstGeom prst="rect">
            <a:avLst/>
          </a:prstGeom>
        </p:spPr>
        <p:txBody>
          <a:bodyPr wrap="square">
            <a:spAutoFit/>
          </a:bodyPr>
          <a:lstStyle/>
          <a:p>
            <a:pPr algn="ctr">
              <a:defRPr/>
            </a:pPr>
            <a:r>
              <a:rPr lang="en-US" sz="2800" b="1" dirty="0">
                <a:solidFill>
                  <a:schemeClr val="accent3">
                    <a:lumMod val="75000"/>
                  </a:schemeClr>
                </a:solidFill>
                <a:latin typeface="+mj-lt"/>
              </a:rPr>
              <a:t>A: AOBs ALLOW VENDORS &amp; LAWYERS TO HAVE THEIR CAKE AND EAT IT TOO…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517" y="2719556"/>
            <a:ext cx="5203767" cy="38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178" y="3513343"/>
            <a:ext cx="5205989"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6840940" y="6529771"/>
            <a:ext cx="5901189" cy="320040"/>
          </a:xfrm>
        </p:spPr>
        <p:txBody>
          <a:bodyPr/>
          <a:lstStyle/>
          <a:p>
            <a:r>
              <a:rPr lang="en-US" dirty="0"/>
              <a:t>Slide from the “Johnny Appleseed of Assignment of Benefits” presentation</a:t>
            </a:r>
          </a:p>
        </p:txBody>
      </p:sp>
      <p:sp>
        <p:nvSpPr>
          <p:cNvPr id="6" name="Slide Number Placeholder 5">
            <a:extLst>
              <a:ext uri="{FF2B5EF4-FFF2-40B4-BE49-F238E27FC236}">
                <a16:creationId xmlns:a16="http://schemas.microsoft.com/office/drawing/2014/main" id="{03EC2EBF-4F13-AB41-8CF4-EB3410EB3259}"/>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84373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0324" y="167251"/>
            <a:ext cx="9135686" cy="1141471"/>
          </a:xfrm>
        </p:spPr>
        <p:txBody>
          <a:bodyPr/>
          <a:lstStyle/>
          <a:p>
            <a:r>
              <a:rPr lang="en-US" b="1" dirty="0">
                <a:solidFill>
                  <a:schemeClr val="accent5">
                    <a:lumMod val="50000"/>
                  </a:schemeClr>
                </a:solidFill>
              </a:rPr>
              <a:t>CURRENT ONE-WAY ATTORNEY’s FEE LAW</a:t>
            </a:r>
          </a:p>
        </p:txBody>
      </p:sp>
      <p:sp>
        <p:nvSpPr>
          <p:cNvPr id="4" name="TextBox 3"/>
          <p:cNvSpPr txBox="1"/>
          <p:nvPr/>
        </p:nvSpPr>
        <p:spPr>
          <a:xfrm>
            <a:off x="182880" y="2678845"/>
            <a:ext cx="6192982" cy="3677930"/>
          </a:xfrm>
          <a:prstGeom prst="rect">
            <a:avLst/>
          </a:prstGeom>
          <a:noFill/>
          <a:ln w="57150">
            <a:solidFill>
              <a:schemeClr val="accent2">
                <a:lumMod val="75000"/>
              </a:schemeClr>
            </a:solidFill>
          </a:ln>
        </p:spPr>
        <p:txBody>
          <a:bodyPr wrap="square" rtlCol="0">
            <a:spAutoFit/>
          </a:bodyPr>
          <a:lstStyle/>
          <a:p>
            <a:pPr algn="just"/>
            <a:r>
              <a:rPr lang="en-US" dirty="0">
                <a:solidFill>
                  <a:schemeClr val="tx2">
                    <a:lumMod val="50000"/>
                  </a:schemeClr>
                </a:solidFill>
                <a:latin typeface="Times New Roman" panose="02020603050405020304" pitchFamily="18" charset="0"/>
                <a:cs typeface="Times New Roman" panose="02020603050405020304" pitchFamily="18" charset="0"/>
              </a:rPr>
              <a:t>627.428 Attorney’s fee.—</a:t>
            </a:r>
          </a:p>
          <a:p>
            <a:pPr algn="just"/>
            <a:endParaRPr lang="en-US" dirty="0">
              <a:solidFill>
                <a:schemeClr val="tx2">
                  <a:lumMod val="50000"/>
                </a:schemeClr>
              </a:solidFill>
              <a:latin typeface="Times New Roman" panose="02020603050405020304" pitchFamily="18" charset="0"/>
              <a:cs typeface="Times New Roman" panose="02020603050405020304" pitchFamily="18" charset="0"/>
            </a:endParaRPr>
          </a:p>
          <a:p>
            <a:pPr algn="just"/>
            <a:r>
              <a:rPr lang="en-US" dirty="0">
                <a:solidFill>
                  <a:schemeClr val="tx2">
                    <a:lumMod val="50000"/>
                  </a:schemeClr>
                </a:solidFill>
                <a:latin typeface="Times New Roman" panose="02020603050405020304" pitchFamily="18" charset="0"/>
                <a:cs typeface="Times New Roman" panose="02020603050405020304" pitchFamily="18" charset="0"/>
              </a:rPr>
              <a:t>(1) Upon the rendition of a judgment or decree by any of the courts of this state against an insurer and in favor of </a:t>
            </a:r>
            <a:r>
              <a:rPr lang="en-US" b="1" dirty="0">
                <a:solidFill>
                  <a:schemeClr val="tx2">
                    <a:lumMod val="50000"/>
                  </a:schemeClr>
                </a:solidFill>
                <a:latin typeface="Times New Roman" panose="02020603050405020304" pitchFamily="18" charset="0"/>
                <a:cs typeface="Times New Roman" panose="02020603050405020304" pitchFamily="18" charset="0"/>
              </a:rPr>
              <a:t>any named or omnibus insured or the named beneficiary under a policy or contract executed by the insurer</a:t>
            </a:r>
            <a:r>
              <a:rPr lang="en-US" dirty="0">
                <a:solidFill>
                  <a:schemeClr val="tx2">
                    <a:lumMod val="50000"/>
                  </a:schemeClr>
                </a:solidFill>
                <a:latin typeface="Times New Roman" panose="02020603050405020304" pitchFamily="18" charset="0"/>
                <a:cs typeface="Times New Roman" panose="02020603050405020304" pitchFamily="18" charset="0"/>
              </a:rPr>
              <a:t>, the trial court or, in the event of an appeal in which the insured or beneficiary prevails, the appellate court shall adjudge or decree against the insurer and in favor of the </a:t>
            </a:r>
            <a:r>
              <a:rPr lang="en-US" b="1" dirty="0">
                <a:solidFill>
                  <a:schemeClr val="tx2">
                    <a:lumMod val="50000"/>
                  </a:schemeClr>
                </a:solidFill>
                <a:latin typeface="Times New Roman" panose="02020603050405020304" pitchFamily="18" charset="0"/>
                <a:cs typeface="Times New Roman" panose="02020603050405020304" pitchFamily="18" charset="0"/>
              </a:rPr>
              <a:t>insured</a:t>
            </a:r>
            <a:r>
              <a:rPr lang="en-US" dirty="0">
                <a:solidFill>
                  <a:schemeClr val="tx2">
                    <a:lumMod val="50000"/>
                  </a:schemeClr>
                </a:solidFill>
                <a:latin typeface="Times New Roman" panose="02020603050405020304" pitchFamily="18" charset="0"/>
                <a:cs typeface="Times New Roman" panose="02020603050405020304" pitchFamily="18" charset="0"/>
              </a:rPr>
              <a:t> or </a:t>
            </a:r>
            <a:r>
              <a:rPr lang="en-US" b="1" dirty="0">
                <a:solidFill>
                  <a:schemeClr val="tx2">
                    <a:lumMod val="50000"/>
                  </a:schemeClr>
                </a:solidFill>
                <a:latin typeface="Times New Roman" panose="02020603050405020304" pitchFamily="18" charset="0"/>
                <a:cs typeface="Times New Roman" panose="02020603050405020304" pitchFamily="18" charset="0"/>
              </a:rPr>
              <a:t>beneficiary</a:t>
            </a:r>
            <a:r>
              <a:rPr lang="en-US" dirty="0">
                <a:solidFill>
                  <a:schemeClr val="tx2">
                    <a:lumMod val="50000"/>
                  </a:schemeClr>
                </a:solidFill>
                <a:latin typeface="Times New Roman" panose="02020603050405020304" pitchFamily="18" charset="0"/>
                <a:cs typeface="Times New Roman" panose="02020603050405020304" pitchFamily="18" charset="0"/>
              </a:rPr>
              <a:t> a reasonable sum as fees or compensation for the </a:t>
            </a:r>
            <a:r>
              <a:rPr lang="en-US" b="1" dirty="0">
                <a:solidFill>
                  <a:schemeClr val="tx2">
                    <a:lumMod val="50000"/>
                  </a:schemeClr>
                </a:solidFill>
                <a:latin typeface="Times New Roman" panose="02020603050405020304" pitchFamily="18" charset="0"/>
                <a:cs typeface="Times New Roman" panose="02020603050405020304" pitchFamily="18" charset="0"/>
              </a:rPr>
              <a:t>insured’s</a:t>
            </a:r>
            <a:r>
              <a:rPr lang="en-US" dirty="0">
                <a:solidFill>
                  <a:schemeClr val="tx2">
                    <a:lumMod val="50000"/>
                  </a:schemeClr>
                </a:solidFill>
                <a:latin typeface="Times New Roman" panose="02020603050405020304" pitchFamily="18" charset="0"/>
                <a:cs typeface="Times New Roman" panose="02020603050405020304" pitchFamily="18" charset="0"/>
              </a:rPr>
              <a:t> or </a:t>
            </a:r>
            <a:r>
              <a:rPr lang="en-US" b="1" dirty="0">
                <a:solidFill>
                  <a:schemeClr val="tx2">
                    <a:lumMod val="50000"/>
                  </a:schemeClr>
                </a:solidFill>
                <a:latin typeface="Times New Roman" panose="02020603050405020304" pitchFamily="18" charset="0"/>
                <a:cs typeface="Times New Roman" panose="02020603050405020304" pitchFamily="18" charset="0"/>
              </a:rPr>
              <a:t>beneficiary’s</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b="1" dirty="0">
                <a:solidFill>
                  <a:schemeClr val="tx2">
                    <a:lumMod val="50000"/>
                  </a:schemeClr>
                </a:solidFill>
                <a:latin typeface="Times New Roman" panose="02020603050405020304" pitchFamily="18" charset="0"/>
                <a:cs typeface="Times New Roman" panose="02020603050405020304" pitchFamily="18" charset="0"/>
              </a:rPr>
              <a:t>attorney</a:t>
            </a:r>
            <a:r>
              <a:rPr lang="en-US" dirty="0">
                <a:solidFill>
                  <a:schemeClr val="tx2">
                    <a:lumMod val="50000"/>
                  </a:schemeClr>
                </a:solidFill>
                <a:latin typeface="Times New Roman" panose="02020603050405020304" pitchFamily="18" charset="0"/>
                <a:cs typeface="Times New Roman" panose="02020603050405020304" pitchFamily="18" charset="0"/>
              </a:rPr>
              <a:t> prosecuting the suit in which the recovery is had.*</a:t>
            </a:r>
          </a:p>
          <a:p>
            <a:pPr algn="just"/>
            <a:endParaRPr lang="en-US" sz="1200" i="1" dirty="0">
              <a:latin typeface="Times New Roman" panose="02020603050405020304" pitchFamily="18" charset="0"/>
              <a:cs typeface="Times New Roman" panose="02020603050405020304" pitchFamily="18" charset="0"/>
            </a:endParaRPr>
          </a:p>
          <a:p>
            <a:pPr algn="just"/>
            <a:endParaRPr lang="en-US" sz="1200" i="1" dirty="0">
              <a:latin typeface="Times New Roman" panose="02020603050405020304" pitchFamily="18" charset="0"/>
              <a:cs typeface="Times New Roman" panose="02020603050405020304" pitchFamily="18" charset="0"/>
            </a:endParaRPr>
          </a:p>
          <a:p>
            <a:pPr algn="ctr"/>
            <a:r>
              <a:rPr lang="en-US" sz="1100" i="1" dirty="0">
                <a:latin typeface="Times New Roman" panose="02020603050405020304" pitchFamily="18" charset="0"/>
                <a:cs typeface="Times New Roman" panose="02020603050405020304" pitchFamily="18" charset="0"/>
              </a:rPr>
              <a:t>*There is an identical one-way attorney fee statute applicable to the </a:t>
            </a:r>
            <a:r>
              <a:rPr lang="en-US" sz="1100" i="1" dirty="0" err="1">
                <a:latin typeface="Times New Roman" panose="02020603050405020304" pitchFamily="18" charset="0"/>
                <a:cs typeface="Times New Roman" panose="02020603050405020304" pitchFamily="18" charset="0"/>
              </a:rPr>
              <a:t>nonadmitted</a:t>
            </a:r>
            <a:r>
              <a:rPr lang="en-US" sz="1100" i="1" dirty="0">
                <a:latin typeface="Times New Roman" panose="02020603050405020304" pitchFamily="18" charset="0"/>
                <a:cs typeface="Times New Roman" panose="02020603050405020304" pitchFamily="18" charset="0"/>
              </a:rPr>
              <a:t> market, 626.9373, F.S.</a:t>
            </a:r>
          </a:p>
        </p:txBody>
      </p:sp>
      <p:sp>
        <p:nvSpPr>
          <p:cNvPr id="8" name="TextBox 7"/>
          <p:cNvSpPr txBox="1"/>
          <p:nvPr/>
        </p:nvSpPr>
        <p:spPr>
          <a:xfrm>
            <a:off x="6375862" y="4696911"/>
            <a:ext cx="5669280" cy="1569660"/>
          </a:xfrm>
          <a:prstGeom prst="rect">
            <a:avLst/>
          </a:prstGeom>
          <a:solidFill>
            <a:schemeClr val="accent2">
              <a:lumMod val="75000"/>
            </a:schemeClr>
          </a:solidFill>
        </p:spPr>
        <p:txBody>
          <a:bodyPr wrap="square" rtlCol="0">
            <a:spAutoFit/>
          </a:bodyPr>
          <a:lstStyle/>
          <a:p>
            <a:pPr algn="just"/>
            <a:r>
              <a:rPr lang="en-US" sz="1400" i="1" dirty="0">
                <a:solidFill>
                  <a:schemeClr val="bg1"/>
                </a:solidFill>
                <a:latin typeface="Times New Roman" panose="02020603050405020304" pitchFamily="18" charset="0"/>
                <a:cs typeface="Times New Roman" panose="02020603050405020304" pitchFamily="18" charset="0"/>
              </a:rPr>
              <a:t>Continental Casualty Co. v. Ryan Inc. Eastern</a:t>
            </a:r>
            <a:r>
              <a:rPr lang="en-US" sz="1400" dirty="0">
                <a:solidFill>
                  <a:schemeClr val="bg1"/>
                </a:solidFill>
                <a:latin typeface="Times New Roman" panose="02020603050405020304" pitchFamily="18" charset="0"/>
                <a:cs typeface="Times New Roman" panose="02020603050405020304" pitchFamily="18" charset="0"/>
              </a:rPr>
              <a:t>, 974 So.2d 368 (Fla. 2008): </a:t>
            </a:r>
          </a:p>
          <a:p>
            <a:pPr algn="just"/>
            <a:endParaRPr lang="en-US" sz="1200" dirty="0">
              <a:solidFill>
                <a:schemeClr val="bg1"/>
              </a:solidFill>
              <a:latin typeface="Times New Roman" panose="02020603050405020304" pitchFamily="18" charset="0"/>
              <a:cs typeface="Times New Roman" panose="02020603050405020304" pitchFamily="18" charset="0"/>
            </a:endParaRPr>
          </a:p>
          <a:p>
            <a:pPr algn="just"/>
            <a:r>
              <a:rPr lang="en-US" sz="1400" dirty="0">
                <a:solidFill>
                  <a:schemeClr val="bg1"/>
                </a:solidFill>
                <a:cs typeface="Times New Roman" panose="02020603050405020304" pitchFamily="18" charset="0"/>
              </a:rPr>
              <a:t>“</a:t>
            </a:r>
            <a:r>
              <a:rPr lang="en-US" sz="1400" b="1" u="sng" dirty="0">
                <a:solidFill>
                  <a:schemeClr val="bg1"/>
                </a:solidFill>
                <a:cs typeface="Times New Roman" panose="02020603050405020304" pitchFamily="18" charset="0"/>
              </a:rPr>
              <a:t>Despite the express limitations</a:t>
            </a:r>
            <a:r>
              <a:rPr lang="en-US" sz="1400" dirty="0">
                <a:solidFill>
                  <a:schemeClr val="bg1"/>
                </a:solidFill>
                <a:cs typeface="Times New Roman" panose="02020603050405020304" pitchFamily="18" charset="0"/>
              </a:rPr>
              <a:t> in Section 627.428 as to the class of designated entities entitled to recover attorney’s fees, this Court has previously approved an award of attorney’s fees in situations where policy coverage was obtained through an </a:t>
            </a:r>
            <a:r>
              <a:rPr lang="en-US" sz="1400" b="1" u="sng" dirty="0">
                <a:solidFill>
                  <a:schemeClr val="bg1"/>
                </a:solidFill>
                <a:cs typeface="Times New Roman" panose="02020603050405020304" pitchFamily="18" charset="0"/>
              </a:rPr>
              <a:t>assignment</a:t>
            </a:r>
            <a:r>
              <a:rPr lang="en-US" sz="1400" dirty="0">
                <a:solidFill>
                  <a:schemeClr val="bg1"/>
                </a:solidFill>
                <a:cs typeface="Times New Roman" panose="02020603050405020304" pitchFamily="18" charset="0"/>
              </a:rPr>
              <a:t> from the insured.”</a:t>
            </a:r>
            <a:endParaRPr lang="en-US" sz="1400" dirty="0">
              <a:cs typeface="Times New Roman" panose="02020603050405020304" pitchFamily="18" charset="0"/>
            </a:endParaRPr>
          </a:p>
        </p:txBody>
      </p:sp>
      <p:sp>
        <p:nvSpPr>
          <p:cNvPr id="9" name="TextBox 8"/>
          <p:cNvSpPr txBox="1"/>
          <p:nvPr/>
        </p:nvSpPr>
        <p:spPr>
          <a:xfrm>
            <a:off x="6375862" y="2755806"/>
            <a:ext cx="5669280" cy="1815882"/>
          </a:xfrm>
          <a:prstGeom prst="rect">
            <a:avLst/>
          </a:prstGeom>
          <a:solidFill>
            <a:schemeClr val="accent2">
              <a:lumMod val="75000"/>
            </a:schemeClr>
          </a:solidFill>
        </p:spPr>
        <p:txBody>
          <a:bodyPr wrap="square" rtlCol="0">
            <a:spAutoFit/>
          </a:bodyPr>
          <a:lstStyle/>
          <a:p>
            <a:pPr algn="just"/>
            <a:r>
              <a:rPr lang="en-US" sz="1400" i="1" dirty="0">
                <a:solidFill>
                  <a:schemeClr val="bg1"/>
                </a:solidFill>
                <a:latin typeface="Times New Roman" panose="02020603050405020304" pitchFamily="18" charset="0"/>
                <a:cs typeface="Times New Roman" panose="02020603050405020304" pitchFamily="18" charset="0"/>
              </a:rPr>
              <a:t>Wilder v. Wright</a:t>
            </a:r>
            <a:r>
              <a:rPr lang="en-US" sz="1400" dirty="0">
                <a:solidFill>
                  <a:schemeClr val="bg1"/>
                </a:solidFill>
                <a:latin typeface="Times New Roman" panose="02020603050405020304" pitchFamily="18" charset="0"/>
                <a:cs typeface="Times New Roman" panose="02020603050405020304" pitchFamily="18" charset="0"/>
              </a:rPr>
              <a:t>, 278 So.2d 1 (Fla. 1973)</a:t>
            </a:r>
          </a:p>
          <a:p>
            <a:pPr algn="just"/>
            <a:endParaRPr lang="en-US" sz="1200" dirty="0">
              <a:solidFill>
                <a:schemeClr val="bg1"/>
              </a:solidFill>
              <a:latin typeface="Times New Roman" panose="02020603050405020304" pitchFamily="18" charset="0"/>
              <a:cs typeface="Times New Roman" panose="02020603050405020304" pitchFamily="18" charset="0"/>
            </a:endParaRPr>
          </a:p>
          <a:p>
            <a:pPr algn="just"/>
            <a:r>
              <a:rPr lang="en-US" sz="1400" dirty="0">
                <a:solidFill>
                  <a:schemeClr val="bg1"/>
                </a:solidFill>
                <a:cs typeface="Times New Roman" panose="02020603050405020304" pitchFamily="18" charset="0"/>
              </a:rPr>
              <a:t>627.428 was “intended to govern the relationship between the </a:t>
            </a:r>
            <a:r>
              <a:rPr lang="en-US" sz="1400" b="1" u="sng" dirty="0">
                <a:solidFill>
                  <a:schemeClr val="bg1"/>
                </a:solidFill>
                <a:cs typeface="Times New Roman" panose="02020603050405020304" pitchFamily="18" charset="0"/>
              </a:rPr>
              <a:t>contracting parties to the insurance policy</a:t>
            </a:r>
            <a:r>
              <a:rPr lang="en-US" sz="1400" dirty="0">
                <a:solidFill>
                  <a:schemeClr val="bg1"/>
                </a:solidFill>
                <a:cs typeface="Times New Roman" panose="02020603050405020304" pitchFamily="18" charset="0"/>
              </a:rPr>
              <a:t>. While the injured party may become a third party beneficiary under the policy, as stated in </a:t>
            </a:r>
            <a:r>
              <a:rPr lang="en-US" sz="1400" i="1" dirty="0" err="1">
                <a:solidFill>
                  <a:schemeClr val="bg1"/>
                </a:solidFill>
                <a:cs typeface="Times New Roman" panose="02020603050405020304" pitchFamily="18" charset="0"/>
              </a:rPr>
              <a:t>Shingleton</a:t>
            </a:r>
            <a:r>
              <a:rPr lang="en-US" sz="1400" dirty="0">
                <a:solidFill>
                  <a:schemeClr val="bg1"/>
                </a:solidFill>
                <a:cs typeface="Times New Roman" panose="02020603050405020304" pitchFamily="18" charset="0"/>
              </a:rPr>
              <a:t>, that third party may not automatically invoke all the provisions of the contract or statutes governing the rights and responsibilities flowing between insurer and insured.</a:t>
            </a:r>
          </a:p>
        </p:txBody>
      </p:sp>
      <p:sp>
        <p:nvSpPr>
          <p:cNvPr id="5" name="Rectangle 4"/>
          <p:cNvSpPr/>
          <p:nvPr/>
        </p:nvSpPr>
        <p:spPr>
          <a:xfrm>
            <a:off x="116378" y="1427815"/>
            <a:ext cx="12003578" cy="954107"/>
          </a:xfrm>
          <a:prstGeom prst="rect">
            <a:avLst/>
          </a:prstGeom>
        </p:spPr>
        <p:txBody>
          <a:bodyPr wrap="square">
            <a:spAutoFit/>
          </a:bodyPr>
          <a:lstStyle/>
          <a:p>
            <a:pPr algn="ctr"/>
            <a:r>
              <a:rPr lang="en-US" sz="2800" b="1" dirty="0">
                <a:solidFill>
                  <a:schemeClr val="accent3">
                    <a:lumMod val="75000"/>
                  </a:schemeClr>
                </a:solidFill>
                <a:latin typeface="Times New Roman" panose="02020603050405020304" pitchFamily="18" charset="0"/>
                <a:cs typeface="Times New Roman" panose="02020603050405020304" pitchFamily="18" charset="0"/>
              </a:rPr>
              <a:t>WAS INTENDED TO PROTECT INSUREDS (NOT VENDORS) </a:t>
            </a:r>
          </a:p>
          <a:p>
            <a:pPr algn="ctr"/>
            <a:r>
              <a:rPr lang="en-US" sz="2800" b="1" dirty="0">
                <a:solidFill>
                  <a:schemeClr val="accent3">
                    <a:lumMod val="75000"/>
                  </a:schemeClr>
                </a:solidFill>
                <a:latin typeface="Times New Roman" panose="02020603050405020304" pitchFamily="18" charset="0"/>
                <a:cs typeface="Times New Roman" panose="02020603050405020304" pitchFamily="18" charset="0"/>
              </a:rPr>
              <a:t>BUT COURTS EXPANDED TO AOBs</a:t>
            </a:r>
          </a:p>
        </p:txBody>
      </p:sp>
      <p:sp>
        <p:nvSpPr>
          <p:cNvPr id="3" name="Footer Placeholder 2"/>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6853EE-76F1-CF42-BA9F-820C01AF7720}"/>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02823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CD4D-BE7E-6549-8BC6-977F829F1DDA}"/>
              </a:ext>
            </a:extLst>
          </p:cNvPr>
          <p:cNvSpPr>
            <a:spLocks noGrp="1"/>
          </p:cNvSpPr>
          <p:nvPr>
            <p:ph type="title"/>
          </p:nvPr>
        </p:nvSpPr>
        <p:spPr/>
        <p:txBody>
          <a:bodyPr/>
          <a:lstStyle/>
          <a:p>
            <a:r>
              <a:rPr lang="en-US" dirty="0"/>
              <a:t>INTENT of the One-Way Attorney Fee Statute</a:t>
            </a:r>
          </a:p>
        </p:txBody>
      </p:sp>
      <p:sp>
        <p:nvSpPr>
          <p:cNvPr id="3" name="Content Placeholder 2">
            <a:extLst>
              <a:ext uri="{FF2B5EF4-FFF2-40B4-BE49-F238E27FC236}">
                <a16:creationId xmlns:a16="http://schemas.microsoft.com/office/drawing/2014/main" id="{AB1D5184-6FC0-0347-8B8F-1A8929AF1B52}"/>
              </a:ext>
            </a:extLst>
          </p:cNvPr>
          <p:cNvSpPr>
            <a:spLocks noGrp="1"/>
          </p:cNvSpPr>
          <p:nvPr>
            <p:ph idx="1"/>
          </p:nvPr>
        </p:nvSpPr>
        <p:spPr>
          <a:xfrm>
            <a:off x="368904" y="4546201"/>
            <a:ext cx="11259127" cy="3101983"/>
          </a:xfrm>
        </p:spPr>
        <p:txBody>
          <a:bodyPr/>
          <a:lstStyle/>
          <a:p>
            <a:endParaRPr lang="en-US" dirty="0"/>
          </a:p>
        </p:txBody>
      </p:sp>
      <p:sp>
        <p:nvSpPr>
          <p:cNvPr id="4" name="TextBox 3">
            <a:extLst>
              <a:ext uri="{FF2B5EF4-FFF2-40B4-BE49-F238E27FC236}">
                <a16:creationId xmlns:a16="http://schemas.microsoft.com/office/drawing/2014/main" id="{7AD81993-8267-BD4F-8760-C5F184F353A8}"/>
              </a:ext>
            </a:extLst>
          </p:cNvPr>
          <p:cNvSpPr txBox="1"/>
          <p:nvPr/>
        </p:nvSpPr>
        <p:spPr>
          <a:xfrm>
            <a:off x="368904" y="2643378"/>
            <a:ext cx="11454192" cy="1877437"/>
          </a:xfrm>
          <a:prstGeom prst="rect">
            <a:avLst/>
          </a:prstGeom>
          <a:solidFill>
            <a:schemeClr val="accent2">
              <a:lumMod val="50000"/>
            </a:schemeClr>
          </a:solid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“[T]he statute is a </a:t>
            </a:r>
            <a:r>
              <a:rPr lang="en-US" sz="2400" b="1" dirty="0">
                <a:solidFill>
                  <a:schemeClr val="bg1"/>
                </a:solidFill>
                <a:latin typeface="Times New Roman" panose="02020603050405020304" pitchFamily="18" charset="0"/>
                <a:cs typeface="Times New Roman" panose="02020603050405020304" pitchFamily="18" charset="0"/>
              </a:rPr>
              <a:t>one-way street </a:t>
            </a:r>
            <a:r>
              <a:rPr lang="en-US" sz="2400" dirty="0">
                <a:solidFill>
                  <a:schemeClr val="bg1"/>
                </a:solidFill>
                <a:latin typeface="Times New Roman" panose="02020603050405020304" pitchFamily="18" charset="0"/>
                <a:cs typeface="Times New Roman" panose="02020603050405020304" pitchFamily="18" charset="0"/>
              </a:rPr>
              <a:t>offering the potential for attorneys’ fees </a:t>
            </a:r>
            <a:r>
              <a:rPr lang="en-US" sz="2400" b="1" dirty="0">
                <a:solidFill>
                  <a:schemeClr val="bg1"/>
                </a:solidFill>
                <a:latin typeface="Times New Roman" panose="02020603050405020304" pitchFamily="18" charset="0"/>
                <a:cs typeface="Times New Roman" panose="02020603050405020304" pitchFamily="18" charset="0"/>
              </a:rPr>
              <a:t>only to the insured or beneficiary</a:t>
            </a:r>
            <a:r>
              <a:rPr lang="en-US" sz="2400" dirty="0">
                <a:solidFill>
                  <a:schemeClr val="bg1"/>
                </a:solidFill>
                <a:latin typeface="Times New Roman" panose="02020603050405020304" pitchFamily="18" charset="0"/>
                <a:cs typeface="Times New Roman" panose="02020603050405020304" pitchFamily="18" charset="0"/>
              </a:rPr>
              <a:t>…The…public policy underlying this…statute is to discourage insurers from contesting </a:t>
            </a:r>
            <a:r>
              <a:rPr lang="en-US" sz="2400" b="1" dirty="0">
                <a:solidFill>
                  <a:schemeClr val="bg1"/>
                </a:solidFill>
                <a:latin typeface="Times New Roman" panose="02020603050405020304" pitchFamily="18" charset="0"/>
                <a:cs typeface="Times New Roman" panose="02020603050405020304" pitchFamily="18" charset="0"/>
              </a:rPr>
              <a:t>valid claims </a:t>
            </a:r>
            <a:r>
              <a:rPr lang="en-US" sz="2400" dirty="0">
                <a:solidFill>
                  <a:schemeClr val="bg1"/>
                </a:solidFill>
                <a:latin typeface="Times New Roman" panose="02020603050405020304" pitchFamily="18" charset="0"/>
                <a:cs typeface="Times New Roman" panose="02020603050405020304" pitchFamily="18" charset="0"/>
              </a:rPr>
              <a:t>and to </a:t>
            </a:r>
            <a:r>
              <a:rPr lang="en-US" sz="2400" b="1" dirty="0">
                <a:solidFill>
                  <a:schemeClr val="bg1"/>
                </a:solidFill>
                <a:latin typeface="Times New Roman" panose="02020603050405020304" pitchFamily="18" charset="0"/>
                <a:cs typeface="Times New Roman" panose="02020603050405020304" pitchFamily="18" charset="0"/>
              </a:rPr>
              <a:t>reimburse successful policyholders </a:t>
            </a:r>
            <a:r>
              <a:rPr lang="en-US" sz="2400" dirty="0">
                <a:solidFill>
                  <a:schemeClr val="bg1"/>
                </a:solidFill>
                <a:latin typeface="Times New Roman" panose="02020603050405020304" pitchFamily="18" charset="0"/>
                <a:cs typeface="Times New Roman" panose="02020603050405020304" pitchFamily="18" charset="0"/>
              </a:rPr>
              <a:t>forced to sue to enforce their policies.” </a:t>
            </a:r>
            <a:r>
              <a:rPr lang="en-US" i="1" dirty="0" err="1">
                <a:solidFill>
                  <a:schemeClr val="bg1"/>
                </a:solidFill>
                <a:latin typeface="Times New Roman" panose="02020603050405020304" pitchFamily="18" charset="0"/>
                <a:cs typeface="Times New Roman" panose="02020603050405020304" pitchFamily="18" charset="0"/>
              </a:rPr>
              <a:t>Danis</a:t>
            </a:r>
            <a:r>
              <a:rPr lang="en-US" i="1" dirty="0">
                <a:solidFill>
                  <a:schemeClr val="bg1"/>
                </a:solidFill>
                <a:latin typeface="Times New Roman" panose="02020603050405020304" pitchFamily="18" charset="0"/>
                <a:cs typeface="Times New Roman" panose="02020603050405020304" pitchFamily="18" charset="0"/>
              </a:rPr>
              <a:t> Industries Corp. v. Ground Improvement Techniques, Inc., </a:t>
            </a:r>
            <a:r>
              <a:rPr lang="en-US" dirty="0">
                <a:solidFill>
                  <a:schemeClr val="bg1"/>
                </a:solidFill>
                <a:latin typeface="Times New Roman" panose="02020603050405020304" pitchFamily="18" charset="0"/>
                <a:cs typeface="Times New Roman" panose="02020603050405020304" pitchFamily="18" charset="0"/>
              </a:rPr>
              <a:t>645 So.2d 420 (Fla. 1994) </a:t>
            </a:r>
            <a:r>
              <a:rPr lang="en-US" i="1" dirty="0">
                <a:solidFill>
                  <a:schemeClr val="bg1"/>
                </a:solidFill>
                <a:latin typeface="Times New Roman" panose="02020603050405020304" pitchFamily="18" charset="0"/>
                <a:cs typeface="Times New Roman" panose="02020603050405020304" pitchFamily="18" charset="0"/>
              </a:rPr>
              <a:t>citing </a:t>
            </a:r>
            <a:r>
              <a:rPr lang="en-US" i="1" dirty="0" err="1">
                <a:solidFill>
                  <a:schemeClr val="bg1"/>
                </a:solidFill>
                <a:latin typeface="Times New Roman" panose="02020603050405020304" pitchFamily="18" charset="0"/>
                <a:cs typeface="Times New Roman" panose="02020603050405020304" pitchFamily="18" charset="0"/>
              </a:rPr>
              <a:t>Fewox</a:t>
            </a:r>
            <a:r>
              <a:rPr lang="en-US" i="1" dirty="0">
                <a:solidFill>
                  <a:schemeClr val="bg1"/>
                </a:solidFill>
                <a:latin typeface="Times New Roman" panose="02020603050405020304" pitchFamily="18" charset="0"/>
                <a:cs typeface="Times New Roman" panose="02020603050405020304" pitchFamily="18" charset="0"/>
              </a:rPr>
              <a:t> v. </a:t>
            </a:r>
            <a:r>
              <a:rPr lang="en-US" i="1" dirty="0" err="1">
                <a:solidFill>
                  <a:schemeClr val="bg1"/>
                </a:solidFill>
                <a:latin typeface="Times New Roman" panose="02020603050405020304" pitchFamily="18" charset="0"/>
                <a:cs typeface="Times New Roman" panose="02020603050405020304" pitchFamily="18" charset="0"/>
              </a:rPr>
              <a:t>McMerit</a:t>
            </a:r>
            <a:r>
              <a:rPr lang="en-US" i="1" dirty="0">
                <a:solidFill>
                  <a:schemeClr val="bg1"/>
                </a:solidFill>
                <a:latin typeface="Times New Roman" panose="02020603050405020304" pitchFamily="18" charset="0"/>
                <a:cs typeface="Times New Roman" panose="02020603050405020304" pitchFamily="18" charset="0"/>
              </a:rPr>
              <a:t> Constr. Co., </a:t>
            </a:r>
            <a:r>
              <a:rPr lang="en-US" dirty="0">
                <a:solidFill>
                  <a:schemeClr val="bg1"/>
                </a:solidFill>
                <a:latin typeface="Times New Roman" panose="02020603050405020304" pitchFamily="18" charset="0"/>
                <a:cs typeface="Times New Roman" panose="02020603050405020304" pitchFamily="18" charset="0"/>
              </a:rPr>
              <a:t>556 So. 2d 419, 423 (Fla. 2d DCA 1989).</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D608B5-5467-184D-907E-0CA42D62658C}"/>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404208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3900" y="678236"/>
            <a:ext cx="9135688" cy="1188720"/>
          </a:xfrm>
        </p:spPr>
        <p:txBody>
          <a:bodyPr>
            <a:normAutofit/>
          </a:bodyPr>
          <a:lstStyle/>
          <a:p>
            <a:r>
              <a:rPr lang="en-US" b="1" dirty="0"/>
              <a:t>Practical effect of current </a:t>
            </a:r>
            <a:br>
              <a:rPr lang="en-US" b="1" dirty="0"/>
            </a:br>
            <a:r>
              <a:rPr lang="en-US" b="1" dirty="0"/>
              <a:t>ONE-WAY ATTORNEY’S FEE law</a:t>
            </a:r>
          </a:p>
        </p:txBody>
      </p:sp>
      <p:sp>
        <p:nvSpPr>
          <p:cNvPr id="3" name="Content Placeholder 2"/>
          <p:cNvSpPr>
            <a:spLocks noGrp="1"/>
          </p:cNvSpPr>
          <p:nvPr>
            <p:ph idx="1"/>
          </p:nvPr>
        </p:nvSpPr>
        <p:spPr>
          <a:xfrm>
            <a:off x="571187" y="2793074"/>
            <a:ext cx="10981113" cy="3624350"/>
          </a:xfrm>
        </p:spPr>
        <p:txBody>
          <a:bodyPr>
            <a:normAutofit/>
          </a:bodyPr>
          <a:lstStyle/>
          <a:p>
            <a:pPr marL="514350" indent="-514350" algn="just">
              <a:buFont typeface="+mj-lt"/>
              <a:buAutoNum type="arabicParenR"/>
            </a:pPr>
            <a:r>
              <a:rPr lang="en-US" sz="2400" u="sng" dirty="0">
                <a:latin typeface="Times New Roman" panose="02020603050405020304" pitchFamily="18" charset="0"/>
                <a:cs typeface="Times New Roman" panose="02020603050405020304" pitchFamily="18" charset="0"/>
              </a:rPr>
              <a:t>Insurers pay</a:t>
            </a:r>
            <a:r>
              <a:rPr lang="en-US" sz="2400" dirty="0">
                <a:latin typeface="Times New Roman" panose="02020603050405020304" pitchFamily="18" charset="0"/>
                <a:cs typeface="Times New Roman" panose="02020603050405020304" pitchFamily="18" charset="0"/>
              </a:rPr>
              <a:t> the AOB party’s attorney fees when they lose.</a:t>
            </a:r>
          </a:p>
          <a:p>
            <a:pPr marL="514350" indent="-514350" algn="just">
              <a:buFont typeface="+mj-lt"/>
              <a:buAutoNum type="arabicParenR"/>
            </a:pPr>
            <a:r>
              <a:rPr lang="en-US" sz="2400" u="sng" dirty="0">
                <a:latin typeface="Times New Roman" panose="02020603050405020304" pitchFamily="18" charset="0"/>
                <a:cs typeface="Times New Roman" panose="02020603050405020304" pitchFamily="18" charset="0"/>
              </a:rPr>
              <a:t>Insurers pay</a:t>
            </a:r>
            <a:r>
              <a:rPr lang="en-US" sz="2400" dirty="0">
                <a:latin typeface="Times New Roman" panose="02020603050405020304" pitchFamily="18" charset="0"/>
                <a:cs typeface="Times New Roman" panose="02020603050405020304" pitchFamily="18" charset="0"/>
              </a:rPr>
              <a:t> their own attorney fees, even when they win.</a:t>
            </a:r>
          </a:p>
          <a:p>
            <a:pPr marL="514350" indent="-514350" algn="just">
              <a:buFont typeface="+mj-lt"/>
              <a:buAutoNum type="arabicParenR"/>
            </a:pPr>
            <a:r>
              <a:rPr lang="en-US" sz="2400" u="sng" dirty="0">
                <a:latin typeface="Times New Roman" panose="02020603050405020304" pitchFamily="18" charset="0"/>
                <a:cs typeface="Times New Roman" panose="02020603050405020304" pitchFamily="18" charset="0"/>
              </a:rPr>
              <a:t>Insurers may even </a:t>
            </a:r>
            <a:r>
              <a:rPr lang="en-US" sz="2400" u="sng" dirty="0">
                <a:solidFill>
                  <a:schemeClr val="tx1"/>
                </a:solidFill>
                <a:latin typeface="Times New Roman" panose="02020603050405020304" pitchFamily="18" charset="0"/>
                <a:cs typeface="Times New Roman" panose="02020603050405020304" pitchFamily="18" charset="0"/>
              </a:rPr>
              <a:t>pay</a:t>
            </a:r>
            <a:r>
              <a:rPr lang="en-US" sz="2400" dirty="0">
                <a:latin typeface="Times New Roman" panose="02020603050405020304" pitchFamily="18" charset="0"/>
                <a:cs typeface="Times New Roman" panose="02020603050405020304" pitchFamily="18" charset="0"/>
              </a:rPr>
              <a:t> the AOB party’s fees when they win! </a:t>
            </a:r>
          </a:p>
          <a:p>
            <a:pPr lvl="3" algn="just"/>
            <a:r>
              <a:rPr lang="en-US" sz="2000" dirty="0">
                <a:latin typeface="Times New Roman" panose="02020603050405020304" pitchFamily="18" charset="0"/>
                <a:cs typeface="Times New Roman" panose="02020603050405020304" pitchFamily="18" charset="0"/>
              </a:rPr>
              <a:t>For example, an AOB vendor may agree to less than the disputed amount, but in order to settle, the vendor’s attorney will ask for attorney’s fees. </a:t>
            </a:r>
            <a:r>
              <a:rPr lang="en-US" sz="2000" u="sng" dirty="0">
                <a:latin typeface="Times New Roman" panose="02020603050405020304" pitchFamily="18" charset="0"/>
                <a:cs typeface="Times New Roman" panose="02020603050405020304" pitchFamily="18" charset="0"/>
              </a:rPr>
              <a:t>This is a very common occurrence.</a:t>
            </a:r>
          </a:p>
          <a:p>
            <a:pPr marL="517525" indent="-517525">
              <a:buFont typeface="+mj-lt"/>
              <a:buAutoNum type="arabicParenR"/>
            </a:pPr>
            <a:r>
              <a:rPr lang="en-US" sz="2400" dirty="0">
                <a:solidFill>
                  <a:schemeClr val="tx1"/>
                </a:solidFill>
                <a:latin typeface="Times New Roman" panose="02020603050405020304" pitchFamily="18" charset="0"/>
                <a:cs typeface="Times New Roman" panose="02020603050405020304" pitchFamily="18" charset="0"/>
              </a:rPr>
              <a:t>AOB litigation has skyrocketed.</a:t>
            </a:r>
          </a:p>
          <a:p>
            <a:pPr marL="517525" indent="-517525">
              <a:buFont typeface="+mj-lt"/>
              <a:buAutoNum type="arabicParenR"/>
            </a:pPr>
            <a:r>
              <a:rPr lang="en-US" sz="2400" u="sng" dirty="0">
                <a:solidFill>
                  <a:schemeClr val="tx1"/>
                </a:solidFill>
                <a:latin typeface="Times New Roman" panose="02020603050405020304" pitchFamily="18" charset="0"/>
                <a:cs typeface="Times New Roman" panose="02020603050405020304" pitchFamily="18" charset="0"/>
              </a:rPr>
              <a:t>Consumers ultimately pay</a:t>
            </a:r>
            <a:r>
              <a:rPr lang="en-US" sz="2400" dirty="0">
                <a:solidFill>
                  <a:schemeClr val="tx1"/>
                </a:solidFill>
                <a:latin typeface="Times New Roman" panose="02020603050405020304" pitchFamily="18" charset="0"/>
                <a:cs typeface="Times New Roman" panose="02020603050405020304" pitchFamily="18" charset="0"/>
              </a:rPr>
              <a:t> in increased insurance premiums.</a:t>
            </a:r>
            <a:r>
              <a:rPr lang="en-US" sz="2400" b="1" dirty="0">
                <a:solidFill>
                  <a:schemeClr val="accent3">
                    <a:lumMod val="75000"/>
                  </a:schemeClr>
                </a:solidFill>
                <a:latin typeface="Times New Roman" panose="02020603050405020304" pitchFamily="18" charset="0"/>
                <a:cs typeface="Times New Roman" panose="02020603050405020304" pitchFamily="18" charset="0"/>
              </a:rPr>
              <a:t> </a:t>
            </a:r>
          </a:p>
          <a:p>
            <a:pPr marL="457200" indent="-457200" algn="just">
              <a:buFont typeface="+mj-lt"/>
              <a:buAutoNum type="arabicParenR"/>
            </a:pPr>
            <a:endParaRPr lang="en-US" sz="2400" u="sng" dirty="0">
              <a:latin typeface="Times New Roman" panose="02020603050405020304" pitchFamily="18" charset="0"/>
              <a:cs typeface="Times New Roman" panose="02020603050405020304" pitchFamily="18" charset="0"/>
            </a:endParaRPr>
          </a:p>
          <a:p>
            <a:pPr marL="0" indent="0" algn="just">
              <a:buNone/>
            </a:pPr>
            <a:endParaRPr lang="en-US" sz="3200" u="sng" dirty="0">
              <a:latin typeface="Times New Roman" panose="02020603050405020304" pitchFamily="18" charset="0"/>
              <a:cs typeface="Times New Roman" panose="02020603050405020304" pitchFamily="18" charset="0"/>
            </a:endParaRPr>
          </a:p>
          <a:p>
            <a:pPr marL="514350" indent="-514350" algn="just">
              <a:buFont typeface="+mj-lt"/>
              <a:buAutoNum type="arabicParenR"/>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719666" y="2072240"/>
            <a:ext cx="16038341" cy="523220"/>
          </a:xfrm>
          <a:prstGeom prst="rect">
            <a:avLst/>
          </a:prstGeom>
        </p:spPr>
        <p:txBody>
          <a:bodyPr wrap="square">
            <a:spAutoFit/>
          </a:bodyPr>
          <a:lstStyle/>
          <a:p>
            <a:r>
              <a:rPr lang="en-US" sz="2800" b="1" dirty="0">
                <a:solidFill>
                  <a:schemeClr val="accent3">
                    <a:lumMod val="75000"/>
                  </a:schemeClr>
                </a:solidFill>
                <a:latin typeface="Times New Roman" panose="02020603050405020304" pitchFamily="18" charset="0"/>
                <a:cs typeface="Times New Roman" panose="02020603050405020304" pitchFamily="18" charset="0"/>
              </a:rPr>
              <a:t>OPENS THE DOOR FOR CLAIMS ABUSE – A PUBLIC HARM</a:t>
            </a:r>
            <a:endParaRPr lang="en-US" sz="2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82D6DB-86DB-A049-AACD-B6EC6EBC3FDA}"/>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413131462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1767</Words>
  <Application>Microsoft Macintosh PowerPoint</Application>
  <PresentationFormat>Widescreen</PresentationFormat>
  <Paragraphs>152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Parcel</vt:lpstr>
      <vt:lpstr>Assignment of benefits   Abuse of Florida’s One-Way Attorney’s Fee Law for Anti-Consumer Purposes</vt:lpstr>
      <vt:lpstr>Q: How did we get here?</vt:lpstr>
      <vt:lpstr>When did the aob APPROACH TO FEES begin?</vt:lpstr>
      <vt:lpstr>WHAT IS AN AOB?</vt:lpstr>
      <vt:lpstr>ARE THESE AOBs necessary?</vt:lpstr>
      <vt:lpstr>Q: WHY they WANT AOBs?</vt:lpstr>
      <vt:lpstr>CURRENT ONE-WAY ATTORNEY’s FEE LAW</vt:lpstr>
      <vt:lpstr>INTENT of the One-Way Attorney Fee Statute</vt:lpstr>
      <vt:lpstr>Practical effect of current  ONE-WAY ATTORNEY’S FEE law</vt:lpstr>
      <vt:lpstr>One-Way fee Statute, when out of the hands of INSUREDS, creates imbalance</vt:lpstr>
      <vt:lpstr>The CURRENT AOB SYSTEM HARMS ALL CONSUMERS</vt:lpstr>
      <vt:lpstr>AOBS NOW MAKE UP A MAJORITY OF ALL Insurance litigAtion REPORTED TO DFS</vt:lpstr>
      <vt:lpstr>However, AOB Litigation is brought by a small number of attorneys</vt:lpstr>
      <vt:lpstr>Attorney examples</vt:lpstr>
      <vt:lpstr>Attorney examples</vt:lpstr>
      <vt:lpstr>COURTS: It’s up to the Legislature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of benefits   Abuse of Florida’s One-Way Attorney’s Fee Law for Anti-Consumer Purposes</dc:title>
  <cp:lastModifiedBy>Ashley Kalifeh</cp:lastModifiedBy>
  <cp:revision>7</cp:revision>
  <dcterms:modified xsi:type="dcterms:W3CDTF">2019-02-05T15:23:16Z</dcterms:modified>
</cp:coreProperties>
</file>