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3"/>
  </p:notesMasterIdLst>
  <p:sldIdLst>
    <p:sldId id="256" r:id="rId2"/>
    <p:sldId id="271" r:id="rId3"/>
    <p:sldId id="293" r:id="rId4"/>
    <p:sldId id="295" r:id="rId5"/>
    <p:sldId id="296" r:id="rId6"/>
    <p:sldId id="298" r:id="rId7"/>
    <p:sldId id="297" r:id="rId8"/>
    <p:sldId id="292" r:id="rId9"/>
    <p:sldId id="294" r:id="rId10"/>
    <p:sldId id="299" r:id="rId11"/>
    <p:sldId id="29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1B5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04" autoAdjust="0"/>
  </p:normalViewPr>
  <p:slideViewPr>
    <p:cSldViewPr>
      <p:cViewPr varScale="1">
        <p:scale>
          <a:sx n="81" d="100"/>
          <a:sy n="81" d="100"/>
        </p:scale>
        <p:origin x="1426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369E8A-B8BB-47A4-950E-242D3DFBD631}" type="datetimeFigureOut">
              <a:rPr lang="en-US" smtClean="0"/>
              <a:t>12/3/2018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C5493F-C884-48FE-8F46-2CFFA24C0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770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5493F-C884-48FE-8F46-2CFFA24C060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42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5493F-C884-48FE-8F46-2CFFA24C060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8851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5493F-C884-48FE-8F46-2CFFA24C060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7658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5493F-C884-48FE-8F46-2CFFA24C060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279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5493F-C884-48FE-8F46-2CFFA24C060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603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5493F-C884-48FE-8F46-2CFFA24C060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9231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5493F-C884-48FE-8F46-2CFFA24C060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792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5493F-C884-48FE-8F46-2CFFA24C060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0035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C5493F-C884-48FE-8F46-2CFFA24C060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321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itizens Title Slide-03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83673" y="1066800"/>
            <a:ext cx="7772400" cy="1470025"/>
          </a:xfrm>
        </p:spPr>
        <p:txBody>
          <a:bodyPr/>
          <a:lstStyle>
            <a:lvl1pPr algn="r">
              <a:defRPr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2198370"/>
            <a:ext cx="6400800" cy="1927860"/>
          </a:xfrm>
        </p:spPr>
        <p:txBody>
          <a:bodyPr/>
          <a:lstStyle>
            <a:lvl1pPr marL="0" indent="0" algn="r">
              <a:buNone/>
              <a:defRPr>
                <a:solidFill>
                  <a:schemeClr val="bg1">
                    <a:lumMod val="8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47800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5" name="Picture 4" descr="top-04.jpg"/>
          <p:cNvPicPr>
            <a:picLocks noChangeAspect="1"/>
          </p:cNvPicPr>
          <p:nvPr userDrawn="1"/>
        </p:nvPicPr>
        <p:blipFill rotWithShape="1">
          <a:blip r:embed="rId2" cstate="print"/>
          <a:srcRect b="84445"/>
          <a:stretch/>
        </p:blipFill>
        <p:spPr>
          <a:xfrm>
            <a:off x="0" y="0"/>
            <a:ext cx="9144000" cy="1066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399" y="6272102"/>
            <a:ext cx="1123863" cy="413471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478837"/>
            <a:ext cx="1939636" cy="3029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Page </a:t>
            </a:r>
            <a:fld id="{A1F0C896-EB39-4790-A3A6-AB988DCE2C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825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itizens Title Slide-01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00"/>
            <a:ext cx="7772400" cy="1470025"/>
          </a:xfr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4968240"/>
            <a:ext cx="7772400" cy="134112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15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itizens Title Slide-02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67200" y="838200"/>
            <a:ext cx="4343400" cy="1676400"/>
          </a:xfrm>
        </p:spPr>
        <p:txBody>
          <a:bodyPr/>
          <a:lstStyle>
            <a:lvl1pPr algn="l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67200" y="2381250"/>
            <a:ext cx="4343400" cy="29337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190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3675"/>
            <a:ext cx="8229600" cy="1143000"/>
          </a:xfrm>
        </p:spPr>
        <p:txBody>
          <a:bodyPr>
            <a:normAutofit/>
          </a:bodyPr>
          <a:lstStyle>
            <a:lvl1pPr algn="l"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4042"/>
            <a:ext cx="8229600" cy="3805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6" name="Picture 5" descr="top-04.jpg"/>
          <p:cNvPicPr>
            <a:picLocks noChangeAspect="1"/>
          </p:cNvPicPr>
          <p:nvPr userDrawn="1"/>
        </p:nvPicPr>
        <p:blipFill rotWithShape="1">
          <a:blip r:embed="rId2" cstate="print"/>
          <a:srcRect b="84445"/>
          <a:stretch/>
        </p:blipFill>
        <p:spPr>
          <a:xfrm>
            <a:off x="0" y="0"/>
            <a:ext cx="9144000" cy="10668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399" y="6272102"/>
            <a:ext cx="1123863" cy="413471"/>
          </a:xfrm>
          <a:prstGeom prst="rect">
            <a:avLst/>
          </a:prstGeom>
        </p:spPr>
      </p:pic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478837"/>
            <a:ext cx="1939636" cy="3029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Page </a:t>
            </a:r>
            <a:fld id="{A1F0C896-EB39-4790-A3A6-AB988DCE2C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978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op-04.jpg"/>
          <p:cNvPicPr>
            <a:picLocks noChangeAspect="1"/>
          </p:cNvPicPr>
          <p:nvPr userDrawn="1"/>
        </p:nvPicPr>
        <p:blipFill rotWithShape="1">
          <a:blip r:embed="rId2" cstate="print"/>
          <a:srcRect b="84445"/>
          <a:stretch/>
        </p:blipFill>
        <p:spPr>
          <a:xfrm>
            <a:off x="0" y="0"/>
            <a:ext cx="9144000" cy="1066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3675"/>
            <a:ext cx="8229600" cy="1143000"/>
          </a:xfrm>
        </p:spPr>
        <p:txBody>
          <a:bodyPr>
            <a:normAutofit/>
          </a:bodyPr>
          <a:lstStyle>
            <a:lvl1pPr algn="l"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4042"/>
            <a:ext cx="5638800" cy="3805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0"/>
          </p:nvPr>
        </p:nvSpPr>
        <p:spPr>
          <a:xfrm>
            <a:off x="6248400" y="2624098"/>
            <a:ext cx="2438400" cy="1828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48400" y="4537851"/>
            <a:ext cx="2415600" cy="719949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399" y="6272102"/>
            <a:ext cx="1123863" cy="413471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478837"/>
            <a:ext cx="1939636" cy="3029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Page </a:t>
            </a:r>
            <a:fld id="{A1F0C896-EB39-4790-A3A6-AB988DCE2C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95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3675"/>
            <a:ext cx="8229600" cy="1143000"/>
          </a:xfrm>
        </p:spPr>
        <p:txBody>
          <a:bodyPr>
            <a:normAutofit/>
          </a:bodyPr>
          <a:lstStyle>
            <a:lvl1pPr algn="l"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4042"/>
            <a:ext cx="8229600" cy="3805079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top-04.jpg"/>
          <p:cNvPicPr>
            <a:picLocks noChangeAspect="1"/>
          </p:cNvPicPr>
          <p:nvPr userDrawn="1"/>
        </p:nvPicPr>
        <p:blipFill rotWithShape="1">
          <a:blip r:embed="rId2" cstate="print"/>
          <a:srcRect b="84445"/>
          <a:stretch/>
        </p:blipFill>
        <p:spPr>
          <a:xfrm>
            <a:off x="0" y="0"/>
            <a:ext cx="9144000" cy="10668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399" y="6272102"/>
            <a:ext cx="1123863" cy="413471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478837"/>
            <a:ext cx="1939636" cy="3029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Page </a:t>
            </a:r>
            <a:fld id="{A1F0C896-EB39-4790-A3A6-AB988DCE2C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933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3675"/>
            <a:ext cx="8229600" cy="1143000"/>
          </a:xfrm>
        </p:spPr>
        <p:txBody>
          <a:bodyPr>
            <a:normAutofit/>
          </a:bodyPr>
          <a:lstStyle>
            <a:lvl1pPr algn="l"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4042"/>
            <a:ext cx="4038600" cy="3805079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0"/>
          </p:nvPr>
        </p:nvSpPr>
        <p:spPr>
          <a:xfrm>
            <a:off x="4648200" y="2494042"/>
            <a:ext cx="4038600" cy="3805079"/>
          </a:xfrm>
        </p:spPr>
        <p:txBody>
          <a:bodyPr>
            <a:normAutofit/>
          </a:bodyPr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pic>
        <p:nvPicPr>
          <p:cNvPr id="6" name="Picture 5" descr="top-04.jpg"/>
          <p:cNvPicPr>
            <a:picLocks noChangeAspect="1"/>
          </p:cNvPicPr>
          <p:nvPr userDrawn="1"/>
        </p:nvPicPr>
        <p:blipFill rotWithShape="1">
          <a:blip r:embed="rId2" cstate="print"/>
          <a:srcRect b="84445"/>
          <a:stretch/>
        </p:blipFill>
        <p:spPr>
          <a:xfrm>
            <a:off x="0" y="0"/>
            <a:ext cx="9144000" cy="1066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399" y="6272102"/>
            <a:ext cx="1123863" cy="413471"/>
          </a:xfrm>
          <a:prstGeom prst="rect">
            <a:avLst/>
          </a:prstGeom>
        </p:spPr>
      </p:pic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478837"/>
            <a:ext cx="1939636" cy="3029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Page </a:t>
            </a:r>
            <a:fld id="{A1F0C896-EB39-4790-A3A6-AB988DCE2C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2017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3675"/>
            <a:ext cx="8229600" cy="1143000"/>
          </a:xfrm>
        </p:spPr>
        <p:txBody>
          <a:bodyPr>
            <a:normAutofit/>
          </a:bodyPr>
          <a:lstStyle>
            <a:lvl1pPr algn="l"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idx="12"/>
          </p:nvPr>
        </p:nvSpPr>
        <p:spPr>
          <a:xfrm>
            <a:off x="4651200" y="2944799"/>
            <a:ext cx="4038600" cy="3354321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651200" y="2494042"/>
            <a:ext cx="4038600" cy="55395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2944800"/>
            <a:ext cx="4038600" cy="3354321"/>
          </a:xfrm>
        </p:spPr>
        <p:txBody>
          <a:bodyPr>
            <a:normAutofit/>
          </a:bodyPr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57200" y="2494043"/>
            <a:ext cx="4038600" cy="55395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Courier New" panose="02070309020205020404" pitchFamily="49" charset="0"/>
              <a:buChar char="o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Subhead</a:t>
            </a:r>
            <a:endParaRPr lang="en-US" dirty="0"/>
          </a:p>
        </p:txBody>
      </p:sp>
      <p:pic>
        <p:nvPicPr>
          <p:cNvPr id="8" name="Picture 7" descr="top-04.jpg"/>
          <p:cNvPicPr>
            <a:picLocks noChangeAspect="1"/>
          </p:cNvPicPr>
          <p:nvPr userDrawn="1"/>
        </p:nvPicPr>
        <p:blipFill rotWithShape="1">
          <a:blip r:embed="rId2" cstate="print"/>
          <a:srcRect b="84445"/>
          <a:stretch/>
        </p:blipFill>
        <p:spPr>
          <a:xfrm>
            <a:off x="0" y="0"/>
            <a:ext cx="9144000" cy="106680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399" y="6272102"/>
            <a:ext cx="1123863" cy="413471"/>
          </a:xfrm>
          <a:prstGeom prst="rect">
            <a:avLst/>
          </a:prstGeom>
        </p:spPr>
      </p:pic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478837"/>
            <a:ext cx="1939636" cy="3029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Page </a:t>
            </a:r>
            <a:fld id="{A1F0C896-EB39-4790-A3A6-AB988DCE2C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8173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447800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pic>
        <p:nvPicPr>
          <p:cNvPr id="4" name="Picture 3" descr="top-04.jpg"/>
          <p:cNvPicPr>
            <a:picLocks noChangeAspect="1"/>
          </p:cNvPicPr>
          <p:nvPr userDrawn="1"/>
        </p:nvPicPr>
        <p:blipFill rotWithShape="1">
          <a:blip r:embed="rId2" cstate="print"/>
          <a:srcRect b="84445"/>
          <a:stretch/>
        </p:blipFill>
        <p:spPr>
          <a:xfrm>
            <a:off x="0" y="0"/>
            <a:ext cx="9144000" cy="10668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399" y="6272102"/>
            <a:ext cx="1123863" cy="413471"/>
          </a:xfrm>
          <a:prstGeom prst="rect">
            <a:avLst/>
          </a:prstGeom>
        </p:spPr>
      </p:pic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478837"/>
            <a:ext cx="1939636" cy="3029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Page </a:t>
            </a:r>
            <a:fld id="{A1F0C896-EB39-4790-A3A6-AB988DCE2C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D16EF2-DE04-4EA8-8512-FC7E8308F54C}" type="datetimeFigureOut">
              <a:rPr lang="en-US" smtClean="0"/>
              <a:pPr/>
              <a:t>12/3/2018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0C896-EB39-4790-A3A6-AB988DCE2C4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72" r:id="rId4"/>
    <p:sldLayoutId id="2147483662" r:id="rId5"/>
    <p:sldLayoutId id="2147483670" r:id="rId6"/>
    <p:sldLayoutId id="2147483664" r:id="rId7"/>
    <p:sldLayoutId id="2147483669" r:id="rId8"/>
    <p:sldLayoutId id="2147483657" r:id="rId9"/>
    <p:sldLayoutId id="2147483666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66800"/>
            <a:ext cx="9144000" cy="1470025"/>
          </a:xfrm>
        </p:spPr>
        <p:txBody>
          <a:bodyPr>
            <a:normAutofit/>
          </a:bodyPr>
          <a:lstStyle/>
          <a:p>
            <a:r>
              <a:rPr lang="en-US" sz="4000" dirty="0" smtClean="0"/>
              <a:t>Florida Chamber Insurance Summit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3200400"/>
            <a:ext cx="6400800" cy="2286000"/>
          </a:xfrm>
        </p:spPr>
        <p:txBody>
          <a:bodyPr>
            <a:normAutofit/>
          </a:bodyPr>
          <a:lstStyle/>
          <a:p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Presented November 2018 by:</a:t>
            </a:r>
          </a:p>
          <a:p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Barry Gilway, President/CEO &amp; Executive Director</a:t>
            </a:r>
          </a:p>
          <a:p>
            <a:endParaRPr lang="en-US" sz="2000" dirty="0" smtClean="0">
              <a:solidFill>
                <a:schemeClr val="bg1">
                  <a:lumMod val="95000"/>
                </a:schemeClr>
              </a:solidFill>
            </a:endParaRPr>
          </a:p>
          <a:p>
            <a:r>
              <a:rPr lang="en-US" sz="2000" dirty="0" smtClean="0">
                <a:solidFill>
                  <a:schemeClr val="bg1">
                    <a:lumMod val="95000"/>
                  </a:schemeClr>
                </a:solidFill>
              </a:rPr>
              <a:t>Miami, Florida</a:t>
            </a:r>
            <a:endParaRPr lang="en-US" sz="20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651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81000" y="-76200"/>
            <a:ext cx="8534400" cy="1127125"/>
          </a:xfrm>
        </p:spPr>
        <p:txBody>
          <a:bodyPr>
            <a:normAutofit/>
          </a:bodyPr>
          <a:lstStyle/>
          <a:p>
            <a:r>
              <a:rPr lang="en-US" sz="2100" dirty="0" smtClean="0">
                <a:solidFill>
                  <a:schemeClr val="bg1">
                    <a:lumMod val="95000"/>
                  </a:schemeClr>
                </a:solidFill>
              </a:rPr>
              <a:t>Citizens Potential Solutions</a:t>
            </a:r>
            <a:endParaRPr lang="en-US" sz="21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1F0C896-EB39-4790-A3A6-AB988DCE2C47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219200" y="1600200"/>
            <a:ext cx="70866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Policy Language Changes / Managed Repair Caps</a:t>
            </a: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Requirements Prior to Initiating Litigation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Alternative Dispute Resolution Options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One Way Attorney Fee Revisions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Licensing of All Mitigation Contractors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Referral Fee Restrictions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Fraud – Increase Focus on Major Relationships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853436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8222673" cy="1470025"/>
          </a:xfrm>
        </p:spPr>
        <p:txBody>
          <a:bodyPr/>
          <a:lstStyle/>
          <a:p>
            <a:r>
              <a:rPr lang="en-US" dirty="0" smtClean="0"/>
              <a:t>Questions and </a:t>
            </a:r>
            <a:br>
              <a:rPr lang="en-US" dirty="0" smtClean="0"/>
            </a:br>
            <a:r>
              <a:rPr lang="en-US" dirty="0" smtClean="0"/>
              <a:t>Discussion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04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81000" y="-76200"/>
            <a:ext cx="8534400" cy="1127125"/>
          </a:xfrm>
        </p:spPr>
        <p:txBody>
          <a:bodyPr>
            <a:normAutofit/>
          </a:bodyPr>
          <a:lstStyle/>
          <a:p>
            <a:r>
              <a:rPr lang="en-US" sz="2100" dirty="0" smtClean="0">
                <a:solidFill>
                  <a:schemeClr val="bg1">
                    <a:lumMod val="95000"/>
                  </a:schemeClr>
                </a:solidFill>
              </a:rPr>
              <a:t>Portfolio Update (Policy Counts by Account and Year)</a:t>
            </a:r>
            <a:br>
              <a:rPr lang="en-US" sz="2100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1400" dirty="0" smtClean="0">
                <a:solidFill>
                  <a:schemeClr val="bg1">
                    <a:lumMod val="95000"/>
                  </a:schemeClr>
                </a:solidFill>
              </a:rPr>
              <a:t>as of December 31 unless otherwise noted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1F0C896-EB39-4790-A3A6-AB988DCE2C47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8202" y="1541892"/>
            <a:ext cx="8597198" cy="28946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2003" y="4676953"/>
            <a:ext cx="8633397" cy="73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38026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81000" y="-76200"/>
            <a:ext cx="8534400" cy="1127125"/>
          </a:xfrm>
        </p:spPr>
        <p:txBody>
          <a:bodyPr>
            <a:normAutofit/>
          </a:bodyPr>
          <a:lstStyle/>
          <a:p>
            <a:r>
              <a:rPr lang="en-US" sz="2100" dirty="0" smtClean="0">
                <a:solidFill>
                  <a:schemeClr val="bg1">
                    <a:lumMod val="95000"/>
                  </a:schemeClr>
                </a:solidFill>
              </a:rPr>
              <a:t>Assessment Risk</a:t>
            </a:r>
            <a:endParaRPr lang="en-US" sz="21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1F0C896-EB39-4790-A3A6-AB988DCE2C4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094298"/>
            <a:ext cx="8077200" cy="276999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Public Summary of Citizens Assessment Reduction Efforts Over Time</a:t>
            </a:r>
            <a:endParaRPr 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2733" y="5133681"/>
            <a:ext cx="86643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Notes:</a:t>
            </a:r>
          </a:p>
          <a:p>
            <a:pPr marL="228600" indent="-171450">
              <a:buAutoNum type="arabicPeriod"/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Storm Risk is as measured by 1-in-100 year probable maximum loss (PML) plus estimated loss adjustment expenses using the Florida Hurricane Catastrophe Fund (FHCF) account allocation where PLA and CLA are combined. PLA/CLA combined PMLs are added to the Coastal PMLs to be consistent for surplus distribution. In general, the PMLs presented are as projected at the beginning of storm season; with the exception of 2017 which is as of August 31, 2017.</a:t>
            </a:r>
          </a:p>
          <a:p>
            <a:pPr marL="228600" lvl="0" indent="-171450">
              <a:buFontTx/>
              <a:buAutoNum type="arabicPeriod"/>
              <a:defRPr/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Surplus and Assessments are as projected at beginning of storm season. Not all PLA/CLA surplus is needed to fund storm risk in 2014. In 2015 - 2018, not all surplus in PLA/CLA and the Coastal Account is needed to fund storm risk. Remaining surplus is available to fund a second event.</a:t>
            </a:r>
          </a:p>
          <a:p>
            <a:pPr marL="228600" indent="-171450">
              <a:buAutoNum type="arabicPeriod"/>
            </a:pP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Florida Hurricane Catastrophe Fund (FHCF) is as projected at beginning of storm season; </a:t>
            </a:r>
            <a:r>
              <a:rPr lang="en-US" sz="800" dirty="0">
                <a:latin typeface="Arial" charset="0"/>
              </a:rPr>
              <a:t>with the exception of 2017 </a:t>
            </a:r>
            <a:r>
              <a:rPr lang="en-US" sz="800" dirty="0" smtClean="0">
                <a:latin typeface="Arial" charset="0"/>
              </a:rPr>
              <a:t>and 2018 which are Citizens</a:t>
            </a:r>
            <a:r>
              <a:rPr lang="en-US" sz="800" dirty="0">
                <a:latin typeface="Arial" charset="0"/>
              </a:rPr>
              <a:t>' initial data submission to the FHCF.</a:t>
            </a:r>
          </a:p>
          <a:p>
            <a:pPr marL="228600" lvl="0" indent="-171450">
              <a:buFontTx/>
              <a:buAutoNum type="arabicPeriod"/>
              <a:defRPr/>
            </a:pP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Depopulation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PMLs are not included in storm risk totals and are presented as year end totals; with the exception of 2018, which is as of May 31, 2018. PMLs from 2011-2014 use a weighted average of 1/3 Standard Sea Surface Temperature (SSST) and 2/3 Warm Sea Surface Temperature (WSST). 2015 - </a:t>
            </a:r>
            <a:r>
              <a:rPr lang="en-US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2018 </a:t>
            </a:r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PMLs reflect only SSST event catalog.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905803" y="5029200"/>
            <a:ext cx="207131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" u="sng" dirty="0" smtClean="0"/>
              <a:t>NOT DRAWN TO SCALE</a:t>
            </a:r>
            <a:endParaRPr lang="en-US" sz="800" u="sng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857" y="1491760"/>
            <a:ext cx="8425243" cy="357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7994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81000" y="-76200"/>
            <a:ext cx="8534400" cy="1127125"/>
          </a:xfrm>
        </p:spPr>
        <p:txBody>
          <a:bodyPr>
            <a:normAutofit/>
          </a:bodyPr>
          <a:lstStyle/>
          <a:p>
            <a:r>
              <a:rPr lang="en-US" sz="2100" dirty="0" smtClean="0">
                <a:solidFill>
                  <a:schemeClr val="bg1">
                    <a:lumMod val="95000"/>
                  </a:schemeClr>
                </a:solidFill>
              </a:rPr>
              <a:t>Market Share Based on Total Insured Value</a:t>
            </a:r>
            <a:endParaRPr lang="en-US" sz="21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1F0C896-EB39-4790-A3A6-AB988DCE2C47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496" y="1142999"/>
            <a:ext cx="7138904" cy="541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872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81000" y="-76200"/>
            <a:ext cx="8534400" cy="1127125"/>
          </a:xfrm>
        </p:spPr>
        <p:txBody>
          <a:bodyPr>
            <a:normAutofit/>
          </a:bodyPr>
          <a:lstStyle/>
          <a:p>
            <a:r>
              <a:rPr lang="en-US" sz="2100" dirty="0" smtClean="0">
                <a:solidFill>
                  <a:schemeClr val="bg1">
                    <a:lumMod val="95000"/>
                  </a:schemeClr>
                </a:solidFill>
              </a:rPr>
              <a:t>Hurricane Update</a:t>
            </a:r>
            <a:endParaRPr lang="en-US" sz="21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1F0C896-EB39-4790-A3A6-AB988DCE2C47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828800" y="1676400"/>
            <a:ext cx="5562600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Hurricane Irma</a:t>
            </a:r>
          </a:p>
          <a:p>
            <a:r>
              <a:rPr lang="en-US" sz="2000" dirty="0" smtClean="0"/>
              <a:t>68,789 Claims Received</a:t>
            </a:r>
          </a:p>
          <a:p>
            <a:r>
              <a:rPr lang="en-US" sz="2000" dirty="0" smtClean="0"/>
              <a:t>$1.84 Billion Booked Loss</a:t>
            </a:r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b="1" dirty="0" smtClean="0"/>
              <a:t>Hurricane Michael</a:t>
            </a:r>
          </a:p>
          <a:p>
            <a:r>
              <a:rPr lang="en-US" sz="2000" dirty="0" smtClean="0"/>
              <a:t>3,200 Claims Received</a:t>
            </a:r>
          </a:p>
          <a:p>
            <a:r>
              <a:rPr lang="en-US" sz="2000" dirty="0" smtClean="0"/>
              <a:t>4,000 Forecast Claims</a:t>
            </a:r>
          </a:p>
          <a:p>
            <a:r>
              <a:rPr lang="en-US" sz="2000" dirty="0" smtClean="0"/>
              <a:t>$142 Million Modeled Loss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2295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81000" y="-76200"/>
            <a:ext cx="8534400" cy="1127125"/>
          </a:xfrm>
        </p:spPr>
        <p:txBody>
          <a:bodyPr>
            <a:normAutofit/>
          </a:bodyPr>
          <a:lstStyle/>
          <a:p>
            <a:r>
              <a:rPr lang="en-US" sz="2100" smtClean="0">
                <a:solidFill>
                  <a:schemeClr val="bg1">
                    <a:lumMod val="95000"/>
                  </a:schemeClr>
                </a:solidFill>
              </a:rPr>
              <a:t>Citizens </a:t>
            </a:r>
            <a:r>
              <a:rPr lang="en-US" sz="2100" dirty="0" smtClean="0">
                <a:solidFill>
                  <a:schemeClr val="bg1">
                    <a:lumMod val="95000"/>
                  </a:schemeClr>
                </a:solidFill>
              </a:rPr>
              <a:t>Challenges</a:t>
            </a:r>
            <a:endParaRPr lang="en-US" sz="21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1F0C896-EB39-4790-A3A6-AB988DCE2C4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600200"/>
            <a:ext cx="7239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/>
              <a:t>Litigation Increases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Tri-County Market Share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Tri-County Increased Litigation Factor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Rate Differential Between Citizens and Private Market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Increased Non-Weather Water Claims Due to Fraud and Abuse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Impact of Shift Away from Commercial and Coastal Wind Only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25256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81000" y="-76200"/>
            <a:ext cx="8534400" cy="1127125"/>
          </a:xfrm>
        </p:spPr>
        <p:txBody>
          <a:bodyPr>
            <a:normAutofit/>
          </a:bodyPr>
          <a:lstStyle/>
          <a:p>
            <a:r>
              <a:rPr lang="en-US" sz="2100" dirty="0" smtClean="0">
                <a:solidFill>
                  <a:schemeClr val="bg1">
                    <a:lumMod val="95000"/>
                  </a:schemeClr>
                </a:solidFill>
              </a:rPr>
              <a:t>Carrier Litigation Expense</a:t>
            </a:r>
            <a:endParaRPr lang="en-US" sz="21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1F0C896-EB39-4790-A3A6-AB988DCE2C4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569199" y="5623162"/>
            <a:ext cx="2402601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Data source – DFS LSOP 2013-2018 Q3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 rot="10800000" flipV="1">
            <a:off x="569196" y="5943600"/>
            <a:ext cx="7812803" cy="2308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l"/>
            <a:r>
              <a:rPr lang="en-US" sz="900" b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 2018 Q3 data includes Hurricane Irma which represents around 60% of all new Litigation for Citizens Property Insurance in 2018. </a:t>
            </a:r>
            <a:endParaRPr lang="en-US" sz="9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2399" y="1143000"/>
            <a:ext cx="88392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Litigation has been increasing steadily for all carriers.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9197" y="1912441"/>
            <a:ext cx="8049714" cy="3609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409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81000" y="-76200"/>
            <a:ext cx="8534400" cy="1127125"/>
          </a:xfrm>
        </p:spPr>
        <p:txBody>
          <a:bodyPr>
            <a:normAutofit/>
          </a:bodyPr>
          <a:lstStyle/>
          <a:p>
            <a:r>
              <a:rPr lang="en-US" sz="2100" dirty="0" smtClean="0">
                <a:solidFill>
                  <a:schemeClr val="bg1">
                    <a:lumMod val="95000"/>
                  </a:schemeClr>
                </a:solidFill>
              </a:rPr>
              <a:t>Citizens has Largest Concentration of Policies in the Tri-County Region</a:t>
            </a:r>
            <a:endParaRPr lang="en-US" sz="21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1F0C896-EB39-4790-A3A6-AB988DCE2C47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81200" y="1143000"/>
            <a:ext cx="4958976" cy="40097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2593" y="5276971"/>
            <a:ext cx="8076190" cy="971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6044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7"/>
          <p:cNvSpPr>
            <a:spLocks noGrp="1"/>
          </p:cNvSpPr>
          <p:nvPr>
            <p:ph type="title"/>
          </p:nvPr>
        </p:nvSpPr>
        <p:spPr>
          <a:xfrm>
            <a:off x="381000" y="-76200"/>
            <a:ext cx="8534400" cy="1127125"/>
          </a:xfrm>
        </p:spPr>
        <p:txBody>
          <a:bodyPr>
            <a:normAutofit/>
          </a:bodyPr>
          <a:lstStyle/>
          <a:p>
            <a:r>
              <a:rPr lang="en-US" sz="2100" dirty="0" smtClean="0">
                <a:solidFill>
                  <a:schemeClr val="bg1">
                    <a:lumMod val="95000"/>
                  </a:schemeClr>
                </a:solidFill>
              </a:rPr>
              <a:t>Concentration of Tri-County Policies</a:t>
            </a:r>
            <a:br>
              <a:rPr lang="en-US" sz="2100" dirty="0" smtClean="0">
                <a:solidFill>
                  <a:schemeClr val="bg1">
                    <a:lumMod val="95000"/>
                  </a:schemeClr>
                </a:solidFill>
              </a:rPr>
            </a:br>
            <a:r>
              <a:rPr lang="en-US" sz="1800" dirty="0" smtClean="0">
                <a:solidFill>
                  <a:schemeClr val="bg1">
                    <a:lumMod val="95000"/>
                  </a:schemeClr>
                </a:solidFill>
              </a:rPr>
              <a:t>Increases Litigation on Average 6 Times</a:t>
            </a:r>
            <a:endParaRPr lang="en-US" sz="180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1F0C896-EB39-4790-A3A6-AB988DCE2C47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2E1A9F2-0487-42EE-87AB-72F188CAD4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371600"/>
            <a:ext cx="8399006" cy="28763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5511" y="4724400"/>
            <a:ext cx="8371428" cy="1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404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3718</TotalTime>
  <Words>480</Words>
  <Application>Microsoft Office PowerPoint</Application>
  <PresentationFormat>On-screen Show (4:3)</PresentationFormat>
  <Paragraphs>77</Paragraphs>
  <Slides>11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Office Theme</vt:lpstr>
      <vt:lpstr>Florida Chamber Insurance Summit</vt:lpstr>
      <vt:lpstr>Portfolio Update (Policy Counts by Account and Year) as of December 31 unless otherwise noted</vt:lpstr>
      <vt:lpstr>Assessment Risk</vt:lpstr>
      <vt:lpstr>Market Share Based on Total Insured Value</vt:lpstr>
      <vt:lpstr>Hurricane Update</vt:lpstr>
      <vt:lpstr>Citizens Challenges</vt:lpstr>
      <vt:lpstr>Carrier Litigation Expense</vt:lpstr>
      <vt:lpstr>Citizens has Largest Concentration of Policies in the Tri-County Region</vt:lpstr>
      <vt:lpstr>Concentration of Tri-County Policies Increases Litigation on Average 6 Times</vt:lpstr>
      <vt:lpstr>Citizens Potential Solutions</vt:lpstr>
      <vt:lpstr>Questions and  Discussion</vt:lpstr>
    </vt:vector>
  </TitlesOfParts>
  <Company>Citizens Property Insurance Corp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Citizens Property Insurance Corp</dc:creator>
  <cp:lastModifiedBy>Barbara Walker</cp:lastModifiedBy>
  <cp:revision>238</cp:revision>
  <dcterms:created xsi:type="dcterms:W3CDTF">2013-09-26T12:37:49Z</dcterms:created>
  <dcterms:modified xsi:type="dcterms:W3CDTF">2018-12-03T18:46:54Z</dcterms:modified>
</cp:coreProperties>
</file>