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93" r:id="rId4"/>
    <p:sldId id="295" r:id="rId5"/>
    <p:sldId id="296" r:id="rId6"/>
    <p:sldId id="298" r:id="rId7"/>
    <p:sldId id="297" r:id="rId8"/>
    <p:sldId id="292" r:id="rId9"/>
    <p:sldId id="294" r:id="rId10"/>
    <p:sldId id="299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B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4" autoAdjust="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9E8A-B8BB-47A4-950E-242D3DFBD63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5493F-C884-48FE-8F46-2CFFA24C0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7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4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8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0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23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2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0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93F-C884-48FE-8F46-2CFFA24C06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3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tizens Title Slide-0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673" y="106680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198370"/>
            <a:ext cx="6400800" cy="192786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80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2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tizens Title Slide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0"/>
            <a:ext cx="7772400" cy="1470025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68240"/>
            <a:ext cx="7772400" cy="134112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itizens Title Slide-0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838200"/>
            <a:ext cx="4343400" cy="1676400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381250"/>
            <a:ext cx="4343400" cy="29337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9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3675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042"/>
            <a:ext cx="8229600" cy="3805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9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3675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042"/>
            <a:ext cx="5638800" cy="3805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6248400" y="2624098"/>
            <a:ext cx="2438400" cy="1828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4537851"/>
            <a:ext cx="2415600" cy="719949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5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3675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042"/>
            <a:ext cx="8229600" cy="3805079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3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3675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042"/>
            <a:ext cx="4038600" cy="3805079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648200" y="2494042"/>
            <a:ext cx="4038600" cy="3805079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3675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651200" y="2944799"/>
            <a:ext cx="4038600" cy="335432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51200" y="2494042"/>
            <a:ext cx="4038600" cy="55395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44800"/>
            <a:ext cx="4038600" cy="335432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2494043"/>
            <a:ext cx="4038600" cy="55395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pic>
        <p:nvPicPr>
          <p:cNvPr id="8" name="Picture 7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80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4" name="Picture 3" descr="top-04.jpg"/>
          <p:cNvPicPr>
            <a:picLocks noChangeAspect="1"/>
          </p:cNvPicPr>
          <p:nvPr userDrawn="1"/>
        </p:nvPicPr>
        <p:blipFill rotWithShape="1">
          <a:blip r:embed="rId2" cstate="print"/>
          <a:srcRect b="84445"/>
          <a:stretch/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272102"/>
            <a:ext cx="1123863" cy="413471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78837"/>
            <a:ext cx="1939636" cy="302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Page </a:t>
            </a:r>
            <a:fld id="{A1F0C896-EB39-4790-A3A6-AB988DCE2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6EF2-DE04-4EA8-8512-FC7E8308F54C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C896-EB39-4790-A3A6-AB988DCE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72" r:id="rId4"/>
    <p:sldLayoutId id="2147483662" r:id="rId5"/>
    <p:sldLayoutId id="2147483670" r:id="rId6"/>
    <p:sldLayoutId id="2147483664" r:id="rId7"/>
    <p:sldLayoutId id="2147483669" r:id="rId8"/>
    <p:sldLayoutId id="2147483657" r:id="rId9"/>
    <p:sldLayoutId id="214748366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Florida Chamber Insurance Summit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200400"/>
            <a:ext cx="6400800" cy="2286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Presented November 2018 by:</a:t>
            </a:r>
          </a:p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Barry Gilway, President/CEO &amp; Executive Director</a:t>
            </a:r>
          </a:p>
          <a:p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Miami, Florida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Citizens Potential Solutions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708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Policy Language Changes / Managed Repair Caps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Requirements Prior to Initiating Litigation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Alternative Dispute Resolution Options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One Way Attorney Fee Revisions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Licensing of All Mitigation Contractors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Referral Fee Restrictions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Fraud – Increase Focus on Major Relationships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534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222673" cy="1470025"/>
          </a:xfrm>
        </p:spPr>
        <p:txBody>
          <a:bodyPr/>
          <a:lstStyle/>
          <a:p>
            <a:r>
              <a:rPr lang="en-US" dirty="0" smtClean="0"/>
              <a:t>Questions and </a:t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Portfolio Update (Policy Counts by Account and Year)</a:t>
            </a:r>
            <a:b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as of December 31 unless otherwise noted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02" y="1541892"/>
            <a:ext cx="8597198" cy="289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03" y="4676953"/>
            <a:ext cx="8633397" cy="73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0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Assessment Risk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94298"/>
            <a:ext cx="8077200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 Summary of Citizens Assessment Reduction Efforts Over Time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733" y="5133681"/>
            <a:ext cx="8664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Notes:</a:t>
            </a:r>
          </a:p>
          <a:p>
            <a:pPr marL="228600" indent="-171450"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Storm Risk is as measured by 1-in-100 year probable maximum loss (PML) plus estimated loss adjustment expenses using the Florida Hurricane Catastrophe Fund (FHCF) account allocation where PLA and CLA are combined. PLA/CLA combined PMLs are added to the Coastal PMLs to be consistent for surplus distribution. In general, the PMLs presented are as projected at the beginning of storm season; with the exception of 2017 which is as of August 31, 2017.</a:t>
            </a:r>
          </a:p>
          <a:p>
            <a:pPr marL="228600" lvl="0" indent="-171450">
              <a:buFontTx/>
              <a:buAutoNum type="arabicPeriod"/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Surplus and Assessments are as projected at beginning of storm season. Not all PLA/CLA surplus is needed to fund storm risk in 2014. In 2015 - 2018, not all surplus in PLA/CLA and the Coastal Account is needed to fund storm risk. Remaining surplus is available to fund a second event.</a:t>
            </a:r>
          </a:p>
          <a:p>
            <a:pPr marL="228600" indent="-171450"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Florida Hurricane Catastrophe Fund (FHCF) is as projected at beginning of storm season; </a:t>
            </a:r>
            <a:r>
              <a:rPr lang="en-US" sz="800" dirty="0">
                <a:latin typeface="Arial" charset="0"/>
              </a:rPr>
              <a:t>with the exception of 2017 </a:t>
            </a:r>
            <a:r>
              <a:rPr lang="en-US" sz="800" dirty="0" smtClean="0">
                <a:latin typeface="Arial" charset="0"/>
              </a:rPr>
              <a:t>and 2018 which are Citizens</a:t>
            </a:r>
            <a:r>
              <a:rPr lang="en-US" sz="800" dirty="0">
                <a:latin typeface="Arial" charset="0"/>
              </a:rPr>
              <a:t>' initial data submission to the FHCF.</a:t>
            </a:r>
          </a:p>
          <a:p>
            <a:pPr marL="228600" lvl="0" indent="-171450">
              <a:buFontTx/>
              <a:buAutoNum type="arabicPeriod"/>
              <a:defRPr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Depopulation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PMLs are not included in storm risk totals and are presented as year end totals; with the exception of 2018, which is as of May 31, 2018. PMLs from 2011-2014 use a weighted average of 1/3 Standard Sea Surface Temperature (SSST) and 2/3 Warm Sea Surface Temperature (WSST). 2015 -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PMLs reflect only SSST event catalog.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5803" y="5029200"/>
            <a:ext cx="207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 smtClean="0"/>
              <a:t>NOT DRAWN TO SCALE</a:t>
            </a:r>
            <a:endParaRPr lang="en-US" sz="800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57" y="1491760"/>
            <a:ext cx="8425243" cy="357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9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Market Share Based on Total Insured Value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96" y="1142999"/>
            <a:ext cx="7138904" cy="541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7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Hurricane Update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676400"/>
            <a:ext cx="5562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Hurricane Irma</a:t>
            </a:r>
          </a:p>
          <a:p>
            <a:r>
              <a:rPr lang="en-US" sz="2000" dirty="0" smtClean="0"/>
              <a:t>68,789 Claims Received</a:t>
            </a:r>
          </a:p>
          <a:p>
            <a:r>
              <a:rPr lang="en-US" sz="2000" dirty="0" smtClean="0"/>
              <a:t>$1.84 Billion Booked Loss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 smtClean="0"/>
              <a:t>Hurricane Michael</a:t>
            </a:r>
          </a:p>
          <a:p>
            <a:r>
              <a:rPr lang="en-US" sz="2000" dirty="0" smtClean="0"/>
              <a:t>3,200 Claims Received</a:t>
            </a:r>
          </a:p>
          <a:p>
            <a:r>
              <a:rPr lang="en-US" sz="2000" dirty="0" smtClean="0"/>
              <a:t>4,000 Forecast Claims</a:t>
            </a:r>
          </a:p>
          <a:p>
            <a:r>
              <a:rPr lang="en-US" sz="2000" dirty="0" smtClean="0"/>
              <a:t>$142 Million Modeled Loss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9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smtClean="0">
                <a:solidFill>
                  <a:schemeClr val="bg1">
                    <a:lumMod val="95000"/>
                  </a:schemeClr>
                </a:solidFill>
              </a:rPr>
              <a:t>Citizens </a:t>
            </a:r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Challenges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23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Litigation Increases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Tri-County Market Share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Tri-County Increased Litigation Factor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Rate Differential Between Citizens and Private Market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Increased Non-Weather Water Claims Due to Fraud and Abuse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Impact of Shift Away from Commercial and Coastal Wind Only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525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Carrier Litigation Expense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569199" y="5623162"/>
            <a:ext cx="2402601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source – DFS LSOP 2013-2018 Q3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69196" y="5943600"/>
            <a:ext cx="7812803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 2018 Q3 data includes Hurricane Irma which represents around 60% of all new Litigation for Citizens Property Insurance in 2018.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1143000"/>
            <a:ext cx="8839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Litigation has been increasing steadily for all carriers.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197" y="1912441"/>
            <a:ext cx="8049714" cy="36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Citizens has Largest Concentration of Policies in the Tri-County Region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143000"/>
            <a:ext cx="4958976" cy="4009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593" y="5276971"/>
            <a:ext cx="8076190" cy="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81000" y="-76200"/>
            <a:ext cx="8534400" cy="1127125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Concentration of Tri-County Policies</a:t>
            </a:r>
            <a:b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>Increases Litigation on Average 6 Times</a:t>
            </a:r>
            <a:endParaRPr 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1F0C896-EB39-4790-A3A6-AB988DCE2C4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2E1A9F2-0487-42EE-87AB-72F188CAD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71600"/>
            <a:ext cx="8399006" cy="2876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11" y="4724400"/>
            <a:ext cx="8371428" cy="1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0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480</Words>
  <Application>Microsoft Office PowerPoint</Application>
  <PresentationFormat>On-screen Show (4:3)</PresentationFormat>
  <Paragraphs>77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Florida Chamber Insurance Summit</vt:lpstr>
      <vt:lpstr>Portfolio Update (Policy Counts by Account and Year) as of December 31 unless otherwise noted</vt:lpstr>
      <vt:lpstr>Assessment Risk</vt:lpstr>
      <vt:lpstr>Market Share Based on Total Insured Value</vt:lpstr>
      <vt:lpstr>Hurricane Update</vt:lpstr>
      <vt:lpstr>Citizens Challenges</vt:lpstr>
      <vt:lpstr>Carrier Litigation Expense</vt:lpstr>
      <vt:lpstr>Citizens has Largest Concentration of Policies in the Tri-County Region</vt:lpstr>
      <vt:lpstr>Concentration of Tri-County Policies Increases Litigation on Average 6 Times</vt:lpstr>
      <vt:lpstr>Citizens Potential Solutions</vt:lpstr>
      <vt:lpstr>Questions and  Discussion</vt:lpstr>
    </vt:vector>
  </TitlesOfParts>
  <Company>Citizens Property Insurance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Citizens Property Insurance Corp</dc:creator>
  <cp:lastModifiedBy>Barbara Walker</cp:lastModifiedBy>
  <cp:revision>238</cp:revision>
  <dcterms:created xsi:type="dcterms:W3CDTF">2013-09-26T12:37:49Z</dcterms:created>
  <dcterms:modified xsi:type="dcterms:W3CDTF">2018-12-03T18:46:54Z</dcterms:modified>
</cp:coreProperties>
</file>