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8" r:id="rId2"/>
    <p:sldMasterId id="2147484020" r:id="rId3"/>
    <p:sldMasterId id="2147484044" r:id="rId4"/>
    <p:sldMasterId id="2147484164" r:id="rId5"/>
    <p:sldMasterId id="2147484224" r:id="rId6"/>
  </p:sldMasterIdLst>
  <p:notesMasterIdLst>
    <p:notesMasterId r:id="rId17"/>
  </p:notesMasterIdLst>
  <p:sldIdLst>
    <p:sldId id="256" r:id="rId7"/>
    <p:sldId id="303" r:id="rId8"/>
    <p:sldId id="304" r:id="rId9"/>
    <p:sldId id="299" r:id="rId10"/>
    <p:sldId id="306" r:id="rId11"/>
    <p:sldId id="307" r:id="rId12"/>
    <p:sldId id="308" r:id="rId13"/>
    <p:sldId id="312" r:id="rId14"/>
    <p:sldId id="315" r:id="rId15"/>
    <p:sldId id="327" r:id="rId1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7B8801-04A3-46F5-A665-9FC2D3C13CC1}">
          <p14:sldIdLst>
            <p14:sldId id="256"/>
            <p14:sldId id="303"/>
            <p14:sldId id="304"/>
            <p14:sldId id="299"/>
            <p14:sldId id="306"/>
            <p14:sldId id="307"/>
            <p14:sldId id="308"/>
            <p14:sldId id="312"/>
            <p14:sldId id="315"/>
            <p14:sldId id="3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C4"/>
    <a:srgbClr val="007FFE"/>
    <a:srgbClr val="1A9620"/>
    <a:srgbClr val="FF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0" autoAdjust="0"/>
    <p:restoredTop sz="90253" autoAdjust="0"/>
  </p:normalViewPr>
  <p:slideViewPr>
    <p:cSldViewPr>
      <p:cViewPr varScale="1">
        <p:scale>
          <a:sx n="48" d="100"/>
          <a:sy n="48" d="100"/>
        </p:scale>
        <p:origin x="-107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49236900942939E-2"/>
          <c:y val="3.0831228624714786E-2"/>
          <c:w val="0.83923835909400202"/>
          <c:h val="0.87123359161354175"/>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0</c:v>
                </c:pt>
                <c:pt idx="1">
                  <c:v>0</c:v>
                </c:pt>
                <c:pt idx="2">
                  <c:v>0</c:v>
                </c:pt>
                <c:pt idx="3">
                  <c:v>7</c:v>
                </c:pt>
                <c:pt idx="4">
                  <c:v>2</c:v>
                </c:pt>
                <c:pt idx="5">
                  <c:v>2</c:v>
                </c:pt>
                <c:pt idx="6">
                  <c:v>7</c:v>
                </c:pt>
                <c:pt idx="7">
                  <c:v>66</c:v>
                </c:pt>
                <c:pt idx="8">
                  <c:v>479</c:v>
                </c:pt>
                <c:pt idx="9">
                  <c:v>639</c:v>
                </c:pt>
              </c:numCache>
            </c:numRef>
          </c:val>
        </c:ser>
        <c:dLbls>
          <c:showLegendKey val="0"/>
          <c:showVal val="0"/>
          <c:showCatName val="0"/>
          <c:showSerName val="0"/>
          <c:showPercent val="0"/>
          <c:showBubbleSize val="0"/>
        </c:dLbls>
        <c:gapWidth val="15"/>
        <c:axId val="41890176"/>
        <c:axId val="41891712"/>
      </c:barChart>
      <c:catAx>
        <c:axId val="41890176"/>
        <c:scaling>
          <c:orientation val="minMax"/>
        </c:scaling>
        <c:delete val="0"/>
        <c:axPos val="b"/>
        <c:numFmt formatCode="General" sourceLinked="1"/>
        <c:majorTickMark val="out"/>
        <c:minorTickMark val="none"/>
        <c:tickLblPos val="nextTo"/>
        <c:crossAx val="41891712"/>
        <c:crosses val="autoZero"/>
        <c:auto val="1"/>
        <c:lblAlgn val="ctr"/>
        <c:lblOffset val="100"/>
        <c:noMultiLvlLbl val="0"/>
      </c:catAx>
      <c:valAx>
        <c:axId val="41891712"/>
        <c:scaling>
          <c:orientation val="minMax"/>
        </c:scaling>
        <c:delete val="0"/>
        <c:axPos val="l"/>
        <c:majorGridlines/>
        <c:numFmt formatCode="General" sourceLinked="1"/>
        <c:majorTickMark val="out"/>
        <c:minorTickMark val="none"/>
        <c:tickLblPos val="nextTo"/>
        <c:crossAx val="418901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0.69444</cdr:x>
      <cdr:y>0.79797</cdr:y>
    </cdr:from>
    <cdr:to>
      <cdr:x>0.80556</cdr:x>
      <cdr:y>1</cdr:y>
    </cdr:to>
    <cdr:sp macro="" textlink="">
      <cdr:nvSpPr>
        <cdr:cNvPr id="2" name="TextBox 1"/>
        <cdr:cNvSpPr txBox="1"/>
      </cdr:nvSpPr>
      <cdr:spPr>
        <a:xfrm xmlns:a="http://schemas.openxmlformats.org/drawingml/2006/main">
          <a:off x="5715000" y="3657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0.72222</cdr:x>
      <cdr:y>0.84181</cdr:y>
    </cdr:from>
    <cdr:to>
      <cdr:x>0.81481</cdr:x>
      <cdr:y>0.99334</cdr:y>
    </cdr:to>
    <cdr:sp macro="" textlink="">
      <cdr:nvSpPr>
        <cdr:cNvPr id="3" name="TextBox 2"/>
        <cdr:cNvSpPr txBox="1"/>
      </cdr:nvSpPr>
      <cdr:spPr>
        <a:xfrm xmlns:a="http://schemas.openxmlformats.org/drawingml/2006/main">
          <a:off x="5943600" y="3810000"/>
          <a:ext cx="7620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0.7037</cdr:x>
      <cdr:y>0.74079</cdr:y>
    </cdr:from>
    <cdr:to>
      <cdr:x>0.81481</cdr:x>
      <cdr:y>0.94283</cdr:y>
    </cdr:to>
    <cdr:sp macro="" textlink="">
      <cdr:nvSpPr>
        <cdr:cNvPr id="4" name="TextBox 3"/>
        <cdr:cNvSpPr txBox="1"/>
      </cdr:nvSpPr>
      <cdr:spPr>
        <a:xfrm xmlns:a="http://schemas.openxmlformats.org/drawingml/2006/main">
          <a:off x="5791200" y="335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0" tIns="46745" rIns="93490" bIns="46745"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0" tIns="46745" rIns="93490" bIns="46745" rtlCol="0"/>
          <a:lstStyle>
            <a:lvl1pPr algn="r">
              <a:defRPr sz="1200"/>
            </a:lvl1pPr>
          </a:lstStyle>
          <a:p>
            <a:fld id="{3ADD6BD7-63F5-4C33-949E-636070DDA0C3}" type="datetimeFigureOut">
              <a:rPr lang="en-US" smtClean="0"/>
              <a:t>5/12/2017</a:t>
            </a:fld>
            <a:endParaRPr lang="en-US"/>
          </a:p>
        </p:txBody>
      </p:sp>
      <p:sp>
        <p:nvSpPr>
          <p:cNvPr id="4" name="Slide Image Placeholder 3"/>
          <p:cNvSpPr>
            <a:spLocks noGrp="1" noRot="1" noChangeAspect="1"/>
          </p:cNvSpPr>
          <p:nvPr>
            <p:ph type="sldImg" idx="2"/>
          </p:nvPr>
        </p:nvSpPr>
        <p:spPr>
          <a:xfrm>
            <a:off x="1200150" y="698500"/>
            <a:ext cx="4652963" cy="3490913"/>
          </a:xfrm>
          <a:prstGeom prst="rect">
            <a:avLst/>
          </a:prstGeom>
          <a:noFill/>
          <a:ln w="12700">
            <a:solidFill>
              <a:prstClr val="black"/>
            </a:solidFill>
          </a:ln>
        </p:spPr>
        <p:txBody>
          <a:bodyPr vert="horz" lIns="93490" tIns="46745" rIns="93490" bIns="46745"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0" tIns="46745" rIns="93490" bIns="467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90" tIns="46745" rIns="93490" bIns="46745"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0" tIns="46745" rIns="93490" bIns="46745" rtlCol="0" anchor="b"/>
          <a:lstStyle>
            <a:lvl1pPr algn="r">
              <a:defRPr sz="1200"/>
            </a:lvl1pPr>
          </a:lstStyle>
          <a:p>
            <a:fld id="{6E6E45A0-DFC7-41C6-9320-DDA6AC5DD9F4}" type="slidenum">
              <a:rPr lang="en-US" smtClean="0"/>
              <a:t>‹#›</a:t>
            </a:fld>
            <a:endParaRPr lang="en-US"/>
          </a:p>
        </p:txBody>
      </p:sp>
    </p:spTree>
    <p:extLst>
      <p:ext uri="{BB962C8B-B14F-4D97-AF65-F5344CB8AC3E}">
        <p14:creationId xmlns:p14="http://schemas.microsoft.com/office/powerpoint/2010/main" val="268288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2963"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114561-07EE-4BE8-98BB-4F48F2A8B34B}" type="slidenum">
              <a:rPr lang="en-US" smtClean="0">
                <a:solidFill>
                  <a:prstClr val="black"/>
                </a:solidFill>
              </a:rPr>
              <a:pPr/>
              <a:t>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275635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75480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2004675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black">
                  <a:tint val="75000"/>
                </a:prstClr>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58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58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431279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3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0573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79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98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2704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326030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03925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521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113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E65CF3-C39E-4F33-B1E8-4E3001B8DA05}" type="datetimeFigureOut">
              <a:rPr lang="en-US" smtClean="0">
                <a:solidFill>
                  <a:srgbClr val="DBF5F9">
                    <a:shade val="90000"/>
                  </a:srgbClr>
                </a:solidFill>
              </a:rPr>
              <a:pPr/>
              <a:t>5/12/2017</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AD2072E-C277-44BF-8E90-0C103D0A64A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366905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99471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E65CF3-C39E-4F33-B1E8-4E3001B8DA05}" type="datetimeFigureOut">
              <a:rPr lang="en-US" smtClean="0">
                <a:solidFill>
                  <a:srgbClr val="DBF5F9">
                    <a:shade val="90000"/>
                  </a:srgbClr>
                </a:solidFill>
              </a:rPr>
              <a:pPr/>
              <a:t>5/12/2017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AD2072E-C277-44BF-8E90-0C103D0A64A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8772837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05375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004081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46594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410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EDE52-37DB-4C31-A152-269EB68FBF2E}"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2532835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42492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6113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44255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46252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34090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8956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784163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4126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5126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12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7EDE52-37DB-4C31-A152-269EB68FBF2E}"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4237065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588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89871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6417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6225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3451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062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020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387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966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65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EDE52-37DB-4C31-A152-269EB68FBF2E}"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3794550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043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787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156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261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123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61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6E65CF3-C39E-4F33-B1E8-4E3001B8DA05}" type="datetimeFigureOut">
              <a:rPr lang="en-US" smtClean="0">
                <a:solidFill>
                  <a:srgbClr val="DBF5F9">
                    <a:shade val="90000"/>
                  </a:srgbClr>
                </a:solidFill>
              </a:rPr>
              <a:pPr/>
              <a:t>5/12/2017</a:t>
            </a:fld>
            <a:endParaRPr lang="en-US" dirty="0">
              <a:solidFill>
                <a:srgbClr val="DBF5F9">
                  <a:shade val="9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DBF5F9">
                  <a:shade val="90000"/>
                </a:srgbClr>
              </a:solidFill>
            </a:endParaRPr>
          </a:p>
        </p:txBody>
      </p:sp>
      <p:sp>
        <p:nvSpPr>
          <p:cNvPr id="10" name="Slide Number Placeholder 9"/>
          <p:cNvSpPr>
            <a:spLocks noGrp="1"/>
          </p:cNvSpPr>
          <p:nvPr>
            <p:ph type="sldNum" sz="quarter" idx="12"/>
          </p:nvPr>
        </p:nvSpPr>
        <p:spPr/>
        <p:txBody>
          <a:bodyPr/>
          <a:lstStyle>
            <a:extLst/>
          </a:lstStyle>
          <a:p>
            <a:fld id="{DAD2072E-C277-44BF-8E90-0C103D0A64A0}" type="slidenum">
              <a:rPr lang="en-US" smtClean="0">
                <a:solidFill>
                  <a:srgbClr val="DBF5F9">
                    <a:shade val="90000"/>
                  </a:srgbClr>
                </a:solidFill>
              </a:rPr>
              <a:pPr/>
              <a:t>‹#›</a:t>
            </a:fld>
            <a:endParaRPr lang="en-US" dirty="0">
              <a:solidFill>
                <a:srgbClr val="DBF5F9">
                  <a:shade val="9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E65CF3-C39E-4F33-B1E8-4E3001B8DA05}" type="datetimeFigureOut">
              <a:rPr lang="en-US" smtClean="0">
                <a:solidFill>
                  <a:srgbClr val="DBF5F9">
                    <a:shade val="90000"/>
                  </a:srgbClr>
                </a:solidFill>
              </a:rPr>
              <a:pPr/>
              <a:t>5/12/2017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extLst/>
          </a:lstStyle>
          <a:p>
            <a:fld id="{DAD2072E-C277-44BF-8E90-0C103D0A64A0}" type="slidenum">
              <a:rPr lang="en-US" smtClean="0">
                <a:solidFill>
                  <a:srgbClr val="DBF5F9">
                    <a:shade val="90000"/>
                  </a:srgbClr>
                </a:solidFill>
              </a:rPr>
              <a:pPr/>
              <a:t>‹#›</a:t>
            </a:fld>
            <a:endParaRPr lang="en-US" dirty="0">
              <a:solidFill>
                <a:srgbClr val="DBF5F9">
                  <a:shade val="9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EDE52-37DB-4C31-A152-269EB68FBF2E}"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356129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extLst/>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EDE52-37DB-4C31-A152-269EB68FBF2E}"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89090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EDE52-37DB-4C31-A152-269EB68FBF2E}"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86350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EDE52-37DB-4C31-A152-269EB68FBF2E}"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66A1-B52D-4A3B-8588-0AA281BB89E7}" type="slidenum">
              <a:rPr lang="en-US" smtClean="0"/>
              <a:t>‹#›</a:t>
            </a:fld>
            <a:endParaRPr lang="en-US"/>
          </a:p>
        </p:txBody>
      </p:sp>
    </p:spTree>
    <p:extLst>
      <p:ext uri="{BB962C8B-B14F-4D97-AF65-F5344CB8AC3E}">
        <p14:creationId xmlns:p14="http://schemas.microsoft.com/office/powerpoint/2010/main" val="241784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EDE52-37DB-4C31-A152-269EB68FBF2E}" type="datetimeFigureOut">
              <a:rPr lang="en-US" smtClean="0"/>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066A1-B52D-4A3B-8588-0AA281BB89E7}" type="slidenum">
              <a:rPr lang="en-US" smtClean="0"/>
              <a:t>‹#›</a:t>
            </a:fld>
            <a:endParaRPr lang="en-US"/>
          </a:p>
        </p:txBody>
      </p:sp>
    </p:spTree>
    <p:extLst>
      <p:ext uri="{BB962C8B-B14F-4D97-AF65-F5344CB8AC3E}">
        <p14:creationId xmlns:p14="http://schemas.microsoft.com/office/powerpoint/2010/main" val="284268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17EDE52-37DB-4C31-A152-269EB68FBF2E}" type="datetimeFigureOut">
              <a:rPr lang="en-US" smtClean="0">
                <a:solidFill>
                  <a:prstClr val="white"/>
                </a:solidFill>
              </a:rPr>
              <a:pPr/>
              <a:t>5/12/2017</a:t>
            </a:fld>
            <a:endParaRPr lang="en-US">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4F066A1-B52D-4A3B-8588-0AA281BB89E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23378795"/>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E65CF3-C39E-4F33-B1E8-4E3001B8DA05}" type="datetimeFigureOut">
              <a:rPr lang="en-US" smtClean="0">
                <a:solidFill>
                  <a:srgbClr val="04617B">
                    <a:shade val="90000"/>
                  </a:srgbClr>
                </a:solidFill>
              </a:rPr>
              <a:pPr/>
              <a:t>5/12/2017</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D2072E-C277-44BF-8E90-0C103D0A64A0}"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4337144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7EDE52-37DB-4C31-A152-269EB68FBF2E}" type="datetimeFigureOut">
              <a:rPr lang="en-US" smtClean="0">
                <a:solidFill>
                  <a:prstClr val="white">
                    <a:shade val="50000"/>
                  </a:prstClr>
                </a:solidFill>
              </a:rPr>
              <a:pPr/>
              <a:t>5/12/2017</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F066A1-B52D-4A3B-8588-0AA281BB89E7}"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8376819"/>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EDE52-37DB-4C31-A152-269EB68FBF2E}"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066A1-B52D-4A3B-8588-0AA281BB89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27080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7EDE52-37DB-4C31-A152-269EB68FBF2E}" type="datetimeFigureOut">
              <a:rPr lang="en-US" smtClean="0"/>
              <a:t>5/12/2017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4F066A1-B52D-4A3B-8588-0AA281BB89E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2C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a:t/>
            </a:r>
            <a:br>
              <a:rPr lang="en-US" b="1" dirty="0"/>
            </a:br>
            <a:r>
              <a:rPr lang="en-US" sz="5300" b="1" dirty="0" smtClean="0"/>
              <a:t>ASSIGNMENT OF BENEFITS:  WHO PAYS?</a:t>
            </a:r>
            <a:r>
              <a:rPr lang="en-US" sz="6700" b="1" dirty="0" smtClean="0"/>
              <a:t/>
            </a:r>
            <a:br>
              <a:rPr lang="en-US" sz="6700" b="1" dirty="0" smtClean="0"/>
            </a:br>
            <a:endParaRPr lang="en-US" sz="6700" dirty="0"/>
          </a:p>
        </p:txBody>
      </p:sp>
      <p:sp>
        <p:nvSpPr>
          <p:cNvPr id="3" name="Subtitle 2"/>
          <p:cNvSpPr>
            <a:spLocks noGrp="1"/>
          </p:cNvSpPr>
          <p:nvPr>
            <p:ph type="subTitle" idx="1"/>
          </p:nvPr>
        </p:nvSpPr>
        <p:spPr>
          <a:xfrm>
            <a:off x="1600200" y="4191000"/>
            <a:ext cx="6172200" cy="1447800"/>
          </a:xfrm>
        </p:spPr>
        <p:txBody>
          <a:bodyPr>
            <a:normAutofit/>
          </a:bodyPr>
          <a:lstStyle/>
          <a:p>
            <a:endParaRPr lang="en-US" dirty="0" smtClean="0"/>
          </a:p>
          <a:p>
            <a:endParaRPr lang="en-US" dirty="0" smtClean="0">
              <a:solidFill>
                <a:schemeClr val="tx1"/>
              </a:solidFill>
            </a:endParaRPr>
          </a:p>
          <a:p>
            <a:endParaRPr lang="en-US" sz="4000" dirty="0" smtClean="0">
              <a:solidFill>
                <a:schemeClr val="tx1"/>
              </a:solidFill>
            </a:endParaRPr>
          </a:p>
          <a:p>
            <a:endParaRPr lang="en-US" dirty="0">
              <a:solidFill>
                <a:schemeClr val="tx1"/>
              </a:solidFill>
            </a:endParaRPr>
          </a:p>
        </p:txBody>
      </p:sp>
      <p:pic>
        <p:nvPicPr>
          <p:cNvPr id="5122" name="Picture 2" descr="C:\Users\jciriaco\AppData\Local\Microsoft\Windows\Temporary Internet Files\Content.IE5\DQO4WP07\MC9001543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2400"/>
            <a:ext cx="3429000" cy="17739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JMcCallister\Administration\FIRM LOGO\The Rock Law Group logo #1.eps"/>
          <p:cNvPicPr/>
          <p:nvPr/>
        </p:nvPicPr>
        <p:blipFill>
          <a:blip r:embed="rId3">
            <a:extLst>
              <a:ext uri="{28A0092B-C50C-407E-A947-70E740481C1C}">
                <a14:useLocalDpi xmlns:a14="http://schemas.microsoft.com/office/drawing/2010/main" val="0"/>
              </a:ext>
            </a:extLst>
          </a:blip>
          <a:srcRect/>
          <a:stretch>
            <a:fillRect/>
          </a:stretch>
        </p:blipFill>
        <p:spPr bwMode="auto">
          <a:xfrm>
            <a:off x="2285999" y="4572000"/>
            <a:ext cx="4365735" cy="1066800"/>
          </a:xfrm>
          <a:prstGeom prst="rect">
            <a:avLst/>
          </a:prstGeom>
          <a:noFill/>
          <a:ln>
            <a:noFill/>
          </a:ln>
        </p:spPr>
      </p:pic>
    </p:spTree>
    <p:extLst>
      <p:ext uri="{BB962C8B-B14F-4D97-AF65-F5344CB8AC3E}">
        <p14:creationId xmlns:p14="http://schemas.microsoft.com/office/powerpoint/2010/main" val="272498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67000" y="2057400"/>
            <a:ext cx="4231822" cy="3231654"/>
          </a:xfrm>
          <a:prstGeom prst="rect">
            <a:avLst/>
          </a:prstGeom>
          <a:noFill/>
          <a:ln>
            <a:noFill/>
          </a:ln>
          <a:effectLst>
            <a:outerShdw blurRad="63500" sx="1000" sy="1000" algn="ctr" rotWithShape="0">
              <a:srgbClr val="C89800"/>
            </a:outerShdw>
          </a:effectLst>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200" b="1" dirty="0" smtClean="0">
                <a:ln w="12700" cmpd="sng">
                  <a:solidFill>
                    <a:schemeClr val="tx1"/>
                  </a:solidFill>
                  <a:prstDash val="solid"/>
                </a:ln>
                <a:latin typeface="StempelGaramond Roman" panose="02020502050306020203" pitchFamily="18" charset="0"/>
              </a:rPr>
              <a:t>1760 Fennell Street</a:t>
            </a:r>
          </a:p>
          <a:p>
            <a:pPr algn="ctr"/>
            <a:r>
              <a:rPr lang="en-US" sz="3200" b="1" dirty="0" smtClean="0">
                <a:ln w="12700" cmpd="sng">
                  <a:solidFill>
                    <a:schemeClr val="tx1"/>
                  </a:solidFill>
                  <a:prstDash val="solid"/>
                </a:ln>
                <a:latin typeface="StempelGaramond Roman" panose="02020502050306020203" pitchFamily="18" charset="0"/>
              </a:rPr>
              <a:t>Maitland FL, 32751</a:t>
            </a:r>
          </a:p>
          <a:p>
            <a:pPr algn="ctr"/>
            <a:endParaRPr lang="en-US" sz="2800" b="1" dirty="0">
              <a:ln w="12700" cmpd="sng">
                <a:solidFill>
                  <a:schemeClr val="tx1"/>
                </a:solidFill>
                <a:prstDash val="solid"/>
              </a:ln>
            </a:endParaRPr>
          </a:p>
          <a:p>
            <a:pPr algn="ctr"/>
            <a:r>
              <a:rPr lang="en-US" sz="2800" b="1" dirty="0">
                <a:ln w="12700" cmpd="sng">
                  <a:solidFill>
                    <a:schemeClr val="tx1"/>
                  </a:solidFill>
                  <a:prstDash val="solid"/>
                </a:ln>
                <a:latin typeface="StempelGaramond Roman" panose="02020502050306020203" pitchFamily="18" charset="0"/>
              </a:rPr>
              <a:t>Tel: </a:t>
            </a:r>
            <a:r>
              <a:rPr lang="en-US" sz="2800" b="1" dirty="0">
                <a:ln w="12700" cmpd="sng">
                  <a:solidFill>
                    <a:schemeClr val="tx1"/>
                  </a:solidFill>
                  <a:prstDash val="solid"/>
                </a:ln>
                <a:latin typeface="Book Antiqua" panose="02040602050305030304" pitchFamily="18" charset="0"/>
              </a:rPr>
              <a:t>407-647-9881</a:t>
            </a:r>
          </a:p>
          <a:p>
            <a:pPr algn="ctr"/>
            <a:r>
              <a:rPr lang="en-US" sz="2800" b="1" dirty="0">
                <a:ln w="12700" cmpd="sng">
                  <a:solidFill>
                    <a:schemeClr val="tx1"/>
                  </a:solidFill>
                  <a:prstDash val="solid"/>
                </a:ln>
                <a:latin typeface="StempelGaramond Roman" panose="02020502050306020203" pitchFamily="18" charset="0"/>
              </a:rPr>
              <a:t>Fax: </a:t>
            </a:r>
            <a:r>
              <a:rPr lang="en-US" sz="2800" b="1" dirty="0" smtClean="0">
                <a:ln w="12700" cmpd="sng">
                  <a:solidFill>
                    <a:schemeClr val="tx1"/>
                  </a:solidFill>
                  <a:prstDash val="solid"/>
                </a:ln>
                <a:latin typeface="Book Antiqua" panose="02040602050305030304" pitchFamily="18" charset="0"/>
              </a:rPr>
              <a:t>407-647-9867</a:t>
            </a:r>
          </a:p>
          <a:p>
            <a:pPr algn="ctr"/>
            <a:endParaRPr lang="en-US" sz="2800" b="1" spc="150" dirty="0">
              <a:ln w="11430"/>
            </a:endParaRPr>
          </a:p>
          <a:p>
            <a:pPr algn="ctr"/>
            <a:r>
              <a:rPr lang="en-US" sz="2800" b="1" dirty="0">
                <a:ln w="12700" cmpd="sng">
                  <a:solidFill>
                    <a:schemeClr val="tx1"/>
                  </a:solidFill>
                  <a:prstDash val="solid"/>
                </a:ln>
                <a:latin typeface="Book Antiqua" panose="02040602050305030304" pitchFamily="18" charset="0"/>
              </a:rPr>
              <a:t>www.rocklawpa.com</a:t>
            </a:r>
          </a:p>
        </p:txBody>
      </p:sp>
      <p:sp>
        <p:nvSpPr>
          <p:cNvPr id="6" name="Rectangle 5"/>
          <p:cNvSpPr/>
          <p:nvPr/>
        </p:nvSpPr>
        <p:spPr>
          <a:xfrm>
            <a:off x="609600" y="838200"/>
            <a:ext cx="8305800" cy="923330"/>
          </a:xfrm>
          <a:prstGeom prst="rect">
            <a:avLst/>
          </a:prstGeom>
          <a:noFill/>
        </p:spPr>
        <p:txBody>
          <a:bodyPr wrap="square" lIns="91440" tIns="45720" rIns="91440" bIns="45720">
            <a:spAutoFit/>
            <a:scene3d>
              <a:camera prst="orthographicFront"/>
              <a:lightRig rig="threePt" dir="t"/>
            </a:scene3d>
            <a:sp3d extrusionH="57150">
              <a:bevelT w="57150" h="38100" prst="hardEdge"/>
            </a:sp3d>
          </a:bodyPr>
          <a:lstStyle/>
          <a:p>
            <a:pPr algn="ctr"/>
            <a:r>
              <a:rPr lang="en-US" sz="5400" dirty="0" smtClean="0">
                <a:ln w="18415" cmpd="sng">
                  <a:solidFill>
                    <a:schemeClr val="tx1"/>
                  </a:solidFill>
                  <a:prstDash val="solid"/>
                </a:ln>
                <a:effectLst>
                  <a:outerShdw blurRad="38100" dist="38100" dir="2700000" algn="tl">
                    <a:srgbClr val="000000">
                      <a:alpha val="43137"/>
                    </a:srgbClr>
                  </a:outerShdw>
                </a:effectLst>
                <a:latin typeface="Baskerville Old Face" panose="02020602080505020303" pitchFamily="18" charset="0"/>
                <a:cs typeface="Arabic Typesetting" panose="03020402040406030203" pitchFamily="66" charset="-78"/>
              </a:rPr>
              <a:t> </a:t>
            </a:r>
            <a:r>
              <a:rPr lang="en-US" sz="4000" dirty="0" smtClean="0">
                <a:ln w="18415" cmpd="sng">
                  <a:solidFill>
                    <a:schemeClr val="tx1"/>
                  </a:solidFill>
                  <a:prstDash val="solid"/>
                </a:ln>
                <a:effectLst>
                  <a:outerShdw blurRad="38100" dist="38100" dir="2700000" algn="tl">
                    <a:srgbClr val="000000">
                      <a:alpha val="43137"/>
                    </a:srgbClr>
                  </a:outerShdw>
                </a:effectLst>
                <a:latin typeface="Baskerville Old Face" panose="02020602080505020303" pitchFamily="18" charset="0"/>
                <a:cs typeface="Arabic Typesetting" panose="03020402040406030203" pitchFamily="66" charset="-78"/>
              </a:rPr>
              <a:t>The Rock Law Group</a:t>
            </a:r>
            <a:endParaRPr lang="en-US" sz="4000" dirty="0">
              <a:ln w="18415" cmpd="sng">
                <a:solidFill>
                  <a:schemeClr val="tx1"/>
                </a:solidFill>
                <a:prstDash val="solid"/>
              </a:ln>
              <a:effectLst>
                <a:outerShdw blurRad="38100" dist="38100" dir="2700000" algn="tl">
                  <a:srgbClr val="000000">
                    <a:alpha val="43137"/>
                  </a:srgbClr>
                </a:outerShdw>
              </a:effectLst>
              <a:latin typeface="Baskerville Old Face" panose="02020602080505020303" pitchFamily="18" charset="0"/>
              <a:cs typeface="Arabic Typesetting" panose="03020402040406030203" pitchFamily="66" charset="-78"/>
            </a:endParaRPr>
          </a:p>
        </p:txBody>
      </p:sp>
      <p:pic>
        <p:nvPicPr>
          <p:cNvPr id="8" name="Picture 4" descr="http://www.xn--iphone-up4jq68t.jp/wp-content/uploads/2015/07/law.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sharpenSoften amount="-3000"/>
                    </a14:imgEffect>
                  </a14:imgLayer>
                </a14:imgProps>
              </a:ext>
              <a:ext uri="{28A0092B-C50C-407E-A947-70E740481C1C}">
                <a14:useLocalDpi xmlns:a14="http://schemas.microsoft.com/office/drawing/2010/main" val="0"/>
              </a:ext>
            </a:extLst>
          </a:blip>
          <a:srcRect/>
          <a:stretch>
            <a:fillRect/>
          </a:stretch>
        </p:blipFill>
        <p:spPr bwMode="auto">
          <a:xfrm>
            <a:off x="4419600" y="1600200"/>
            <a:ext cx="533400" cy="499145"/>
          </a:xfrm>
          <a:prstGeom prst="rect">
            <a:avLst/>
          </a:prstGeom>
          <a:solidFill>
            <a:schemeClr val="bg1">
              <a:alpha val="0"/>
            </a:schemeClr>
          </a:solidFill>
          <a:ln>
            <a:noFill/>
          </a:ln>
        </p:spPr>
      </p:pic>
      <p:sp>
        <p:nvSpPr>
          <p:cNvPr id="12" name="Rectangle 11"/>
          <p:cNvSpPr/>
          <p:nvPr/>
        </p:nvSpPr>
        <p:spPr>
          <a:xfrm>
            <a:off x="2590800" y="914401"/>
            <a:ext cx="4495800" cy="4419600"/>
          </a:xfrm>
          <a:prstGeom prst="rect">
            <a:avLst/>
          </a:prstGeom>
          <a:noFill/>
          <a:ln w="69850"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stretch>
            <a:fillRect/>
          </a:stretch>
        </p:blipFill>
        <p:spPr>
          <a:xfrm rot="10800000">
            <a:off x="2743200" y="1600200"/>
            <a:ext cx="1603584" cy="646232"/>
          </a:xfrm>
          <a:prstGeom prst="rect">
            <a:avLst/>
          </a:prstGeom>
        </p:spPr>
      </p:pic>
      <p:pic>
        <p:nvPicPr>
          <p:cNvPr id="10" name="Picture 9"/>
          <p:cNvPicPr>
            <a:picLocks noChangeAspect="1"/>
          </p:cNvPicPr>
          <p:nvPr/>
        </p:nvPicPr>
        <p:blipFill>
          <a:blip r:embed="rId4" cstate="print"/>
          <a:stretch>
            <a:fillRect/>
          </a:stretch>
        </p:blipFill>
        <p:spPr>
          <a:xfrm rot="10800000" flipH="1">
            <a:off x="5029200" y="1600200"/>
            <a:ext cx="1603584" cy="646232"/>
          </a:xfrm>
          <a:prstGeom prst="rect">
            <a:avLst/>
          </a:prstGeom>
        </p:spPr>
      </p:pic>
    </p:spTree>
    <p:extLst>
      <p:ext uri="{BB962C8B-B14F-4D97-AF65-F5344CB8AC3E}">
        <p14:creationId xmlns:p14="http://schemas.microsoft.com/office/powerpoint/2010/main" val="359907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seale\Desktop\United Fire\Fly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5" t="37448" r="3056" b="19330"/>
          <a:stretch/>
        </p:blipFill>
        <p:spPr bwMode="auto">
          <a:xfrm>
            <a:off x="76200" y="2242242"/>
            <a:ext cx="8991600" cy="346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9762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seale\Desktop\United Fire\law 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 t="29958" r="407" b="11160"/>
          <a:stretch/>
        </p:blipFill>
        <p:spPr bwMode="auto">
          <a:xfrm>
            <a:off x="914400" y="1371600"/>
            <a:ext cx="7333307"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674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Miami-Dade Lawsuits by </a:t>
            </a:r>
            <a:br>
              <a:rPr lang="en-US" sz="4000" b="1" dirty="0" smtClean="0"/>
            </a:br>
            <a:r>
              <a:rPr lang="en-US" sz="4000" b="1" dirty="0" smtClean="0"/>
              <a:t>Water &amp; Restoration Companies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5804"/>
              </p:ext>
            </p:extLst>
          </p:nvPr>
        </p:nvGraphicFramePr>
        <p:xfrm>
          <a:off x="609600" y="1905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77497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457200"/>
          </a:xfrm>
        </p:spPr>
        <p:txBody>
          <a:bodyPr>
            <a:normAutofit fontScale="90000"/>
          </a:bodyPr>
          <a:lstStyle/>
          <a:p>
            <a:r>
              <a:rPr lang="en-US" b="1" u="sng" dirty="0" smtClean="0"/>
              <a:t/>
            </a:r>
            <a:br>
              <a:rPr lang="en-US" b="1" u="sng" dirty="0" smtClean="0"/>
            </a:br>
            <a:r>
              <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b="1" u="sng" dirty="0"/>
              <a:t/>
            </a:r>
            <a:br>
              <a:rPr lang="en-US" b="1" u="sng" dirty="0"/>
            </a:br>
            <a:r>
              <a:rPr lang="en-US" b="1" u="sng" dirty="0" smtClean="0"/>
              <a:t/>
            </a:r>
            <a:br>
              <a:rPr lang="en-US" b="1" u="sng" dirty="0" smtClean="0"/>
            </a:br>
            <a:endParaRPr lang="en-US" dirty="0"/>
          </a:p>
        </p:txBody>
      </p:sp>
      <p:sp>
        <p:nvSpPr>
          <p:cNvPr id="3" name="Content Placeholder 2"/>
          <p:cNvSpPr>
            <a:spLocks noGrp="1"/>
          </p:cNvSpPr>
          <p:nvPr>
            <p:ph idx="1"/>
          </p:nvPr>
        </p:nvSpPr>
        <p:spPr>
          <a:xfrm>
            <a:off x="152400" y="1143000"/>
            <a:ext cx="8229600" cy="5334000"/>
          </a:xfrm>
        </p:spPr>
        <p:txBody>
          <a:bodyPr>
            <a:normAutofit fontScale="92500" lnSpcReduction="20000"/>
          </a:bodyPr>
          <a:lstStyle/>
          <a:p>
            <a:pPr marL="0" indent="0" algn="just">
              <a:buNone/>
            </a:pPr>
            <a:r>
              <a:rPr lang="en-US" sz="2000" dirty="0" smtClean="0"/>
              <a:t>An </a:t>
            </a:r>
            <a:r>
              <a:rPr lang="en-US" sz="2000" dirty="0"/>
              <a:t>assignment is the transfer of a complete and present interest in the item assigned. Most property </a:t>
            </a:r>
            <a:r>
              <a:rPr lang="en-US" sz="2000" dirty="0" smtClean="0"/>
              <a:t>insurance </a:t>
            </a:r>
            <a:r>
              <a:rPr lang="en-US" sz="2000" dirty="0"/>
              <a:t>policies only allows a policyholder to assign an interest in post-loss benefits that are due and owning, as opposed to assigning the entire policy or  </a:t>
            </a:r>
            <a:r>
              <a:rPr lang="en-US" sz="2000" dirty="0" smtClean="0"/>
              <a:t>claim</a:t>
            </a:r>
            <a:r>
              <a:rPr lang="en-US" sz="2000" dirty="0"/>
              <a:t>, unless the insurer gives written consent. </a:t>
            </a:r>
            <a:endParaRPr lang="en-US" sz="2000" dirty="0" smtClean="0"/>
          </a:p>
          <a:p>
            <a:pPr marL="0" lvl="0" indent="0" algn="just">
              <a:buNone/>
            </a:pPr>
            <a:endParaRPr lang="en-US" sz="2000" dirty="0"/>
          </a:p>
          <a:p>
            <a:pPr marL="0" lvl="0" indent="0" algn="just">
              <a:buNone/>
            </a:pPr>
            <a:endParaRPr lang="en-US" sz="2000" dirty="0" smtClean="0"/>
          </a:p>
          <a:p>
            <a:pPr marL="0" lvl="0" indent="0" algn="just">
              <a:buNone/>
            </a:pPr>
            <a:endParaRPr lang="en-US" sz="2000" dirty="0"/>
          </a:p>
          <a:p>
            <a:pPr marL="0" lvl="0" indent="0" algn="just">
              <a:buNone/>
            </a:pPr>
            <a:endParaRPr lang="en-US" sz="2000" dirty="0" smtClean="0"/>
          </a:p>
          <a:p>
            <a:pPr marL="0" lvl="0" indent="0" algn="just">
              <a:buNone/>
            </a:pPr>
            <a:r>
              <a:rPr lang="en-US" sz="2000" dirty="0"/>
              <a:t>	</a:t>
            </a:r>
            <a:endParaRPr lang="en-US" sz="2000" dirty="0" smtClean="0"/>
          </a:p>
          <a:p>
            <a:pPr marL="0" lvl="0" indent="0" algn="just">
              <a:buNone/>
            </a:pPr>
            <a:endParaRPr lang="en-US" sz="2000" dirty="0"/>
          </a:p>
          <a:p>
            <a:pPr lvl="0" algn="just">
              <a:buFont typeface="Wingdings" panose="05000000000000000000" pitchFamily="2" charset="2"/>
              <a:buChar char="Ø"/>
            </a:pPr>
            <a:endParaRPr lang="en-US" sz="2000" dirty="0" smtClean="0"/>
          </a:p>
          <a:p>
            <a:pPr lvl="0" algn="just">
              <a:buFont typeface="Wingdings" panose="05000000000000000000" pitchFamily="2" charset="2"/>
              <a:buChar char="Ø"/>
            </a:pPr>
            <a:endParaRPr lang="en-US" sz="2000" dirty="0"/>
          </a:p>
          <a:p>
            <a:pPr lvl="1" algn="just">
              <a:buFont typeface="Wingdings" panose="05000000000000000000" pitchFamily="2" charset="2"/>
              <a:buChar char="Ø"/>
            </a:pPr>
            <a:endParaRPr lang="en-US" sz="2000" dirty="0" smtClean="0"/>
          </a:p>
          <a:p>
            <a:pPr lvl="1" algn="just">
              <a:buFont typeface="Wingdings" panose="05000000000000000000" pitchFamily="2" charset="2"/>
              <a:buChar char="Ø"/>
            </a:pPr>
            <a:endParaRPr lang="en-US" sz="2000" dirty="0" smtClean="0"/>
          </a:p>
          <a:p>
            <a:pPr lvl="1" algn="just">
              <a:buFont typeface="Wingdings" panose="05000000000000000000" pitchFamily="2" charset="2"/>
              <a:buChar char="Ø"/>
            </a:pPr>
            <a:r>
              <a:rPr lang="en-US" sz="2000" dirty="0" smtClean="0"/>
              <a:t>Legal document entitling the assignor to “stand in the shoes” of the assignee.</a:t>
            </a:r>
          </a:p>
          <a:p>
            <a:pPr lvl="1" algn="just">
              <a:buFont typeface="Wingdings" panose="05000000000000000000" pitchFamily="2" charset="2"/>
              <a:buChar char="Ø"/>
            </a:pPr>
            <a:r>
              <a:rPr lang="en-US" sz="2000" dirty="0" smtClean="0"/>
              <a:t>Assigning the benefits of the insurance policy for a specific claim.</a:t>
            </a:r>
            <a:endParaRPr lang="en-US" sz="2000" dirty="0"/>
          </a:p>
          <a:p>
            <a:pPr marL="0" indent="0" algn="just">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470713"/>
            <a:ext cx="838200" cy="96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505200"/>
            <a:ext cx="1557337" cy="111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304800"/>
            <a:ext cx="8382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1A9620"/>
                </a:solidFill>
                <a:effectLst>
                  <a:outerShdw blurRad="76200" dist="50800" dir="5400000" algn="tl" rotWithShape="0">
                    <a:srgbClr val="000000">
                      <a:alpha val="65000"/>
                    </a:srgbClr>
                  </a:outerShdw>
                </a:effectLst>
              </a:rPr>
              <a:t>ASSIGNMENT OF BENEFITS</a:t>
            </a:r>
            <a:endParaRPr lang="en-US" sz="4400" b="1" spc="50" dirty="0">
              <a:ln w="11430"/>
              <a:solidFill>
                <a:srgbClr val="1A9620"/>
              </a:solidFill>
              <a:effectLst>
                <a:outerShdw blurRad="76200" dist="50800" dir="5400000" algn="tl" rotWithShape="0">
                  <a:srgbClr val="000000">
                    <a:alpha val="65000"/>
                  </a:srgbClr>
                </a:outerShdw>
              </a:effectLst>
            </a:endParaRPr>
          </a:p>
        </p:txBody>
      </p:sp>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14600"/>
            <a:ext cx="4114800" cy="264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850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371601"/>
            <a:ext cx="7620000" cy="4493538"/>
          </a:xfrm>
          <a:prstGeom prst="rect">
            <a:avLst/>
          </a:prstGeom>
          <a:solidFill>
            <a:schemeClr val="bg2">
              <a:lumMod val="90000"/>
            </a:schemeClr>
          </a:solidFill>
        </p:spPr>
        <p:txBody>
          <a:bodyPr wrap="square" rtlCol="0">
            <a:spAutoFit/>
          </a:bodyPr>
          <a:lstStyle/>
          <a:p>
            <a:pPr algn="just"/>
            <a:r>
              <a:rPr lang="en-US" sz="2200" i="1" dirty="0" smtClean="0">
                <a:solidFill>
                  <a:prstClr val="black"/>
                </a:solidFill>
              </a:rPr>
              <a:t>Lexington Ins. Co. v. </a:t>
            </a:r>
            <a:r>
              <a:rPr lang="en-US" sz="2200" i="1" dirty="0" err="1" smtClean="0">
                <a:solidFill>
                  <a:prstClr val="black"/>
                </a:solidFill>
              </a:rPr>
              <a:t>Simkins</a:t>
            </a:r>
            <a:r>
              <a:rPr lang="en-US" sz="2200" i="1" dirty="0" smtClean="0">
                <a:solidFill>
                  <a:prstClr val="black"/>
                </a:solidFill>
              </a:rPr>
              <a:t> Indus., Inc. </a:t>
            </a:r>
            <a:r>
              <a:rPr lang="en-US" sz="2200" dirty="0" smtClean="0">
                <a:solidFill>
                  <a:prstClr val="black"/>
                </a:solidFill>
              </a:rPr>
              <a:t>704 So.2d 1384 (Fla. 1998):  An insurance policy “</a:t>
            </a:r>
            <a:r>
              <a:rPr lang="en-US" sz="2200" u="sng" dirty="0" smtClean="0">
                <a:solidFill>
                  <a:prstClr val="black"/>
                </a:solidFill>
              </a:rPr>
              <a:t>may be assignable, or not assignable, as provided by its terms</a:t>
            </a:r>
            <a:r>
              <a:rPr lang="en-US" sz="2200" dirty="0" smtClean="0">
                <a:solidFill>
                  <a:prstClr val="black"/>
                </a:solidFill>
              </a:rPr>
              <a:t>”   --  -- codified in section 627.422, </a:t>
            </a:r>
            <a:r>
              <a:rPr lang="en-US" sz="2200" i="1" dirty="0" smtClean="0">
                <a:solidFill>
                  <a:prstClr val="black"/>
                </a:solidFill>
              </a:rPr>
              <a:t>Florida Statutes</a:t>
            </a:r>
            <a:r>
              <a:rPr lang="en-US" sz="2200" dirty="0" smtClean="0">
                <a:solidFill>
                  <a:prstClr val="black"/>
                </a:solidFill>
              </a:rPr>
              <a:t>, which provides:</a:t>
            </a:r>
          </a:p>
          <a:p>
            <a:endParaRPr lang="en-US" sz="2200" dirty="0" smtClean="0">
              <a:solidFill>
                <a:prstClr val="black"/>
              </a:solidFill>
            </a:endParaRPr>
          </a:p>
          <a:p>
            <a:pPr algn="just"/>
            <a:r>
              <a:rPr lang="en-US" sz="2200" b="1" i="1" dirty="0" smtClean="0">
                <a:solidFill>
                  <a:prstClr val="black"/>
                </a:solidFill>
              </a:rPr>
              <a:t>A policy may be assignable, or not assignable, as provided by its terms. </a:t>
            </a:r>
            <a:r>
              <a:rPr lang="en-US" sz="2200" dirty="0" smtClean="0">
                <a:solidFill>
                  <a:prstClr val="black"/>
                </a:solidFill>
              </a:rPr>
              <a:t>Subject to its terms relating to </a:t>
            </a:r>
            <a:r>
              <a:rPr lang="en-US" sz="2200" dirty="0" err="1" smtClean="0">
                <a:solidFill>
                  <a:prstClr val="black"/>
                </a:solidFill>
              </a:rPr>
              <a:t>assignability</a:t>
            </a:r>
            <a:r>
              <a:rPr lang="en-US" sz="2200" dirty="0" smtClean="0">
                <a:solidFill>
                  <a:prstClr val="black"/>
                </a:solidFill>
              </a:rPr>
              <a:t>, any life or health insurance policy under the terms of which the beneficiary may be changed upon the sole request of the policy owner may be assigned either by pledge or transfer of title, by an assignment executed by the policy owner alone and delivered to the insurer, whether or not the </a:t>
            </a:r>
            <a:r>
              <a:rPr lang="en-US" sz="2200" dirty="0" err="1" smtClean="0">
                <a:solidFill>
                  <a:prstClr val="black"/>
                </a:solidFill>
              </a:rPr>
              <a:t>pledgee</a:t>
            </a:r>
            <a:r>
              <a:rPr lang="en-US" sz="2200" dirty="0" smtClean="0">
                <a:solidFill>
                  <a:prstClr val="black"/>
                </a:solidFill>
              </a:rPr>
              <a:t> or assignee is the insurer... </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3000858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600200"/>
            <a:ext cx="6477000" cy="3293209"/>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solidFill>
                <a:srgbClr val="FFFF00"/>
              </a:solidFill>
            </a:endParaRPr>
          </a:p>
          <a:p>
            <a:r>
              <a:rPr lang="en-US" sz="2200" b="1" i="1" dirty="0" smtClean="0">
                <a:solidFill>
                  <a:prstClr val="black"/>
                </a:solidFill>
              </a:rPr>
              <a:t>Policy Provision:</a:t>
            </a:r>
            <a:endParaRPr lang="en-US" sz="2200" dirty="0" smtClean="0">
              <a:solidFill>
                <a:prstClr val="black"/>
              </a:solidFill>
            </a:endParaRPr>
          </a:p>
          <a:p>
            <a:r>
              <a:rPr lang="en-US" sz="2200" b="1" dirty="0" smtClean="0">
                <a:solidFill>
                  <a:prstClr val="black"/>
                </a:solidFill>
              </a:rPr>
              <a:t> </a:t>
            </a:r>
          </a:p>
          <a:p>
            <a:r>
              <a:rPr lang="en-US" sz="2200" b="1" dirty="0" smtClean="0">
                <a:solidFill>
                  <a:prstClr val="black"/>
                </a:solidFill>
              </a:rPr>
              <a:t>SECTIONS I &amp; II – CONDITIONS</a:t>
            </a:r>
            <a:endParaRPr lang="en-US" sz="2200" dirty="0" smtClean="0">
              <a:solidFill>
                <a:prstClr val="black"/>
              </a:solidFill>
            </a:endParaRPr>
          </a:p>
          <a:p>
            <a:pPr algn="ctr"/>
            <a:r>
              <a:rPr lang="en-US" sz="2200" b="1" dirty="0" smtClean="0">
                <a:solidFill>
                  <a:prstClr val="black"/>
                </a:solidFill>
              </a:rPr>
              <a:t>***</a:t>
            </a:r>
            <a:endParaRPr lang="en-US" sz="2200" dirty="0" smtClean="0">
              <a:solidFill>
                <a:prstClr val="black"/>
              </a:solidFill>
            </a:endParaRPr>
          </a:p>
          <a:p>
            <a:r>
              <a:rPr lang="en-US" sz="2200" b="1" dirty="0" smtClean="0">
                <a:solidFill>
                  <a:prstClr val="black"/>
                </a:solidFill>
              </a:rPr>
              <a:t>E.	Assignment</a:t>
            </a:r>
            <a:endParaRPr lang="en-US" sz="2200" dirty="0" smtClean="0">
              <a:solidFill>
                <a:prstClr val="black"/>
              </a:solidFill>
            </a:endParaRPr>
          </a:p>
          <a:p>
            <a:r>
              <a:rPr lang="en-US" sz="2200" dirty="0" smtClean="0">
                <a:solidFill>
                  <a:prstClr val="black"/>
                </a:solidFill>
              </a:rPr>
              <a:t>Assignment of this policy will not be valid unless we give our written consent</a:t>
            </a:r>
          </a:p>
          <a:p>
            <a:endParaRPr lang="en-US" dirty="0" smtClean="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2708622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66">
            <a:alpha val="5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Contractors and Unlicensed </a:t>
            </a:r>
            <a:r>
              <a:rPr lang="en-US" dirty="0" smtClean="0"/>
              <a:t/>
            </a:r>
            <a:br>
              <a:rPr lang="en-US" dirty="0" smtClean="0"/>
            </a:br>
            <a:r>
              <a:rPr lang="en-US" dirty="0" smtClean="0"/>
              <a:t>Public </a:t>
            </a:r>
            <a:r>
              <a:rPr lang="en-US" dirty="0"/>
              <a:t>Adjusting</a:t>
            </a:r>
          </a:p>
        </p:txBody>
      </p:sp>
      <p:sp>
        <p:nvSpPr>
          <p:cNvPr id="3" name="Content Placeholder 2"/>
          <p:cNvSpPr>
            <a:spLocks noGrp="1"/>
          </p:cNvSpPr>
          <p:nvPr>
            <p:ph idx="1"/>
          </p:nvPr>
        </p:nvSpPr>
        <p:spPr>
          <a:xfrm>
            <a:off x="457200" y="1600200"/>
            <a:ext cx="5638800" cy="4525963"/>
          </a:xfrm>
        </p:spPr>
        <p:txBody>
          <a:bodyPr>
            <a:normAutofit fontScale="25000" lnSpcReduction="20000"/>
          </a:bodyPr>
          <a:lstStyle/>
          <a:p>
            <a:pPr lvl="2" algn="just">
              <a:lnSpc>
                <a:spcPct val="115000"/>
              </a:lnSpc>
              <a:spcBef>
                <a:spcPts val="0"/>
              </a:spcBef>
              <a:buFont typeface="+mj-lt"/>
              <a:buAutoNum type="romanLcPeriod"/>
            </a:pPr>
            <a:r>
              <a:rPr lang="en-US" sz="5600" dirty="0">
                <a:latin typeface="Times New Roman" panose="02020603050405020304" pitchFamily="18" charset="0"/>
                <a:cs typeface="Times New Roman" panose="02020603050405020304" pitchFamily="18" charset="0"/>
              </a:rPr>
              <a:t>Department of Financial Services Warning About Contractors and Unlicensed Public Adjusting. Some contractors may offer to assist an insurance claim. If the scope of assistance provided by the contractor exceeds the scope of their license, they may be illegally engaging in the practice of unlicensed public adjusting</a:t>
            </a:r>
            <a:r>
              <a:rPr lang="en-US" sz="5600" dirty="0" smtClean="0">
                <a:latin typeface="Times New Roman" panose="02020603050405020304" pitchFamily="18" charset="0"/>
                <a:cs typeface="Times New Roman" panose="02020603050405020304" pitchFamily="18" charset="0"/>
              </a:rPr>
              <a:t>.</a:t>
            </a:r>
            <a:r>
              <a:rPr lang="en-US" sz="5600" dirty="0" smtClean="0">
                <a:effectLst/>
                <a:latin typeface="Times New Roman" panose="02020603050405020304" pitchFamily="18" charset="0"/>
                <a:ea typeface="Calibri"/>
                <a:cs typeface="Times New Roman" panose="02020603050405020304" pitchFamily="18" charset="0"/>
              </a:rPr>
              <a:t> A public adjuster, as outlined in Section 626.854, Florida Statutes, is any person, except an attorney, who, for money or any other thing of value (which would include securing a contract for repairs):</a:t>
            </a:r>
          </a:p>
          <a:p>
            <a:pPr marL="914400" marR="0" indent="0" algn="just">
              <a:lnSpc>
                <a:spcPct val="115000"/>
              </a:lnSpc>
              <a:spcBef>
                <a:spcPts val="0"/>
              </a:spcBef>
              <a:spcAft>
                <a:spcPts val="0"/>
              </a:spcAft>
              <a:buNone/>
            </a:pPr>
            <a:r>
              <a:rPr lang="en-US" sz="5600" dirty="0" smtClean="0">
                <a:effectLst/>
                <a:latin typeface="Times New Roman" panose="02020603050405020304" pitchFamily="18" charset="0"/>
                <a:ea typeface="Calibri"/>
                <a:cs typeface="Times New Roman" panose="02020603050405020304" pitchFamily="18" charset="0"/>
              </a:rPr>
              <a:t> </a:t>
            </a:r>
          </a:p>
          <a:p>
            <a:pPr lvl="3" algn="just">
              <a:lnSpc>
                <a:spcPct val="115000"/>
              </a:lnSpc>
              <a:spcBef>
                <a:spcPts val="0"/>
              </a:spcBef>
              <a:buFont typeface="+mj-lt"/>
              <a:buAutoNum type="arabicPeriod"/>
            </a:pPr>
            <a:r>
              <a:rPr lang="en-US" sz="5600" dirty="0" smtClean="0">
                <a:effectLst/>
                <a:latin typeface="Times New Roman" panose="02020603050405020304" pitchFamily="18" charset="0"/>
                <a:ea typeface="Calibri"/>
                <a:cs typeface="Times New Roman" panose="02020603050405020304" pitchFamily="18" charset="0"/>
              </a:rPr>
              <a:t>Prepares, completes or files an insurance claim form for an insured; </a:t>
            </a:r>
          </a:p>
          <a:p>
            <a:pPr lvl="3" algn="just">
              <a:lnSpc>
                <a:spcPct val="115000"/>
              </a:lnSpc>
              <a:spcBef>
                <a:spcPts val="0"/>
              </a:spcBef>
              <a:buFont typeface="+mj-lt"/>
              <a:buAutoNum type="arabicPeriod"/>
            </a:pPr>
            <a:r>
              <a:rPr lang="en-US" sz="5600" dirty="0" smtClean="0">
                <a:effectLst/>
                <a:latin typeface="Times New Roman" panose="02020603050405020304" pitchFamily="18" charset="0"/>
                <a:ea typeface="Calibri"/>
                <a:cs typeface="Times New Roman" panose="02020603050405020304" pitchFamily="18" charset="0"/>
              </a:rPr>
              <a:t>Aids in any manner on behalf of an insured in negotiating for or effecting the settlement of a claim, or </a:t>
            </a:r>
          </a:p>
          <a:p>
            <a:pPr lvl="3" algn="just">
              <a:lnSpc>
                <a:spcPct val="115000"/>
              </a:lnSpc>
              <a:spcBef>
                <a:spcPts val="0"/>
              </a:spcBef>
              <a:buFont typeface="+mj-lt"/>
              <a:buAutoNum type="arabicPeriod"/>
            </a:pPr>
            <a:r>
              <a:rPr lang="en-US" sz="5600" dirty="0" smtClean="0">
                <a:effectLst/>
                <a:latin typeface="Times New Roman" panose="02020603050405020304" pitchFamily="18" charset="0"/>
                <a:ea typeface="Calibri"/>
                <a:cs typeface="Times New Roman" panose="02020603050405020304" pitchFamily="18" charset="0"/>
              </a:rPr>
              <a:t>Advertises or solicits for employment as an adjuster of such claims;</a:t>
            </a:r>
          </a:p>
          <a:p>
            <a:pPr marL="1828800" marR="0" algn="just">
              <a:lnSpc>
                <a:spcPct val="115000"/>
              </a:lnSpc>
              <a:spcBef>
                <a:spcPts val="0"/>
              </a:spcBef>
              <a:spcAft>
                <a:spcPts val="0"/>
              </a:spcAft>
            </a:pPr>
            <a:endParaRPr lang="en-US" sz="5600" dirty="0" smtClean="0">
              <a:effectLst/>
              <a:latin typeface="Times New Roman" panose="02020603050405020304" pitchFamily="18" charset="0"/>
              <a:ea typeface="Calibri"/>
              <a:cs typeface="Times New Roman" panose="02020603050405020304" pitchFamily="18" charset="0"/>
            </a:endParaRPr>
          </a:p>
          <a:p>
            <a:pPr marL="1371600" lvl="2" indent="-457200" algn="just">
              <a:lnSpc>
                <a:spcPct val="115000"/>
              </a:lnSpc>
              <a:spcBef>
                <a:spcPts val="0"/>
              </a:spcBef>
              <a:buNone/>
            </a:pPr>
            <a:r>
              <a:rPr lang="en-US" sz="5600" dirty="0" smtClean="0">
                <a:effectLst/>
                <a:latin typeface="Times New Roman" panose="02020603050405020304" pitchFamily="18" charset="0"/>
                <a:ea typeface="Calibri"/>
                <a:cs typeface="Times New Roman" panose="02020603050405020304" pitchFamily="18" charset="0"/>
              </a:rPr>
              <a:t>ii.	Any contractor acting as a public adjuster could be subject to arrest and may be charged with a third-degree felony as provided by Section 626.8738, Florida Statutes. </a:t>
            </a:r>
          </a:p>
          <a:p>
            <a:pPr algn="just"/>
            <a:endParaRPr lang="en-US" dirty="0"/>
          </a:p>
        </p:txBody>
      </p:sp>
      <p:pic>
        <p:nvPicPr>
          <p:cNvPr id="3074" name="Picture 2" descr="C:\Users\jciriaco\AppData\Local\Microsoft\Windows\Temporary Internet Files\Content.IE5\GT9B5TR5\MP9001850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2667000" cy="41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7382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905000"/>
            <a:ext cx="8839200" cy="4308872"/>
          </a:xfrm>
          <a:prstGeom prst="rect">
            <a:avLst/>
          </a:prstGeom>
          <a:solidFill>
            <a:schemeClr val="bg2">
              <a:lumMod val="90000"/>
            </a:schemeClr>
          </a:solidFill>
        </p:spPr>
        <p:txBody>
          <a:bodyPr wrap="square" rtlCol="0">
            <a:spAutoFit/>
          </a:bodyPr>
          <a:lstStyle/>
          <a:p>
            <a:pPr marL="457200" indent="-457200" algn="just">
              <a:buFont typeface="Arial" panose="020B0604020202020204" pitchFamily="34" charset="0"/>
              <a:buChar char="•"/>
            </a:pPr>
            <a:endParaRPr lang="en-US" dirty="0" smtClean="0">
              <a:solidFill>
                <a:prstClr val="black"/>
              </a:solidFill>
              <a:ea typeface="Times New Roman"/>
              <a:cs typeface="Times New Roman"/>
            </a:endParaRPr>
          </a:p>
          <a:p>
            <a:pPr marL="457200" indent="-457200" algn="just">
              <a:spcAft>
                <a:spcPts val="800"/>
              </a:spcAft>
              <a:buFont typeface="Arial" panose="020B0604020202020204" pitchFamily="34" charset="0"/>
              <a:buChar char="•"/>
            </a:pPr>
            <a:r>
              <a:rPr lang="en-US" dirty="0" smtClean="0">
                <a:solidFill>
                  <a:prstClr val="black"/>
                </a:solidFill>
                <a:ea typeface="Times New Roman"/>
                <a:cs typeface="Times New Roman"/>
              </a:rPr>
              <a:t>Request Examination Under Oath of insured and cc the AOB.</a:t>
            </a:r>
          </a:p>
          <a:p>
            <a:pPr marL="457200" indent="-457200" algn="just">
              <a:spcAft>
                <a:spcPts val="800"/>
              </a:spcAft>
              <a:buFont typeface="Arial" panose="020B0604020202020204" pitchFamily="34" charset="0"/>
              <a:buChar char="•"/>
            </a:pPr>
            <a:r>
              <a:rPr lang="en-US" dirty="0" smtClean="0">
                <a:solidFill>
                  <a:prstClr val="black"/>
                </a:solidFill>
                <a:ea typeface="Times New Roman"/>
                <a:cs typeface="Times New Roman"/>
              </a:rPr>
              <a:t>Request documents, including estimate of damage, dry out logs, diagrams, photos, expense verification, etc.</a:t>
            </a:r>
          </a:p>
          <a:p>
            <a:pPr marL="457200" indent="-457200" algn="just">
              <a:spcAft>
                <a:spcPts val="800"/>
              </a:spcAft>
              <a:buFont typeface="Arial" panose="020B0604020202020204" pitchFamily="34" charset="0"/>
              <a:buChar char="•"/>
            </a:pPr>
            <a:r>
              <a:rPr lang="en-US" dirty="0" smtClean="0">
                <a:solidFill>
                  <a:prstClr val="black"/>
                </a:solidFill>
                <a:ea typeface="Calibri"/>
                <a:cs typeface="Times New Roman"/>
              </a:rPr>
              <a:t>Request detailed information about the laborers who did  the work, i.e. time sheets, mileage logs, etc.</a:t>
            </a:r>
          </a:p>
          <a:p>
            <a:pPr marL="457200" indent="-457200" algn="just">
              <a:spcAft>
                <a:spcPts val="800"/>
              </a:spcAft>
              <a:buFont typeface="Arial" panose="020B0604020202020204" pitchFamily="34" charset="0"/>
              <a:buChar char="•"/>
            </a:pPr>
            <a:r>
              <a:rPr lang="en-US" dirty="0" smtClean="0">
                <a:solidFill>
                  <a:prstClr val="black"/>
                </a:solidFill>
                <a:cs typeface="Times New Roman"/>
              </a:rPr>
              <a:t>Review invoices for material sales tax. If listed, request copies of invoices for materials and proof that taxes are remitted to the state.</a:t>
            </a:r>
          </a:p>
          <a:p>
            <a:pPr marL="457200" indent="-457200" algn="just">
              <a:spcAft>
                <a:spcPts val="800"/>
              </a:spcAft>
              <a:buFont typeface="Arial" panose="020B0604020202020204" pitchFamily="34" charset="0"/>
              <a:buChar char="•"/>
            </a:pPr>
            <a:r>
              <a:rPr lang="en-US" dirty="0" smtClean="0">
                <a:solidFill>
                  <a:prstClr val="black"/>
                </a:solidFill>
              </a:rPr>
              <a:t>Request license </a:t>
            </a:r>
            <a:r>
              <a:rPr lang="en-US" dirty="0">
                <a:solidFill>
                  <a:prstClr val="black"/>
                </a:solidFill>
              </a:rPr>
              <a:t>of </a:t>
            </a:r>
            <a:r>
              <a:rPr lang="en-US" dirty="0" smtClean="0">
                <a:solidFill>
                  <a:prstClr val="black"/>
                </a:solidFill>
              </a:rPr>
              <a:t>each person </a:t>
            </a:r>
            <a:r>
              <a:rPr lang="en-US" dirty="0">
                <a:solidFill>
                  <a:prstClr val="black"/>
                </a:solidFill>
              </a:rPr>
              <a:t>who </a:t>
            </a:r>
            <a:r>
              <a:rPr lang="en-US" dirty="0" smtClean="0">
                <a:solidFill>
                  <a:prstClr val="black"/>
                </a:solidFill>
              </a:rPr>
              <a:t>inspected the property and performed any work.</a:t>
            </a:r>
            <a:r>
              <a:rPr lang="en-US" dirty="0">
                <a:solidFill>
                  <a:prstClr val="black"/>
                </a:solidFill>
              </a:rPr>
              <a:t> </a:t>
            </a:r>
            <a:endParaRPr lang="en-US" dirty="0" smtClean="0">
              <a:solidFill>
                <a:prstClr val="black"/>
              </a:solidFill>
            </a:endParaRPr>
          </a:p>
          <a:p>
            <a:pPr marL="457200" indent="-457200" algn="just">
              <a:spcAft>
                <a:spcPts val="800"/>
              </a:spcAft>
              <a:buFont typeface="Arial" panose="020B0604020202020204" pitchFamily="34" charset="0"/>
              <a:buChar char="•"/>
            </a:pPr>
            <a:r>
              <a:rPr lang="en-US" dirty="0" smtClean="0">
                <a:solidFill>
                  <a:prstClr val="black"/>
                </a:solidFill>
              </a:rPr>
              <a:t>Request affidavit from AOB affirming scope of estimate or work completed.</a:t>
            </a:r>
          </a:p>
          <a:p>
            <a:pPr marL="457200" indent="-457200" algn="just">
              <a:buFont typeface="Arial" panose="020B0604020202020204" pitchFamily="34" charset="0"/>
              <a:buChar char="•"/>
            </a:pPr>
            <a:endParaRPr lang="en-US" dirty="0" smtClean="0">
              <a:solidFill>
                <a:srgbClr val="FFFF00"/>
              </a:solidFill>
            </a:endParaRPr>
          </a:p>
          <a:p>
            <a:pPr marL="457200" indent="-457200" algn="just">
              <a:buFont typeface="Arial" panose="020B0604020202020204" pitchFamily="34" charset="0"/>
              <a:buChar char="•"/>
            </a:pPr>
            <a:endParaRPr lang="en-US" dirty="0">
              <a:solidFill>
                <a:srgbClr val="FFFF00"/>
              </a:solidFill>
            </a:endParaRPr>
          </a:p>
        </p:txBody>
      </p:sp>
      <p:sp>
        <p:nvSpPr>
          <p:cNvPr id="3" name="TextBox 2"/>
          <p:cNvSpPr txBox="1"/>
          <p:nvPr/>
        </p:nvSpPr>
        <p:spPr>
          <a:xfrm>
            <a:off x="2438400" y="914400"/>
            <a:ext cx="4800600" cy="523220"/>
          </a:xfrm>
          <a:prstGeom prst="rect">
            <a:avLst/>
          </a:prstGeom>
          <a:noFill/>
        </p:spPr>
        <p:txBody>
          <a:bodyPr wrap="square" rtlCol="0">
            <a:spAutoFit/>
          </a:bodyPr>
          <a:lstStyle/>
          <a:p>
            <a:pPr lvl="0" algn="ctr"/>
            <a:r>
              <a:rPr lang="en-US" sz="2800" b="1" cap="all" dirty="0">
                <a:solidFill>
                  <a:prstClr val="black"/>
                </a:solidFill>
              </a:rPr>
              <a:t>Claim Investigation</a:t>
            </a:r>
          </a:p>
        </p:txBody>
      </p:sp>
    </p:spTree>
    <p:extLst>
      <p:ext uri="{BB962C8B-B14F-4D97-AF65-F5344CB8AC3E}">
        <p14:creationId xmlns:p14="http://schemas.microsoft.com/office/powerpoint/2010/main" val="405973194"/>
      </p:ext>
    </p:extLst>
  </p:cSld>
  <p:clrMapOvr>
    <a:masterClrMapping/>
  </p:clrMapOvr>
  <p:transition spd="slow">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9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1957</TotalTime>
  <Words>356</Words>
  <Application>Microsoft Office PowerPoint</Application>
  <PresentationFormat>On-screen Show (4:3)</PresentationFormat>
  <Paragraphs>54</Paragraphs>
  <Slides>10</Slides>
  <Notes>1</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Office Theme</vt:lpstr>
      <vt:lpstr>Verve</vt:lpstr>
      <vt:lpstr>3_Flow</vt:lpstr>
      <vt:lpstr>1_Apex</vt:lpstr>
      <vt:lpstr>9_Office Theme</vt:lpstr>
      <vt:lpstr>Solstice</vt:lpstr>
      <vt:lpstr>   ASSIGNMENT OF BENEFITS:  WHO PAYS? </vt:lpstr>
      <vt:lpstr>PowerPoint Presentation</vt:lpstr>
      <vt:lpstr>PowerPoint Presentation</vt:lpstr>
      <vt:lpstr>Miami-Dade Lawsuits by  Water &amp; Restoration Companies</vt:lpstr>
      <vt:lpstr>     </vt:lpstr>
      <vt:lpstr>PowerPoint Presentation</vt:lpstr>
      <vt:lpstr>PowerPoint Presentation</vt:lpstr>
      <vt:lpstr>Contractors and Unlicensed  Public Adjusting</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OF FIRST PARTY CLAIMS: ASSIGNMENT OF BENEFITS, APPRAISAL &amp;  CONDITIONS PRECEDENT</dc:title>
  <dc:creator>Judy Ciriaco</dc:creator>
  <cp:lastModifiedBy>Jennifer McCallister</cp:lastModifiedBy>
  <cp:revision>75</cp:revision>
  <cp:lastPrinted>2017-05-12T19:45:20Z</cp:lastPrinted>
  <dcterms:created xsi:type="dcterms:W3CDTF">2014-11-13T20:15:49Z</dcterms:created>
  <dcterms:modified xsi:type="dcterms:W3CDTF">2017-05-12T19:45:24Z</dcterms:modified>
</cp:coreProperties>
</file>