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4"/>
  </p:notesMasterIdLst>
  <p:sldIdLst>
    <p:sldId id="372" r:id="rId3"/>
    <p:sldId id="405" r:id="rId4"/>
    <p:sldId id="395" r:id="rId5"/>
    <p:sldId id="389" r:id="rId6"/>
    <p:sldId id="406" r:id="rId7"/>
    <p:sldId id="408" r:id="rId8"/>
    <p:sldId id="397" r:id="rId9"/>
    <p:sldId id="398" r:id="rId10"/>
    <p:sldId id="409" r:id="rId11"/>
    <p:sldId id="404" r:id="rId12"/>
    <p:sldId id="402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arness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7" autoAdjust="0"/>
    <p:restoredTop sz="46050" autoAdjust="0"/>
  </p:normalViewPr>
  <p:slideViewPr>
    <p:cSldViewPr>
      <p:cViewPr>
        <p:scale>
          <a:sx n="70" d="100"/>
          <a:sy n="70" d="100"/>
        </p:scale>
        <p:origin x="-115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630" y="-84"/>
      </p:cViewPr>
      <p:guideLst>
        <p:guide orient="horz" pos="2928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fstlhhqfp1\Users\AltmaierD\Projects\Projects%20and%20Review%20Resources\Ongoing%20Projects\Cabinet%20Presentation\QUASR%20Marketshare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dfstlhhqfp1\Users\AltmaierD\Projects\Projects%20and%20Review%20Resources\Ongoing%20Projects\Cabinet%20Presentation\QUASR%20Marketshare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dfstlhhqfp1\Users\AltmaierD\Projects\Projects%20and%20Review%20Resources\Ongoing%20Projects\Cabinet%20Presentation\QUASR%20Marketshare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fstlhhqfp1\Users\AltmaierD\Data%20for%20Underwriting%20Slide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tmaierD\Local%20Settings\Temporary%20Internet%20Files\Content.Outlook\VY8N21PG\2012-13%20Reinsurance%20Data%20Call%20Part%202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tmaierD\Local%20Settings\Temporary%20Internet%20Files\Content.Outlook\VY8N21PG\2012-13%20Reinsurance%20Data%20Call%20Part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3200" dirty="0">
                <a:latin typeface="+mj-lt"/>
              </a:rPr>
              <a:t>Policies in </a:t>
            </a:r>
            <a:r>
              <a:rPr lang="en-US" sz="3200" dirty="0" smtClean="0">
                <a:latin typeface="+mj-lt"/>
              </a:rPr>
              <a:t>Force – Personal Residential </a:t>
            </a:r>
            <a:endParaRPr lang="en-US" sz="3200" dirty="0">
              <a:latin typeface="+mj-lt"/>
            </a:endParaRPr>
          </a:p>
        </c:rich>
      </c:tx>
      <c:layout/>
    </c:title>
    <c:plotArea>
      <c:layout/>
      <c:pieChart>
        <c:varyColors val="1"/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3200" dirty="0">
                <a:latin typeface="+mj-lt"/>
              </a:rPr>
              <a:t>Policies in </a:t>
            </a:r>
            <a:r>
              <a:rPr lang="en-US" sz="3200" dirty="0" smtClean="0">
                <a:latin typeface="+mj-lt"/>
              </a:rPr>
              <a:t>Force – Personal Residential </a:t>
            </a:r>
            <a:endParaRPr lang="en-US" sz="3200" dirty="0">
              <a:latin typeface="+mj-lt"/>
            </a:endParaRPr>
          </a:p>
        </c:rich>
      </c:tx>
      <c:layout/>
    </c:title>
    <c:plotArea>
      <c:layout/>
      <c:pieChart>
        <c:varyColors val="1"/>
        <c:dLbls>
          <c:showCatName val="1"/>
          <c:showPercent val="1"/>
        </c:dLbls>
        <c:firstSliceAng val="0"/>
      </c:pieChart>
    </c:plotArea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3200" dirty="0" smtClean="0">
                <a:latin typeface="+mj-lt"/>
              </a:rPr>
              <a:t>Composition of Marketplace</a:t>
            </a:r>
          </a:p>
          <a:p>
            <a:pPr>
              <a:defRPr/>
            </a:pPr>
            <a:r>
              <a:rPr lang="en-US" sz="2400" dirty="0" smtClean="0">
                <a:latin typeface="+mj-lt"/>
              </a:rPr>
              <a:t>Policies </a:t>
            </a:r>
            <a:r>
              <a:rPr lang="en-US" sz="2400" dirty="0">
                <a:latin typeface="+mj-lt"/>
              </a:rPr>
              <a:t>in </a:t>
            </a:r>
            <a:r>
              <a:rPr lang="en-US" sz="2400" dirty="0" smtClean="0">
                <a:latin typeface="+mj-lt"/>
              </a:rPr>
              <a:t>Force – Personal Residential </a:t>
            </a:r>
            <a:endParaRPr lang="en-US" sz="2400" dirty="0">
              <a:latin typeface="+mj-lt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.2341596675415572"/>
          <c:y val="0.21717585301837269"/>
          <c:w val="0.48723622047244092"/>
          <c:h val="0.64964829396325519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b="1" dirty="0"/>
                      <a:t>Citizens
24%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0.10273567366579198"/>
                  <c:y val="-0.20101851851851837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/>
                      <a:t>Florida Domestics
60%</a:t>
                    </a:r>
                  </a:p>
                </c:rich>
              </c:tx>
              <c:showCatName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800" b="1" dirty="0" smtClean="0"/>
                      <a:t>Non-Domestic </a:t>
                    </a:r>
                    <a:r>
                      <a:rPr lang="en-US" sz="1800" b="1" dirty="0"/>
                      <a:t>Insurers
16%</a:t>
                    </a: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Sheet1!$A$2:$A$4</c:f>
              <c:strCache>
                <c:ptCount val="3"/>
                <c:pt idx="0">
                  <c:v>Citizens</c:v>
                </c:pt>
                <c:pt idx="1">
                  <c:v>Florida Domestics</c:v>
                </c:pt>
                <c:pt idx="2">
                  <c:v>Other Insurers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1423160</c:v>
                </c:pt>
                <c:pt idx="1">
                  <c:v>3656215</c:v>
                </c:pt>
                <c:pt idx="2">
                  <c:v>970567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800" dirty="0" smtClean="0">
                <a:latin typeface="+mj-lt"/>
              </a:rPr>
              <a:t>Surplus:</a:t>
            </a:r>
            <a:r>
              <a:rPr lang="en-US" sz="2800" baseline="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Florida</a:t>
            </a:r>
            <a:r>
              <a:rPr lang="en-US" sz="2800" baseline="0" dirty="0" smtClean="0">
                <a:latin typeface="+mj-lt"/>
              </a:rPr>
              <a:t> Domestic Insurers &amp; Citizens</a:t>
            </a:r>
            <a:endParaRPr lang="en-US" sz="2800" dirty="0">
              <a:latin typeface="+mj-lt"/>
            </a:endParaRPr>
          </a:p>
        </c:rich>
      </c:tx>
      <c:layout>
        <c:manualLayout>
          <c:xMode val="edge"/>
          <c:yMode val="edge"/>
          <c:x val="0.13166666666666665"/>
          <c:y val="1.3296449935114371E-2"/>
        </c:manualLayout>
      </c:layout>
    </c:title>
    <c:plotArea>
      <c:layout/>
      <c:barChart>
        <c:barDir val="col"/>
        <c:grouping val="clustered"/>
        <c:axId val="51239168"/>
        <c:axId val="51436544"/>
      </c:barChart>
      <c:catAx>
        <c:axId val="51239168"/>
        <c:scaling>
          <c:orientation val="minMax"/>
        </c:scaling>
        <c:axPos val="b"/>
        <c:tickLblPos val="nextTo"/>
        <c:crossAx val="51436544"/>
        <c:crosses val="autoZero"/>
        <c:auto val="1"/>
        <c:lblAlgn val="ctr"/>
        <c:lblOffset val="100"/>
      </c:catAx>
      <c:valAx>
        <c:axId val="51436544"/>
        <c:scaling>
          <c:orientation val="minMax"/>
        </c:scaling>
        <c:axPos val="l"/>
        <c:majorGridlines/>
        <c:numFmt formatCode="&quot;$&quot;#,##0_);[Red]\(&quot;$&quot;#,##0\)" sourceLinked="1"/>
        <c:tickLblPos val="nextTo"/>
        <c:crossAx val="51239168"/>
        <c:crosses val="autoZero"/>
        <c:crossBetween val="between"/>
      </c:valAx>
      <c:spPr>
        <a:ln>
          <a:solidFill>
            <a:schemeClr val="accent1"/>
          </a:solidFill>
        </a:ln>
      </c:spPr>
    </c:plotArea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'Surplus Graph'!$K$19</c:f>
              <c:strCache>
                <c:ptCount val="1"/>
                <c:pt idx="0">
                  <c:v>Citizens</c:v>
                </c:pt>
              </c:strCache>
            </c:strRef>
          </c:tx>
          <c:cat>
            <c:strRef>
              <c:f>'Surplus Graph'!$J$20:$J$23</c:f>
              <c:strCache>
                <c:ptCount val="4"/>
                <c:pt idx="0">
                  <c:v>YE 2009</c:v>
                </c:pt>
                <c:pt idx="1">
                  <c:v>YE 2010</c:v>
                </c:pt>
                <c:pt idx="2">
                  <c:v>YE 2011</c:v>
                </c:pt>
                <c:pt idx="3">
                  <c:v>Q1 2012</c:v>
                </c:pt>
              </c:strCache>
            </c:strRef>
          </c:cat>
          <c:val>
            <c:numRef>
              <c:f>'Surplus Graph'!$K$20:$K$23</c:f>
              <c:numCache>
                <c:formatCode>"$"#,##0_);[Red]\("$"#,##0\)</c:formatCode>
                <c:ptCount val="4"/>
                <c:pt idx="0">
                  <c:v>3993006080</c:v>
                </c:pt>
                <c:pt idx="1">
                  <c:v>5101533901</c:v>
                </c:pt>
                <c:pt idx="2">
                  <c:v>5588141215</c:v>
                </c:pt>
                <c:pt idx="3">
                  <c:v>5918090417</c:v>
                </c:pt>
              </c:numCache>
            </c:numRef>
          </c:val>
        </c:ser>
        <c:ser>
          <c:idx val="1"/>
          <c:order val="1"/>
          <c:tx>
            <c:strRef>
              <c:f>'Surplus Graph'!$M$19</c:f>
              <c:strCache>
                <c:ptCount val="1"/>
                <c:pt idx="0">
                  <c:v>FL Domestics</c:v>
                </c:pt>
              </c:strCache>
            </c:strRef>
          </c:tx>
          <c:cat>
            <c:strRef>
              <c:f>'Surplus Graph'!$J$20:$J$23</c:f>
              <c:strCache>
                <c:ptCount val="4"/>
                <c:pt idx="0">
                  <c:v>YE 2009</c:v>
                </c:pt>
                <c:pt idx="1">
                  <c:v>YE 2010</c:v>
                </c:pt>
                <c:pt idx="2">
                  <c:v>YE 2011</c:v>
                </c:pt>
                <c:pt idx="3">
                  <c:v>Q1 2012</c:v>
                </c:pt>
              </c:strCache>
            </c:strRef>
          </c:cat>
          <c:val>
            <c:numRef>
              <c:f>'Surplus Graph'!$M$20:$M$23</c:f>
              <c:numCache>
                <c:formatCode>"$"#,##0_);[Red]\("$"#,##0\)</c:formatCode>
                <c:ptCount val="4"/>
                <c:pt idx="0">
                  <c:v>3484339090</c:v>
                </c:pt>
                <c:pt idx="1">
                  <c:v>3564372871</c:v>
                </c:pt>
                <c:pt idx="2">
                  <c:v>3710245622</c:v>
                </c:pt>
                <c:pt idx="3">
                  <c:v>3861434004</c:v>
                </c:pt>
              </c:numCache>
            </c:numRef>
          </c:val>
        </c:ser>
        <c:overlap val="100"/>
        <c:axId val="61317120"/>
        <c:axId val="61411712"/>
      </c:barChart>
      <c:catAx>
        <c:axId val="61317120"/>
        <c:scaling>
          <c:orientation val="minMax"/>
        </c:scaling>
        <c:axPos val="b"/>
        <c:tickLblPos val="nextTo"/>
        <c:crossAx val="61411712"/>
        <c:crosses val="autoZero"/>
        <c:auto val="1"/>
        <c:lblAlgn val="ctr"/>
        <c:lblOffset val="100"/>
      </c:catAx>
      <c:valAx>
        <c:axId val="61411712"/>
        <c:scaling>
          <c:orientation val="minMax"/>
        </c:scaling>
        <c:axPos val="l"/>
        <c:majorGridlines/>
        <c:numFmt formatCode="&quot;$&quot;#,##0_);[Red]\(&quot;$&quot;#,##0\)" sourceLinked="1"/>
        <c:tickLblPos val="nextTo"/>
        <c:crossAx val="61317120"/>
        <c:crosses val="autoZero"/>
        <c:crossBetween val="between"/>
      </c:valAx>
      <c:spPr>
        <a:noFill/>
        <a:ln>
          <a:solidFill>
            <a:schemeClr val="accent1"/>
          </a:solidFill>
        </a:ln>
      </c:spPr>
    </c:plotArea>
    <c:legend>
      <c:legendPos val="r"/>
      <c:layout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800" dirty="0" smtClean="0">
                <a:latin typeface="+mj-lt"/>
              </a:rPr>
              <a:t>Surplus:</a:t>
            </a:r>
            <a:r>
              <a:rPr lang="en-US" sz="2800" baseline="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Florida</a:t>
            </a:r>
            <a:r>
              <a:rPr lang="en-US" sz="2800" baseline="0" dirty="0" smtClean="0">
                <a:latin typeface="+mj-lt"/>
              </a:rPr>
              <a:t> Domestic Insurers &amp; Citizens</a:t>
            </a:r>
            <a:endParaRPr lang="en-US" sz="2800" dirty="0">
              <a:latin typeface="+mj-lt"/>
            </a:endParaRPr>
          </a:p>
        </c:rich>
      </c:tx>
      <c:layout>
        <c:manualLayout>
          <c:xMode val="edge"/>
          <c:yMode val="edge"/>
          <c:x val="0.13166666666666665"/>
          <c:y val="1.3296449935114371E-2"/>
        </c:manualLayout>
      </c:layout>
    </c:title>
    <c:plotArea>
      <c:layout/>
      <c:barChart>
        <c:barDir val="col"/>
        <c:grouping val="clustered"/>
        <c:axId val="61506688"/>
        <c:axId val="61508224"/>
      </c:barChart>
      <c:catAx>
        <c:axId val="61506688"/>
        <c:scaling>
          <c:orientation val="minMax"/>
        </c:scaling>
        <c:axPos val="b"/>
        <c:tickLblPos val="nextTo"/>
        <c:crossAx val="61508224"/>
        <c:crosses val="autoZero"/>
        <c:auto val="1"/>
        <c:lblAlgn val="ctr"/>
        <c:lblOffset val="100"/>
      </c:catAx>
      <c:valAx>
        <c:axId val="61508224"/>
        <c:scaling>
          <c:orientation val="minMax"/>
        </c:scaling>
        <c:axPos val="l"/>
        <c:majorGridlines/>
        <c:numFmt formatCode="&quot;$&quot;#,##0_);[Red]\(&quot;$&quot;#,##0\)" sourceLinked="1"/>
        <c:tickLblPos val="nextTo"/>
        <c:crossAx val="61506688"/>
        <c:crosses val="autoZero"/>
        <c:crossBetween val="between"/>
      </c:valAx>
      <c:spPr>
        <a:ln>
          <a:solidFill>
            <a:schemeClr val="accent1"/>
          </a:solidFill>
        </a:ln>
      </c:spPr>
    </c:plotArea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75"/>
      <c:perspective val="30"/>
    </c:view3D>
    <c:plotArea>
      <c:layout>
        <c:manualLayout>
          <c:layoutTarget val="inner"/>
          <c:xMode val="edge"/>
          <c:yMode val="edge"/>
          <c:x val="4.8131020526076401E-2"/>
          <c:y val="7.7267716535433198E-2"/>
          <c:w val="0.92768617950077592"/>
          <c:h val="0.84047611548556433"/>
        </c:manualLayout>
      </c:layout>
      <c:pie3DChart>
        <c:varyColors val="1"/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2.8998466559609953E-2"/>
          <c:y val="1.3333333333333341E-2"/>
          <c:w val="0.87175482754641442"/>
          <c:h val="9.3517585301837527E-2"/>
        </c:manualLayout>
      </c:layout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6"/>
  <c:chart>
    <c:autoTitleDeleted val="1"/>
    <c:view3D>
      <c:rotX val="75"/>
      <c:perspective val="30"/>
    </c:view3D>
    <c:plotArea>
      <c:layout>
        <c:manualLayout>
          <c:layoutTarget val="inner"/>
          <c:xMode val="edge"/>
          <c:yMode val="edge"/>
          <c:x val="0"/>
          <c:y val="5.2352362204724404E-2"/>
          <c:w val="1"/>
          <c:h val="0.90042541557305356"/>
        </c:manualLayout>
      </c:layout>
      <c:pie3DChart>
        <c:varyColors val="1"/>
        <c:ser>
          <c:idx val="0"/>
          <c:order val="0"/>
          <c:tx>
            <c:strRef>
              <c:f>Sheet1!$A$1</c:f>
              <c:strCache>
                <c:ptCount val="1"/>
                <c:pt idx="0">
                  <c:v>100yr pml</c:v>
                </c:pt>
              </c:strCache>
            </c:strRef>
          </c:tx>
          <c:spPr>
            <a:solidFill>
              <a:srgbClr val="92D050"/>
            </a:solidFill>
          </c:spPr>
          <c:explosion val="25"/>
          <c:dPt>
            <c:idx val="0"/>
            <c:explosion val="23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6.2772620527697234E-2"/>
                  <c:y val="-0.10395406824146984"/>
                </c:manualLayout>
              </c:layout>
              <c:showPercent val="1"/>
            </c:dLbl>
            <c:dLbl>
              <c:idx val="1"/>
              <c:layout>
                <c:manualLayout>
                  <c:x val="7.0896670810885534E-2"/>
                  <c:y val="0.10345406824146984"/>
                </c:manualLayout>
              </c:layout>
              <c:showPercent val="1"/>
            </c:dLbl>
            <c:spPr>
              <a:solidFill>
                <a:schemeClr val="bg1"/>
              </a:solidFill>
              <a:ln>
                <a:solidFill>
                  <a:prstClr val="black"/>
                </a:solidFill>
              </a:ln>
            </c:spPr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Reinsurance Recoverables</c:v>
                </c:pt>
                <c:pt idx="1">
                  <c:v>Retention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19815387004</c:v>
                </c:pt>
                <c:pt idx="1">
                  <c:v>5129753815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0.32453957728968114"/>
          <c:y val="1.6666666666666673E-2"/>
          <c:w val="0.3544294792098362"/>
          <c:h val="5.0230314960629907E-2"/>
        </c:manualLayout>
      </c:layout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0.01667</cdr:x>
      <cdr:y>0.92222</cdr:y>
    </cdr:from>
    <cdr:to>
      <cdr:x>0.50284</cdr:x>
      <cdr:y>0.97607</cdr:y>
    </cdr:to>
    <cdr:sp macro="" textlink="">
      <cdr:nvSpPr>
        <cdr:cNvPr id="3" name="TextBox 6"/>
        <cdr:cNvSpPr txBox="1"/>
      </cdr:nvSpPr>
      <cdr:spPr>
        <a:xfrm xmlns:a="http://schemas.openxmlformats.org/drawingml/2006/main">
          <a:off x="152430" y="6324585"/>
          <a:ext cx="444551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dirty="0" smtClean="0">
              <a:solidFill>
                <a:srgbClr val="0000FF"/>
              </a:solidFill>
            </a:rPr>
            <a:t>Source:  Guy Carpenter – GCCapitalideas.com</a:t>
          </a:r>
          <a:endParaRPr lang="en-US" dirty="0">
            <a:solidFill>
              <a:srgbClr val="0000FF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0.01667</cdr:x>
      <cdr:y>0.92222</cdr:y>
    </cdr:from>
    <cdr:to>
      <cdr:x>0.64716</cdr:x>
      <cdr:y>0.97607</cdr:y>
    </cdr:to>
    <cdr:sp macro="" textlink="">
      <cdr:nvSpPr>
        <cdr:cNvPr id="3" name="TextBox 6"/>
        <cdr:cNvSpPr txBox="1"/>
      </cdr:nvSpPr>
      <cdr:spPr>
        <a:xfrm xmlns:a="http://schemas.openxmlformats.org/drawingml/2006/main">
          <a:off x="152430" y="6324585"/>
          <a:ext cx="5765233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dirty="0" smtClean="0">
              <a:solidFill>
                <a:srgbClr val="0000FF"/>
              </a:solidFill>
            </a:rPr>
            <a:t>Source:  Quarterly Supplemental Report 2011 Year-End Data</a:t>
          </a:r>
          <a:endParaRPr lang="en-US" dirty="0">
            <a:solidFill>
              <a:srgbClr val="0000FF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0.05263</cdr:x>
      <cdr:y>0</cdr:y>
    </cdr:from>
    <cdr:to>
      <cdr:x>0.95614</cdr:x>
      <cdr:y>0.23921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57186" y="0"/>
          <a:ext cx="7848611" cy="12938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3200" b="1" dirty="0" smtClean="0"/>
            <a:t>Financial Performance</a:t>
          </a:r>
        </a:p>
        <a:p xmlns:a="http://schemas.openxmlformats.org/drawingml/2006/main">
          <a:pPr algn="ctr"/>
          <a:r>
            <a:rPr lang="en-US" sz="2400" b="1" dirty="0" smtClean="0"/>
            <a:t>Surplus – Florida Domestic Homeowners Insurers &amp; Citizens</a:t>
          </a:r>
          <a:endParaRPr lang="en-US" sz="24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0.05263</cdr:x>
      <cdr:y>0</cdr:y>
    </cdr:from>
    <cdr:to>
      <cdr:x>0.95614</cdr:x>
      <cdr:y>0.23921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57186" y="0"/>
          <a:ext cx="7848611" cy="12938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3200" b="1" dirty="0" smtClean="0"/>
            <a:t>Financial Performance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1B58099-501B-46EA-9900-6D07008C1F02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CED748A-7E19-4083-8A6E-96B84BDF5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ED748A-7E19-4083-8A6E-96B84BDF537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6FC23-4251-445B-B5D7-FDDA5386515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en-US" sz="12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ED748A-7E19-4083-8A6E-96B84BDF537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6FC23-4251-445B-B5D7-FDDA5386515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6FC23-4251-445B-B5D7-FDDA5386515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baseline="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6FC23-4251-445B-B5D7-FDDA5386515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6FC23-4251-445B-B5D7-FDDA5386515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6FC23-4251-445B-B5D7-FDDA5386515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6FC23-4251-445B-B5D7-FDDA5386515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6FC23-4251-445B-B5D7-FDDA5386515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6FC23-4251-445B-B5D7-FDDA5386515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E86F-A465-4F86-8DD3-20ACC34753CB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5738B-883E-429D-817F-360D8C4F8A0A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74484-88D8-4748-904F-4B1098E42F5A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00200"/>
            <a:ext cx="7772400" cy="62865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A420-C03A-4B7C-BAD7-E8D171B3F05E}" type="datetime1">
              <a:rPr lang="en-US" smtClean="0"/>
              <a:pPr/>
              <a:t>6/25/2012</a:t>
            </a:fld>
            <a:endParaRPr lang="en-US" dirty="0"/>
          </a:p>
        </p:txBody>
      </p:sp>
      <p:pic>
        <p:nvPicPr>
          <p:cNvPr id="9" name="Picture 8" descr="C:\Documents and Settings\zutellt\Desktop\Banner.jpg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00" y="1600200"/>
            <a:ext cx="7772400" cy="6286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45CF-33C9-4DA2-BCC1-C3AD15F65ACF}" type="datetime1">
              <a:rPr lang="en-US" smtClean="0"/>
              <a:pPr/>
              <a:t>6/25/2012</a:t>
            </a:fld>
            <a:endParaRPr lang="en-US" dirty="0"/>
          </a:p>
        </p:txBody>
      </p:sp>
      <p:pic>
        <p:nvPicPr>
          <p:cNvPr id="35842" name="Picture 2" descr="http://dfsintranet/oir/2011%20Templates/FinalLogo4Web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3000" y="5606142"/>
            <a:ext cx="2921000" cy="125185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A568-5D26-47D6-8539-D5E245083EEC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B97D-0AD9-41E9-B230-57F8A2788EBC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A7AE-EA84-4439-8E5B-D537695567FB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8542A-134A-4318-87BB-7ECE8D05B330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71ACD-5723-465C-B16C-55EDA81AFC50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6A38-D803-4E37-ADFD-FC0488F67246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9B108-8D87-47C0-B04B-546351B80F16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02D92-46FC-4E45-ADDD-38DCE575EC03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4130B-92B9-473E-9134-1A0E2F1BF427}" type="datetime1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84A75-D2CF-4554-81BE-ED1800253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61B74-0878-4F7B-8D59-633B673DA58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3D28D-6160-42AB-B32D-F59C432E0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743200"/>
            <a:ext cx="7772400" cy="36576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Cabinet Presentation 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/>
              <a:t>State of the Florida Homeowners’ Insurance Market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June 26, 2012</a:t>
            </a:r>
            <a:br>
              <a:rPr lang="en-US" sz="4000" b="1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3834" y="220980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04800" y="16764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60960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+mj-lt"/>
              </a:rPr>
              <a:t>Large Storm Preparedness</a:t>
            </a:r>
            <a:endParaRPr lang="en-US" sz="24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6096000"/>
            <a:ext cx="4009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Source:  OIR Reinsurance Data Call Part 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1143000"/>
            <a:ext cx="7848600" cy="3439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Office examined over 95% of the private homeowners marketplace through our annual reinsurance data call, which takes place over three parts:</a:t>
            </a:r>
            <a:br>
              <a:rPr lang="en-US" sz="2400" dirty="0" smtClean="0"/>
            </a:br>
            <a:endParaRPr lang="en-US" sz="1050" dirty="0" smtClean="0"/>
          </a:p>
          <a:p>
            <a:pPr lvl="1">
              <a:lnSpc>
                <a:spcPct val="150000"/>
              </a:lnSpc>
            </a:pPr>
            <a:r>
              <a:rPr lang="en-US" b="1" dirty="0" smtClean="0"/>
              <a:t>Part 1 – Preliminary Reinsurance Data Call</a:t>
            </a:r>
          </a:p>
          <a:p>
            <a:pPr lvl="1">
              <a:lnSpc>
                <a:spcPct val="150000"/>
              </a:lnSpc>
            </a:pPr>
            <a:r>
              <a:rPr lang="en-US" b="1" dirty="0" smtClean="0"/>
              <a:t>Part 2 – Final Reinsurance Data Call</a:t>
            </a:r>
          </a:p>
          <a:p>
            <a:pPr lvl="1">
              <a:lnSpc>
                <a:spcPct val="150000"/>
              </a:lnSpc>
            </a:pPr>
            <a:r>
              <a:rPr lang="en-US" b="1" dirty="0" smtClean="0"/>
              <a:t>Part 3 – Summary Statement Submission</a:t>
            </a:r>
          </a:p>
          <a:p>
            <a:pPr lvl="1">
              <a:lnSpc>
                <a:spcPct val="150000"/>
              </a:lnSpc>
            </a:pPr>
            <a:endParaRPr lang="en-US" b="1" dirty="0" smtClean="0"/>
          </a:p>
          <a:p>
            <a:pPr lvl="1">
              <a:lnSpc>
                <a:spcPct val="150000"/>
              </a:lnSpc>
            </a:pPr>
            <a:endParaRPr lang="en-US" b="1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609600" y="3733800"/>
            <a:ext cx="7848600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endParaRPr lang="en-US" b="1" dirty="0" smtClean="0"/>
          </a:p>
          <a:p>
            <a:pPr lvl="1">
              <a:lnSpc>
                <a:spcPct val="150000"/>
              </a:lnSpc>
            </a:pPr>
            <a:endParaRPr lang="en-US" b="1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457200" y="3352800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According to Preliminary Data: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solidFill>
                  <a:srgbClr val="FF0000"/>
                </a:solidFill>
              </a:rPr>
              <a:t>  78% -- Reinsured for at least a 1-in-100 year event*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solidFill>
                  <a:srgbClr val="FF0000"/>
                </a:solidFill>
              </a:rPr>
              <a:t>  96% -- Reinsured for at least a 1-in-80 year event*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533400" y="152400"/>
            <a:ext cx="7848611" cy="129381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/>
              <a:t>Overview of the Reinsurance Marketplace</a:t>
            </a:r>
            <a:endParaRPr 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" y="54102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 </a:t>
            </a:r>
            <a:r>
              <a:rPr lang="en-US" sz="1200" dirty="0" smtClean="0">
                <a:solidFill>
                  <a:srgbClr val="FF0000"/>
                </a:solidFill>
              </a:rPr>
              <a:t>Includes demand surge, and is based on accepted models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743200"/>
            <a:ext cx="7772400" cy="36576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Conclusion: 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895600"/>
            <a:ext cx="815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b="1" dirty="0" smtClean="0"/>
              <a:t>Financial Profitability is Improving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b="1" dirty="0" smtClean="0"/>
              <a:t>Reinsurance Markets have Record Capacity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b="1" dirty="0" smtClean="0"/>
              <a:t>Florida Insurers Well-Positioned for Storm Season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3834" y="220980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8600" y="3810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Overview of Florida Homeowners’ Insurance Marketplace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2133600"/>
            <a:ext cx="815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b="1" dirty="0" smtClean="0"/>
              <a:t>Financial Profitability is Improving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b="1" dirty="0" smtClean="0"/>
              <a:t>Reinsurance Markets have Record Capacity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b="1" dirty="0" smtClean="0"/>
              <a:t>Florida Insurers Well-Positioned for Storm Season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3834" y="220980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3834" y="220980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11480" y="1645920"/>
            <a:ext cx="8229600" cy="4831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304800" y="153989"/>
          <a:ext cx="8686800" cy="5408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6096000"/>
            <a:ext cx="5326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Source:  NAIC Annual &amp; Quarterly Financial Statements</a:t>
            </a: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533400" y="1524000"/>
          <a:ext cx="8001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3834" y="220980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11480" y="1645920"/>
            <a:ext cx="8229600" cy="4831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096000"/>
            <a:ext cx="590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Source: March 31, 2012 - NAIC Quarterly Financial Statement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990597"/>
          <a:ext cx="8153400" cy="434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1828800"/>
                <a:gridCol w="1828800"/>
                <a:gridCol w="1676400"/>
              </a:tblGrid>
              <a:tr h="509245"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Income of Florida</a:t>
                      </a:r>
                      <a:r>
                        <a:rPr lang="en-US" sz="2400" baseline="0" dirty="0" smtClean="0"/>
                        <a:t> D</a:t>
                      </a:r>
                      <a:r>
                        <a:rPr lang="en-US" sz="2400" dirty="0" smtClean="0"/>
                        <a:t>omestic</a:t>
                      </a:r>
                      <a:r>
                        <a:rPr lang="en-US" sz="2400" baseline="0" dirty="0" smtClean="0"/>
                        <a:t> Homeowners Insurers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9245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Q1 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Q1 2012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Chg</a:t>
                      </a:r>
                    </a:p>
                  </a:txBody>
                  <a:tcPr marL="9525" marR="9525" marT="9525" marB="0" anchor="ctr"/>
                </a:tc>
              </a:tr>
              <a:tr h="5990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Net Premiums Earned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$1,130,526,904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$1,192,562,521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92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Net Losses Incurred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$602,115,787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$567,030,413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- 5.8%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90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Net Loss Adjustment Expenses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$120,748,456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$121,605,955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0.7%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990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Other U/W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Expenses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$398,122,536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$463,954,167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92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U/W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Gain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$9,531,319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$39,442,831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313.8%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92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Net Income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$56,039,679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$78,665,768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40.4%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1" name="Chart 10"/>
          <p:cNvGraphicFramePr>
            <a:graphicFrameLocks noGrp="1"/>
          </p:cNvGraphicFramePr>
          <p:nvPr/>
        </p:nvGraphicFramePr>
        <p:xfrm>
          <a:off x="304800" y="153989"/>
          <a:ext cx="8686800" cy="5408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3834" y="220980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11480" y="1645920"/>
            <a:ext cx="8229600" cy="4831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2819400"/>
            <a:ext cx="1524000" cy="1371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Florida Insurance Consumer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2" idx="3"/>
          </p:cNvCxnSpPr>
          <p:nvPr/>
        </p:nvCxnSpPr>
        <p:spPr>
          <a:xfrm>
            <a:off x="1676400" y="35052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819400" y="2743200"/>
            <a:ext cx="990600" cy="1524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Primary Insurer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810000" y="914400"/>
            <a:ext cx="2362200" cy="5257800"/>
            <a:chOff x="3810000" y="914400"/>
            <a:chExt cx="2362200" cy="5257800"/>
          </a:xfrm>
        </p:grpSpPr>
        <p:cxnSp>
          <p:nvCxnSpPr>
            <p:cNvPr id="16" name="Straight Arrow Connector 15"/>
            <p:cNvCxnSpPr/>
            <p:nvPr/>
          </p:nvCxnSpPr>
          <p:spPr>
            <a:xfrm flipV="1">
              <a:off x="3810000" y="3200400"/>
              <a:ext cx="10668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4953000" y="29718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953000" y="57150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953000" y="50292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953000" y="43434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953000" y="36576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953000" y="9144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953000" y="16002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953000" y="22860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cxnSp>
          <p:nvCxnSpPr>
            <p:cNvPr id="25" name="Straight Arrow Connector 24"/>
            <p:cNvCxnSpPr>
              <a:endCxn id="24" idx="1"/>
            </p:cNvCxnSpPr>
            <p:nvPr/>
          </p:nvCxnSpPr>
          <p:spPr>
            <a:xfrm flipV="1">
              <a:off x="3810000" y="2514600"/>
              <a:ext cx="1143000" cy="990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endCxn id="23" idx="1"/>
            </p:cNvCxnSpPr>
            <p:nvPr/>
          </p:nvCxnSpPr>
          <p:spPr>
            <a:xfrm flipV="1">
              <a:off x="3810000" y="1828800"/>
              <a:ext cx="1143000" cy="1676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endCxn id="22" idx="1"/>
            </p:cNvCxnSpPr>
            <p:nvPr/>
          </p:nvCxnSpPr>
          <p:spPr>
            <a:xfrm flipV="1">
              <a:off x="3810000" y="1143000"/>
              <a:ext cx="1143000" cy="2362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21" idx="1"/>
            </p:cNvCxnSpPr>
            <p:nvPr/>
          </p:nvCxnSpPr>
          <p:spPr>
            <a:xfrm>
              <a:off x="3810000" y="3505200"/>
              <a:ext cx="11430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endCxn id="20" idx="1"/>
            </p:cNvCxnSpPr>
            <p:nvPr/>
          </p:nvCxnSpPr>
          <p:spPr>
            <a:xfrm>
              <a:off x="3810000" y="3505200"/>
              <a:ext cx="1143000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endCxn id="19" idx="1"/>
            </p:cNvCxnSpPr>
            <p:nvPr/>
          </p:nvCxnSpPr>
          <p:spPr>
            <a:xfrm>
              <a:off x="3810000" y="3505200"/>
              <a:ext cx="1143000" cy="1752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18" idx="1"/>
            </p:cNvCxnSpPr>
            <p:nvPr/>
          </p:nvCxnSpPr>
          <p:spPr>
            <a:xfrm>
              <a:off x="3810000" y="3505200"/>
              <a:ext cx="1143000" cy="2438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6172200" y="914400"/>
            <a:ext cx="1981200" cy="5029200"/>
            <a:chOff x="6172200" y="914400"/>
            <a:chExt cx="1981200" cy="5029200"/>
          </a:xfrm>
        </p:grpSpPr>
        <p:sp>
          <p:nvSpPr>
            <p:cNvPr id="33" name="Rectangle 32"/>
            <p:cNvSpPr/>
            <p:nvPr/>
          </p:nvSpPr>
          <p:spPr>
            <a:xfrm>
              <a:off x="6934200" y="9144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934200" y="22860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934200" y="36576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934200" y="5105400"/>
              <a:ext cx="1219200" cy="457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Reinsurer</a:t>
              </a:r>
              <a:endParaRPr lang="en-US" dirty="0"/>
            </a:p>
          </p:txBody>
        </p:sp>
        <p:cxnSp>
          <p:nvCxnSpPr>
            <p:cNvPr id="37" name="Straight Arrow Connector 36"/>
            <p:cNvCxnSpPr>
              <a:endCxn id="33" idx="1"/>
            </p:cNvCxnSpPr>
            <p:nvPr/>
          </p:nvCxnSpPr>
          <p:spPr>
            <a:xfrm>
              <a:off x="6172200" y="1143000"/>
              <a:ext cx="7620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endCxn id="33" idx="1"/>
            </p:cNvCxnSpPr>
            <p:nvPr/>
          </p:nvCxnSpPr>
          <p:spPr>
            <a:xfrm flipV="1">
              <a:off x="6172200" y="1143000"/>
              <a:ext cx="76200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endCxn id="36" idx="1"/>
            </p:cNvCxnSpPr>
            <p:nvPr/>
          </p:nvCxnSpPr>
          <p:spPr>
            <a:xfrm>
              <a:off x="6172200" y="1828800"/>
              <a:ext cx="762000" cy="3505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endCxn id="36" idx="1"/>
            </p:cNvCxnSpPr>
            <p:nvPr/>
          </p:nvCxnSpPr>
          <p:spPr>
            <a:xfrm>
              <a:off x="6172200" y="3886200"/>
              <a:ext cx="762000" cy="1447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endCxn id="36" idx="1"/>
            </p:cNvCxnSpPr>
            <p:nvPr/>
          </p:nvCxnSpPr>
          <p:spPr>
            <a:xfrm flipV="1">
              <a:off x="6172200" y="5334000"/>
              <a:ext cx="762000" cy="609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endCxn id="35" idx="1"/>
            </p:cNvCxnSpPr>
            <p:nvPr/>
          </p:nvCxnSpPr>
          <p:spPr>
            <a:xfrm flipV="1">
              <a:off x="6172200" y="3886200"/>
              <a:ext cx="76200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381000" y="1143000"/>
            <a:ext cx="3525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Florida Hurricane Risk is Diversified </a:t>
            </a:r>
          </a:p>
          <a:p>
            <a:pPr algn="ctr"/>
            <a:r>
              <a:rPr lang="en-US" dirty="0" smtClean="0"/>
              <a:t>Through the Use of Reinsurance</a:t>
            </a:r>
            <a:endParaRPr lang="en-US" dirty="0"/>
          </a:p>
        </p:txBody>
      </p:sp>
      <p:sp>
        <p:nvSpPr>
          <p:cNvPr id="44" name="TextBox 1"/>
          <p:cNvSpPr txBox="1"/>
          <p:nvPr/>
        </p:nvSpPr>
        <p:spPr>
          <a:xfrm>
            <a:off x="533400" y="0"/>
            <a:ext cx="7848611" cy="129381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/>
              <a:t>Overview of the Reinsurance Marketplace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3834" y="220980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457200" y="0"/>
          <a:ext cx="7954662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286000" y="457200"/>
            <a:ext cx="4973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j-lt"/>
              </a:rPr>
              <a:t>1-in-100 Year Scenario</a:t>
            </a:r>
            <a:endParaRPr lang="en-US" sz="24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6096000"/>
            <a:ext cx="3926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Source:  2012 OIR Reinsurance Data Call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124200"/>
            <a:ext cx="24384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 2005, Reinsurers Paid $59 Billion of the nearly $98 Billion in insurable losses (Source RAA)</a:t>
            </a:r>
            <a:endParaRPr lang="en-US" dirty="0"/>
          </a:p>
        </p:txBody>
      </p:sp>
      <p:sp>
        <p:nvSpPr>
          <p:cNvPr id="8" name="TextBox 1"/>
          <p:cNvSpPr txBox="1"/>
          <p:nvPr/>
        </p:nvSpPr>
        <p:spPr>
          <a:xfrm>
            <a:off x="533400" y="0"/>
            <a:ext cx="7848611" cy="129381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/>
              <a:t>Overview of the Reinsurance Marketplace</a:t>
            </a:r>
            <a:endParaRPr lang="en-US" sz="2400" b="1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838200" y="914400"/>
          <a:ext cx="7239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3834" y="220980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5334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        Reinsurance Protects Surplus</a:t>
            </a:r>
            <a:endParaRPr lang="en-US" sz="2400" b="1" dirty="0">
              <a:latin typeface="+mj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685800"/>
          <a:ext cx="2743200" cy="5943600"/>
        </p:xfrm>
        <a:graphic>
          <a:graphicData uri="http://schemas.openxmlformats.org/drawingml/2006/table">
            <a:tbl>
              <a:tblPr/>
              <a:tblGrid>
                <a:gridCol w="1828800"/>
                <a:gridCol w="914400"/>
              </a:tblGrid>
              <a:tr h="1222048">
                <a:tc gridSpan="2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268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747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24982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   Private Market </a:t>
                      </a:r>
                    </a:p>
                    <a:p>
                      <a:pPr algn="ctr"/>
                      <a:r>
                        <a:rPr lang="en-US" sz="2000" b="1" dirty="0" smtClean="0"/>
                        <a:t>  Reinsurance</a:t>
                      </a:r>
                    </a:p>
                    <a:p>
                      <a:pPr algn="ctr"/>
                      <a:endParaRPr lang="en-US" sz="2000" b="1" dirty="0" smtClean="0"/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43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D99795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38200" y="6019800"/>
            <a:ext cx="2289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Company Retention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3124200"/>
            <a:ext cx="716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FHCF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1295400"/>
            <a:ext cx="18225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Private Market </a:t>
            </a:r>
          </a:p>
          <a:p>
            <a:pPr algn="ctr"/>
            <a:r>
              <a:rPr lang="en-US" sz="2000" b="1" dirty="0" smtClean="0"/>
              <a:t>Reinsurance</a:t>
            </a:r>
            <a:endParaRPr lang="en-US" sz="2000" b="1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2286000" y="2590800"/>
            <a:ext cx="914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438400" y="3276600"/>
            <a:ext cx="6858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10 %</a:t>
            </a:r>
            <a:endParaRPr lang="en-US" dirty="0"/>
          </a:p>
        </p:txBody>
      </p:sp>
      <p:sp>
        <p:nvSpPr>
          <p:cNvPr id="13" name="TextBox 1"/>
          <p:cNvSpPr txBox="1"/>
          <p:nvPr/>
        </p:nvSpPr>
        <p:spPr>
          <a:xfrm>
            <a:off x="533400" y="0"/>
            <a:ext cx="7848611" cy="129381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/>
              <a:t>Overview of Reinsurance Marketplace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3834" y="220980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200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001000" y="6400800"/>
            <a:ext cx="685800" cy="32067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F84A75-D2CF-4554-81BE-ED180025327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533400" y="0"/>
            <a:ext cx="7848611" cy="129381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/>
              <a:t>Expansion of Global Capital Available</a:t>
            </a:r>
          </a:p>
          <a:p>
            <a:pPr algn="ctr"/>
            <a:r>
              <a:rPr lang="en-US" sz="3200" b="1" dirty="0" smtClean="0"/>
              <a:t>For Florida Catastrophe Risk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57200" y="1295400"/>
            <a:ext cx="4038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Capacity is available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many as 12 Bermuda reinsurers are interested in increasing Florida capacity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many as 8 London reinsurers looking to increase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capacity, 18 to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maintain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current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capacity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6096000"/>
            <a:ext cx="2418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Source:  Towers Watson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4572000" y="1295400"/>
            <a:ext cx="4038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addition to the traditional capacity available in the reinsurance markets, an additional $2.58 billion in alternative collateralized market capacity is available to the Florida market in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3532</TotalTime>
  <Words>462</Words>
  <Application>Microsoft Office PowerPoint</Application>
  <PresentationFormat>On-screen Show (4:3)</PresentationFormat>
  <Paragraphs>139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Custom Design</vt:lpstr>
      <vt:lpstr>Cabinet Presentation     State of the Florida Homeowners’ Insurance Market  June 26, 2012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   Conclusion:            </vt:lpstr>
    </vt:vector>
  </TitlesOfParts>
  <Company>FL Department of Financial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Helen Westberry</dc:creator>
  <cp:lastModifiedBy>Ashlee Falco</cp:lastModifiedBy>
  <cp:revision>302</cp:revision>
  <dcterms:created xsi:type="dcterms:W3CDTF">2011-07-22T15:46:02Z</dcterms:created>
  <dcterms:modified xsi:type="dcterms:W3CDTF">2012-06-25T20:39:57Z</dcterms:modified>
</cp:coreProperties>
</file>