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80" r:id="rId2"/>
    <p:sldId id="388" r:id="rId3"/>
    <p:sldId id="414" r:id="rId4"/>
    <p:sldId id="387" r:id="rId5"/>
    <p:sldId id="386" r:id="rId6"/>
    <p:sldId id="392" r:id="rId7"/>
    <p:sldId id="391" r:id="rId8"/>
    <p:sldId id="411" r:id="rId9"/>
    <p:sldId id="385" r:id="rId10"/>
    <p:sldId id="383" r:id="rId11"/>
    <p:sldId id="384" r:id="rId12"/>
    <p:sldId id="396" r:id="rId13"/>
    <p:sldId id="415" r:id="rId14"/>
    <p:sldId id="397" r:id="rId15"/>
    <p:sldId id="405" r:id="rId16"/>
    <p:sldId id="404" r:id="rId17"/>
    <p:sldId id="403" r:id="rId18"/>
    <p:sldId id="402" r:id="rId19"/>
    <p:sldId id="401" r:id="rId20"/>
    <p:sldId id="400" r:id="rId21"/>
    <p:sldId id="398" r:id="rId22"/>
    <p:sldId id="399" r:id="rId23"/>
    <p:sldId id="408" r:id="rId24"/>
    <p:sldId id="407" r:id="rId25"/>
    <p:sldId id="406" r:id="rId26"/>
    <p:sldId id="410" r:id="rId27"/>
    <p:sldId id="413" r:id="rId28"/>
    <p:sldId id="381"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rness" initials="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0965" autoAdjust="0"/>
  </p:normalViewPr>
  <p:slideViewPr>
    <p:cSldViewPr>
      <p:cViewPr>
        <p:scale>
          <a:sx n="75" d="100"/>
          <a:sy n="75" d="100"/>
        </p:scale>
        <p:origin x="-1002"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fstlhhqfp2\Shared\ISShared\P&amp;C%20Product%20Review_Internal%20Reports\Michelle\Reports\Filing%20Counts%20revised%209.22.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elen\Desktop\CAT%2520fund%2520Exposures%25201995-201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5"/>
  <c:chart>
    <c:autoTitleDeleted val="1"/>
    <c:view3D>
      <c:rAngAx val="1"/>
    </c:view3D>
    <c:plotArea>
      <c:layout/>
      <c:bar3DChart>
        <c:barDir val="col"/>
        <c:grouping val="stacked"/>
        <c:ser>
          <c:idx val="1"/>
          <c:order val="0"/>
          <c:tx>
            <c:strRef>
              <c:f>'Sheet1 (2)'!$D$4</c:f>
              <c:strCache>
                <c:ptCount val="1"/>
                <c:pt idx="0">
                  <c:v>Rate Filings</c:v>
                </c:pt>
              </c:strCache>
            </c:strRef>
          </c:tx>
          <c:cat>
            <c:numRef>
              <c:f>'Sheet1 (2)'!$B$5:$B$13</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 (2)'!$D$5:$D$13</c:f>
              <c:numCache>
                <c:formatCode>#,##0</c:formatCode>
                <c:ptCount val="9"/>
                <c:pt idx="0">
                  <c:v>3921</c:v>
                </c:pt>
                <c:pt idx="1">
                  <c:v>4477</c:v>
                </c:pt>
                <c:pt idx="2">
                  <c:v>3975</c:v>
                </c:pt>
                <c:pt idx="3">
                  <c:v>4238</c:v>
                </c:pt>
                <c:pt idx="4">
                  <c:v>5627</c:v>
                </c:pt>
                <c:pt idx="5">
                  <c:v>7522</c:v>
                </c:pt>
                <c:pt idx="6">
                  <c:v>7332</c:v>
                </c:pt>
                <c:pt idx="7">
                  <c:v>6230</c:v>
                </c:pt>
                <c:pt idx="8">
                  <c:v>4995</c:v>
                </c:pt>
              </c:numCache>
            </c:numRef>
          </c:val>
        </c:ser>
        <c:ser>
          <c:idx val="3"/>
          <c:order val="1"/>
          <c:tx>
            <c:strRef>
              <c:f>'Sheet1 (2)'!$F$4</c:f>
              <c:strCache>
                <c:ptCount val="1"/>
                <c:pt idx="0">
                  <c:v>Form Filings</c:v>
                </c:pt>
              </c:strCache>
            </c:strRef>
          </c:tx>
          <c:cat>
            <c:numRef>
              <c:f>'Sheet1 (2)'!$B$5:$B$13</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 (2)'!$F$5:$F$13</c:f>
              <c:numCache>
                <c:formatCode>#,##0</c:formatCode>
                <c:ptCount val="9"/>
                <c:pt idx="0">
                  <c:v>3020</c:v>
                </c:pt>
                <c:pt idx="1">
                  <c:v>3682</c:v>
                </c:pt>
                <c:pt idx="2">
                  <c:v>3200</c:v>
                </c:pt>
                <c:pt idx="3">
                  <c:v>3623</c:v>
                </c:pt>
                <c:pt idx="4">
                  <c:v>3649</c:v>
                </c:pt>
                <c:pt idx="5">
                  <c:v>4106</c:v>
                </c:pt>
                <c:pt idx="6">
                  <c:v>5348</c:v>
                </c:pt>
                <c:pt idx="7">
                  <c:v>4222</c:v>
                </c:pt>
                <c:pt idx="8">
                  <c:v>3751</c:v>
                </c:pt>
              </c:numCache>
            </c:numRef>
          </c:val>
        </c:ser>
        <c:dLbls>
          <c:showVal val="1"/>
        </c:dLbls>
        <c:gapWidth val="75"/>
        <c:shape val="box"/>
        <c:axId val="62547072"/>
        <c:axId val="62548608"/>
        <c:axId val="0"/>
      </c:bar3DChart>
      <c:catAx>
        <c:axId val="62547072"/>
        <c:scaling>
          <c:orientation val="minMax"/>
        </c:scaling>
        <c:axPos val="b"/>
        <c:numFmt formatCode="General" sourceLinked="1"/>
        <c:majorTickMark val="none"/>
        <c:tickLblPos val="nextTo"/>
        <c:crossAx val="62548608"/>
        <c:crosses val="autoZero"/>
        <c:auto val="1"/>
        <c:lblAlgn val="ctr"/>
        <c:lblOffset val="100"/>
      </c:catAx>
      <c:valAx>
        <c:axId val="62548608"/>
        <c:scaling>
          <c:orientation val="minMax"/>
        </c:scaling>
        <c:axPos val="l"/>
        <c:majorGridlines/>
        <c:numFmt formatCode="#,##0" sourceLinked="1"/>
        <c:majorTickMark val="none"/>
        <c:tickLblPos val="nextTo"/>
        <c:crossAx val="62547072"/>
        <c:crosses val="autoZero"/>
        <c:crossBetween val="between"/>
      </c:valAx>
    </c:plotArea>
    <c:legend>
      <c:legendPos val="b"/>
      <c:layout/>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cat>
            <c:numRef>
              <c:f>'[CAT%20fund%20Exposures%201995-2010(2).xlsx]Sheet1'!$A$5:$A$20</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'[CAT%20fund%20Exposures%201995-2010(2).xlsx]Sheet1'!$D$5:$D$20</c:f>
              <c:numCache>
                <c:formatCode>#,##0</c:formatCode>
                <c:ptCount val="16"/>
                <c:pt idx="0">
                  <c:v>747342350948</c:v>
                </c:pt>
                <c:pt idx="1">
                  <c:v>754434105646</c:v>
                </c:pt>
                <c:pt idx="2">
                  <c:v>760371651151</c:v>
                </c:pt>
                <c:pt idx="3">
                  <c:v>770488707765</c:v>
                </c:pt>
                <c:pt idx="4">
                  <c:v>798800278785</c:v>
                </c:pt>
                <c:pt idx="5">
                  <c:v>881283650568</c:v>
                </c:pt>
                <c:pt idx="6">
                  <c:v>922071033803</c:v>
                </c:pt>
                <c:pt idx="7">
                  <c:v>1100103270352</c:v>
                </c:pt>
                <c:pt idx="8">
                  <c:v>1192529057987</c:v>
                </c:pt>
                <c:pt idx="9">
                  <c:v>1320642494807</c:v>
                </c:pt>
                <c:pt idx="10">
                  <c:v>1526885819687</c:v>
                </c:pt>
                <c:pt idx="11">
                  <c:v>1791783125328</c:v>
                </c:pt>
                <c:pt idx="12">
                  <c:v>2022472295598</c:v>
                </c:pt>
                <c:pt idx="13">
                  <c:v>2108866431213</c:v>
                </c:pt>
                <c:pt idx="14">
                  <c:v>2168110692119</c:v>
                </c:pt>
                <c:pt idx="15">
                  <c:v>2160413419650</c:v>
                </c:pt>
              </c:numCache>
            </c:numRef>
          </c:val>
        </c:ser>
        <c:axId val="62568320"/>
        <c:axId val="62569856"/>
      </c:barChart>
      <c:catAx>
        <c:axId val="62568320"/>
        <c:scaling>
          <c:orientation val="minMax"/>
        </c:scaling>
        <c:axPos val="b"/>
        <c:numFmt formatCode="General" sourceLinked="1"/>
        <c:tickLblPos val="nextTo"/>
        <c:txPr>
          <a:bodyPr rot="-2640000" vert="horz" anchor="b" anchorCtr="1"/>
          <a:lstStyle/>
          <a:p>
            <a:pPr>
              <a:defRPr b="1"/>
            </a:pPr>
            <a:endParaRPr lang="en-US"/>
          </a:p>
        </c:txPr>
        <c:crossAx val="62569856"/>
        <c:crosses val="autoZero"/>
        <c:auto val="1"/>
        <c:lblAlgn val="ctr"/>
        <c:lblOffset val="100"/>
      </c:catAx>
      <c:valAx>
        <c:axId val="62569856"/>
        <c:scaling>
          <c:orientation val="minMax"/>
        </c:scaling>
        <c:axPos val="l"/>
        <c:majorGridlines/>
        <c:numFmt formatCode="#,##0" sourceLinked="1"/>
        <c:tickLblPos val="nextTo"/>
        <c:txPr>
          <a:bodyPr/>
          <a:lstStyle/>
          <a:p>
            <a:pPr>
              <a:defRPr b="1"/>
            </a:pPr>
            <a:endParaRPr lang="en-US"/>
          </a:p>
        </c:txPr>
        <c:crossAx val="62568320"/>
        <c:crosses val="autoZero"/>
        <c:crossBetween val="between"/>
      </c:valAx>
      <c:spPr>
        <a:solidFill>
          <a:schemeClr val="tx2">
            <a:lumMod val="20000"/>
            <a:lumOff val="80000"/>
          </a:schemeClr>
        </a:solidFill>
      </c:spPr>
    </c:plotArea>
    <c:plotVisOnly val="1"/>
  </c:chart>
  <c:spPr>
    <a:ln>
      <a:solidFill>
        <a:schemeClr val="tx1"/>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B58099-501B-46EA-9900-6D07008C1F02}" type="datetimeFigureOut">
              <a:rPr lang="en-US" smtClean="0"/>
              <a:pPr/>
              <a:t>11/15/2011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ED748A-7E19-4083-8A6E-96B84BDF53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CED748A-7E19-4083-8A6E-96B84BDF537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1758A6-0952-4AB3-A52F-C1DE6D30A3BD}"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ED748A-7E19-4083-8A6E-96B84BDF537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ED748A-7E19-4083-8A6E-96B84BDF537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62865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AC63A420-C03A-4B7C-BAD7-E8D171B3F05E}" type="datetime1">
              <a:rPr lang="en-US" smtClean="0"/>
              <a:pPr/>
              <a:t>11/15/2011</a:t>
            </a:fld>
            <a:endParaRPr lang="en-US" dirty="0"/>
          </a:p>
        </p:txBody>
      </p:sp>
      <p:pic>
        <p:nvPicPr>
          <p:cNvPr id="9" name="Picture 8" descr="C:\Documents and Settings\zutellt\Desktop\Banner.jpg"/>
          <p:cNvPicPr/>
          <p:nvPr userDrawn="1"/>
        </p:nvPicPr>
        <p:blipFill>
          <a:blip r:embed="rId2" cstate="print"/>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24384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6E145CF-33C9-4DA2-BCC1-C3AD15F65ACF}" type="datetime1">
              <a:rPr lang="en-US" smtClean="0"/>
              <a:pPr/>
              <a:t>11/15/2011</a:t>
            </a:fld>
            <a:endParaRPr lang="en-US" dirty="0"/>
          </a:p>
        </p:txBody>
      </p:sp>
      <p:pic>
        <p:nvPicPr>
          <p:cNvPr id="35842" name="Picture 2" descr="http://dfsintranet/oir/2011%20Templates/FinalLogo4Web.png"/>
          <p:cNvPicPr>
            <a:picLocks noChangeAspect="1" noChangeArrowheads="1"/>
          </p:cNvPicPr>
          <p:nvPr userDrawn="1"/>
        </p:nvPicPr>
        <p:blipFill>
          <a:blip r:embed="rId2" cstate="print"/>
          <a:srcRect/>
          <a:stretch>
            <a:fillRect/>
          </a:stretch>
        </p:blipFill>
        <p:spPr bwMode="auto">
          <a:xfrm>
            <a:off x="6223000" y="5606142"/>
            <a:ext cx="2921000" cy="1251857"/>
          </a:xfrm>
          <a:prstGeom prst="rect">
            <a:avLst/>
          </a:prstGeom>
          <a:noFill/>
        </p:spPr>
      </p:pic>
      <p:sp>
        <p:nvSpPr>
          <p:cNvPr id="5" name="Slide Number Placeholder 5"/>
          <p:cNvSpPr>
            <a:spLocks noGrp="1"/>
          </p:cNvSpPr>
          <p:nvPr>
            <p:ph type="sldNum" sz="quarter" idx="12"/>
          </p:nvPr>
        </p:nvSpPr>
        <p:spPr>
          <a:xfrm>
            <a:off x="6553200" y="6356350"/>
            <a:ext cx="2133600" cy="365125"/>
          </a:xfrm>
        </p:spPr>
        <p:txBody>
          <a:bodyPr/>
          <a:lstStyle/>
          <a:p>
            <a:fld id="{D6F84A75-D2CF-4554-81BE-ED18002532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http://dfsintranet/oir/2011%20Templates/FinalLogo4Web.png"/>
          <p:cNvPicPr>
            <a:picLocks noChangeAspect="1" noChangeArrowheads="1"/>
          </p:cNvPicPr>
          <p:nvPr userDrawn="1"/>
        </p:nvPicPr>
        <p:blipFill>
          <a:blip r:embed="rId2" cstate="print"/>
          <a:srcRect/>
          <a:stretch>
            <a:fillRect/>
          </a:stretch>
        </p:blipFill>
        <p:spPr bwMode="auto">
          <a:xfrm>
            <a:off x="6223000" y="5606142"/>
            <a:ext cx="2921000" cy="1251857"/>
          </a:xfrm>
          <a:prstGeom prst="rect">
            <a:avLst/>
          </a:prstGeom>
          <a:noFill/>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6E86F-A465-4F86-8DD3-20ACC34753CB}" type="datetime1">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84A75-D2CF-4554-81BE-ED18002532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3A568-5D26-47D6-8539-D5E245083EEC}" type="datetime1">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84A75-D2CF-4554-81BE-ED180025327F}" type="slidenum">
              <a:rPr lang="en-US" smtClean="0"/>
              <a:pPr/>
              <a:t>‹#›</a:t>
            </a:fld>
            <a:endParaRPr lang="en-US"/>
          </a:p>
        </p:txBody>
      </p:sp>
      <p:pic>
        <p:nvPicPr>
          <p:cNvPr id="7" name="Picture 2" descr="http://dfsintranet/oir/2011%20Templates/FinalLogo4Web.png"/>
          <p:cNvPicPr>
            <a:picLocks noChangeAspect="1" noChangeArrowheads="1"/>
          </p:cNvPicPr>
          <p:nvPr userDrawn="1"/>
        </p:nvPicPr>
        <p:blipFill>
          <a:blip r:embed="rId2" cstate="print"/>
          <a:srcRect/>
          <a:stretch>
            <a:fillRect/>
          </a:stretch>
        </p:blipFill>
        <p:spPr bwMode="auto">
          <a:xfrm>
            <a:off x="6223000" y="5606142"/>
            <a:ext cx="2921000" cy="1251857"/>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8A7AE-EA84-4439-8E5B-D537695567FB}" type="datetime1">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84A75-D2CF-4554-81BE-ED180025327F}" type="slidenum">
              <a:rPr lang="en-US" smtClean="0"/>
              <a:pPr/>
              <a:t>‹#›</a:t>
            </a:fld>
            <a:endParaRPr lang="en-US"/>
          </a:p>
        </p:txBody>
      </p:sp>
      <p:pic>
        <p:nvPicPr>
          <p:cNvPr id="8" name="Picture 2" descr="http://dfsintranet/oir/2011%20Templates/FinalLogo4Web.png"/>
          <p:cNvPicPr>
            <a:picLocks noChangeAspect="1" noChangeArrowheads="1"/>
          </p:cNvPicPr>
          <p:nvPr userDrawn="1"/>
        </p:nvPicPr>
        <p:blipFill>
          <a:blip r:embed="rId2" cstate="print"/>
          <a:srcRect/>
          <a:stretch>
            <a:fillRect/>
          </a:stretch>
        </p:blipFill>
        <p:spPr bwMode="auto">
          <a:xfrm>
            <a:off x="6223000" y="5606142"/>
            <a:ext cx="2921000" cy="125185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4130B-92B9-473E-9134-1A0E2F1BF427}" type="datetime1">
              <a:rPr lang="en-US" smtClean="0"/>
              <a:pPr/>
              <a:t>11/15/2011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84A75-D2CF-4554-81BE-ED180025327F}" type="slidenum">
              <a:rPr lang="en-US" smtClean="0"/>
              <a:pPr/>
              <a:t>‹#›</a:t>
            </a:fld>
            <a:endParaRPr lang="en-US"/>
          </a:p>
        </p:txBody>
      </p:sp>
      <p:pic>
        <p:nvPicPr>
          <p:cNvPr id="7" name="Picture 2" descr="http://dfsintranet/oir/2011%20Templates/FinalLogo4Web.png"/>
          <p:cNvPicPr>
            <a:picLocks noChangeAspect="1" noChangeArrowheads="1"/>
          </p:cNvPicPr>
          <p:nvPr userDrawn="1"/>
        </p:nvPicPr>
        <p:blipFill>
          <a:blip r:embed="rId7" cstate="print"/>
          <a:srcRect/>
          <a:stretch>
            <a:fillRect/>
          </a:stretch>
        </p:blipFill>
        <p:spPr bwMode="auto">
          <a:xfrm>
            <a:off x="6223000" y="5606142"/>
            <a:ext cx="2921000" cy="1251857"/>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50" r:id="rId4"/>
    <p:sldLayoutId id="2147483652"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00200"/>
            <a:ext cx="8686800" cy="4114800"/>
          </a:xfrm>
        </p:spPr>
        <p:txBody>
          <a:bodyPr>
            <a:normAutofit/>
          </a:bodyPr>
          <a:lstStyle/>
          <a:p>
            <a:r>
              <a:rPr lang="en-US" sz="3600" b="1" dirty="0" smtClean="0"/>
              <a:t>Update from the Office</a:t>
            </a:r>
            <a:br>
              <a:rPr lang="en-US" sz="3600" b="1" dirty="0" smtClean="0"/>
            </a:br>
            <a:r>
              <a:rPr lang="en-US" sz="3600" b="1" dirty="0" smtClean="0"/>
              <a:t>HB 99 and SB 408</a:t>
            </a:r>
            <a:r>
              <a:rPr lang="en-US" sz="3600" b="1" dirty="0" smtClean="0"/>
              <a:t/>
            </a:r>
            <a:br>
              <a:rPr lang="en-US" sz="3600" b="1" dirty="0" smtClean="0"/>
            </a:br>
            <a:endParaRPr lang="en-U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 99 – Lines of Business</a:t>
            </a:r>
            <a:endParaRPr lang="en-US" dirty="0"/>
          </a:p>
        </p:txBody>
      </p:sp>
      <p:sp>
        <p:nvSpPr>
          <p:cNvPr id="3" name="Content Placeholder 2"/>
          <p:cNvSpPr>
            <a:spLocks noGrp="1"/>
          </p:cNvSpPr>
          <p:nvPr>
            <p:ph idx="1"/>
          </p:nvPr>
        </p:nvSpPr>
        <p:spPr>
          <a:xfrm>
            <a:off x="457200" y="1600201"/>
            <a:ext cx="8229600" cy="4343400"/>
          </a:xfrm>
        </p:spPr>
        <p:txBody>
          <a:bodyPr>
            <a:noAutofit/>
          </a:bodyPr>
          <a:lstStyle/>
          <a:p>
            <a:r>
              <a:rPr lang="en-US" sz="1650" dirty="0" smtClean="0"/>
              <a:t>Excess or umbrella</a:t>
            </a:r>
          </a:p>
          <a:p>
            <a:r>
              <a:rPr lang="en-US" sz="1650" dirty="0" smtClean="0"/>
              <a:t>Surety and fidelity </a:t>
            </a:r>
          </a:p>
          <a:p>
            <a:r>
              <a:rPr lang="en-US" sz="1650" dirty="0" smtClean="0"/>
              <a:t>Boiler and machinery and leakage and fire extinguishing equipment </a:t>
            </a:r>
          </a:p>
          <a:p>
            <a:r>
              <a:rPr lang="en-US" sz="1650" dirty="0" smtClean="0"/>
              <a:t>Errors and omissions (Professional Liability)</a:t>
            </a:r>
          </a:p>
          <a:p>
            <a:r>
              <a:rPr lang="en-US" sz="1650" dirty="0" smtClean="0"/>
              <a:t>Directors and officers, employment practices, fiduciary liability, and management liability </a:t>
            </a:r>
          </a:p>
          <a:p>
            <a:r>
              <a:rPr lang="en-US" sz="1650" dirty="0" smtClean="0"/>
              <a:t>Intellectual property and patent infringement liability </a:t>
            </a:r>
          </a:p>
          <a:p>
            <a:r>
              <a:rPr lang="en-US" sz="1650" dirty="0" smtClean="0"/>
              <a:t>Advertising injury and Internet liability insurance</a:t>
            </a:r>
          </a:p>
          <a:p>
            <a:r>
              <a:rPr lang="en-US" sz="1650" dirty="0" smtClean="0"/>
              <a:t>Property risks rated under a highly protected risks rating plan</a:t>
            </a:r>
          </a:p>
          <a:p>
            <a:r>
              <a:rPr lang="en-US" sz="1650" dirty="0" smtClean="0"/>
              <a:t>General liability</a:t>
            </a:r>
          </a:p>
          <a:p>
            <a:r>
              <a:rPr lang="en-US" sz="1650" dirty="0" smtClean="0"/>
              <a:t>Nonresidential property, except for collateral protection insurance</a:t>
            </a:r>
          </a:p>
          <a:p>
            <a:r>
              <a:rPr lang="en-US" sz="1650" dirty="0" smtClean="0"/>
              <a:t>Nonresidential multi-peril</a:t>
            </a:r>
          </a:p>
          <a:p>
            <a:r>
              <a:rPr lang="en-US" sz="1650" dirty="0" smtClean="0"/>
              <a:t>Excess property</a:t>
            </a:r>
          </a:p>
          <a:p>
            <a:r>
              <a:rPr lang="en-US" sz="1650" dirty="0" smtClean="0"/>
              <a:t>Burglary and theft</a:t>
            </a:r>
          </a:p>
          <a:p>
            <a:r>
              <a:rPr lang="en-US" sz="1650" dirty="0" smtClean="0"/>
              <a:t>Commercial Auto </a:t>
            </a:r>
          </a:p>
          <a:p>
            <a:endParaRPr lang="en-US" sz="1650" dirty="0" smtClean="0"/>
          </a:p>
        </p:txBody>
      </p:sp>
      <p:sp>
        <p:nvSpPr>
          <p:cNvPr id="4" name="Slide Number Placeholder 3"/>
          <p:cNvSpPr>
            <a:spLocks noGrp="1"/>
          </p:cNvSpPr>
          <p:nvPr>
            <p:ph type="sldNum" sz="quarter" idx="12"/>
          </p:nvPr>
        </p:nvSpPr>
        <p:spPr/>
        <p:txBody>
          <a:bodyPr/>
          <a:lstStyle/>
          <a:p>
            <a:fld id="{D6F84A75-D2CF-4554-81BE-ED180025327F}" type="slidenum">
              <a:rPr lang="en-US" smtClean="0"/>
              <a:pPr/>
              <a:t>10</a:t>
            </a:fld>
            <a:endParaRPr lang="en-US" dirty="0"/>
          </a:p>
        </p:txBody>
      </p:sp>
      <p:pic>
        <p:nvPicPr>
          <p:cNvPr id="9223" name="Picture 7" descr="C:\Documents and Settings\brewerm\Local Settings\Temporary Internet Files\Content.IE5\U63ZH82D\MC900153730[1].wmf"/>
          <p:cNvPicPr>
            <a:picLocks noChangeAspect="1" noChangeArrowheads="1"/>
          </p:cNvPicPr>
          <p:nvPr/>
        </p:nvPicPr>
        <p:blipFill>
          <a:blip r:embed="rId3" cstate="print"/>
          <a:srcRect/>
          <a:stretch>
            <a:fillRect/>
          </a:stretch>
        </p:blipFill>
        <p:spPr bwMode="auto">
          <a:xfrm>
            <a:off x="3810000" y="4648200"/>
            <a:ext cx="1925726" cy="18352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 99 – Required Information</a:t>
            </a:r>
            <a:endParaRPr lang="en-US" dirty="0"/>
          </a:p>
        </p:txBody>
      </p:sp>
      <p:sp>
        <p:nvSpPr>
          <p:cNvPr id="3" name="Content Placeholder 2"/>
          <p:cNvSpPr>
            <a:spLocks noGrp="1"/>
          </p:cNvSpPr>
          <p:nvPr>
            <p:ph idx="1"/>
          </p:nvPr>
        </p:nvSpPr>
        <p:spPr/>
        <p:txBody>
          <a:bodyPr>
            <a:normAutofit/>
          </a:bodyPr>
          <a:lstStyle/>
          <a:p>
            <a:r>
              <a:rPr lang="en-US" sz="2400" dirty="0" smtClean="0"/>
              <a:t>Filing must be submitted within 30 days of the proposed effective date</a:t>
            </a:r>
          </a:p>
          <a:p>
            <a:r>
              <a:rPr lang="en-US" sz="2400" dirty="0" smtClean="0"/>
              <a:t>Information required to be in the filing:</a:t>
            </a:r>
          </a:p>
          <a:p>
            <a:pPr lvl="1"/>
            <a:r>
              <a:rPr lang="en-US" sz="2400" dirty="0" smtClean="0"/>
              <a:t>Name of the insurer</a:t>
            </a:r>
          </a:p>
          <a:p>
            <a:pPr lvl="1"/>
            <a:r>
              <a:rPr lang="en-US" sz="2400" dirty="0" smtClean="0"/>
              <a:t>Type or kind of insurance</a:t>
            </a:r>
          </a:p>
          <a:p>
            <a:pPr lvl="1"/>
            <a:r>
              <a:rPr lang="en-US" sz="2400" dirty="0" smtClean="0"/>
              <a:t>Average </a:t>
            </a:r>
            <a:r>
              <a:rPr lang="en-US" sz="2400" u="sng" dirty="0" smtClean="0"/>
              <a:t>statewide</a:t>
            </a:r>
            <a:r>
              <a:rPr lang="en-US" sz="2400" dirty="0" smtClean="0"/>
              <a:t> percentage change in rates</a:t>
            </a:r>
          </a:p>
          <a:p>
            <a:pPr lvl="1"/>
            <a:r>
              <a:rPr lang="en-US" sz="2400" dirty="0" smtClean="0"/>
              <a:t>Manual pages for proposed changes</a:t>
            </a:r>
          </a:p>
          <a:p>
            <a:r>
              <a:rPr lang="en-US" sz="2400" dirty="0" smtClean="0"/>
              <a:t>Actuarial data with regards to the proposed change must be maintained by the insurer for 2 years after the effective date and is subject to examination by the Office.</a:t>
            </a:r>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p:txBody>
          <a:bodyPr>
            <a:normAutofit/>
          </a:bodyPr>
          <a:lstStyle/>
          <a:p>
            <a:r>
              <a:rPr lang="en-US" sz="2400" b="1" dirty="0" smtClean="0"/>
              <a:t>Statute of Limitations</a:t>
            </a:r>
            <a:r>
              <a:rPr lang="en-US" sz="2400" dirty="0" smtClean="0"/>
              <a:t> </a:t>
            </a:r>
            <a:r>
              <a:rPr lang="en-US" sz="2400" b="1" dirty="0" smtClean="0"/>
              <a:t>(Property)</a:t>
            </a:r>
            <a:r>
              <a:rPr lang="en-US" sz="2400" dirty="0" smtClean="0"/>
              <a:t> - Lines 247-249 – s. 95.11 - Effective upon becoming law (5/17/11)</a:t>
            </a:r>
          </a:p>
          <a:p>
            <a:r>
              <a:rPr lang="en-US" sz="2400" b="1" dirty="0" smtClean="0"/>
              <a:t>Public Adjusters/Others Acting on Behalf of Insurers</a:t>
            </a:r>
            <a:r>
              <a:rPr lang="en-US" sz="2400" dirty="0" smtClean="0"/>
              <a:t> </a:t>
            </a:r>
            <a:r>
              <a:rPr lang="en-US" sz="2400" b="1" dirty="0" smtClean="0"/>
              <a:t>(Property and Casualty)</a:t>
            </a:r>
            <a:r>
              <a:rPr lang="en-US" sz="2400" dirty="0" smtClean="0"/>
              <a:t> – Lines 680-725 – s. 626.854 - Effective 1/1/2012 – Requires a company employee adjuster, independent adjuster, attorney, investigator or any other persons acting on behalf of an insurer to provide at least 48 hours' notice to the insured or claimant before scheduling a meeting with the claimant or onsite inspection of the insured property.  </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F84A75-D2CF-4554-81BE-ED180025327F}" type="slidenum">
              <a:rPr lang="en-US" smtClean="0"/>
              <a:pPr/>
              <a:t>13</a:t>
            </a:fld>
            <a:endParaRPr lang="en-US"/>
          </a:p>
        </p:txBody>
      </p:sp>
      <p:sp>
        <p:nvSpPr>
          <p:cNvPr id="5" name="Rectangle 4"/>
          <p:cNvSpPr/>
          <p:nvPr/>
        </p:nvSpPr>
        <p:spPr>
          <a:xfrm>
            <a:off x="533400" y="990600"/>
            <a:ext cx="8153400" cy="4708981"/>
          </a:xfrm>
          <a:prstGeom prst="rect">
            <a:avLst/>
          </a:prstGeom>
        </p:spPr>
        <p:txBody>
          <a:bodyPr wrap="square">
            <a:spAutoFit/>
          </a:bodyPr>
          <a:lstStyle/>
          <a:p>
            <a:r>
              <a:rPr lang="en-US" sz="2000" dirty="0" smtClean="0"/>
              <a:t>95.11 Limitations other than for the recovery of real property.—Actions other than for recovery of real property shall be commenced as follows: (1) WITHIN TWENTY YEARS.—An action on a judgment or decree of a court of record in this state.</a:t>
            </a:r>
          </a:p>
          <a:p>
            <a:r>
              <a:rPr lang="en-US" sz="2000" dirty="0" smtClean="0"/>
              <a:t>(2) WITHIN FIVE YEARS.— (a) An action on a judgment or decree of any court, not of record, of this state or any court of the United States, any other state or territory in the United States, or a foreign country.</a:t>
            </a:r>
          </a:p>
          <a:p>
            <a:r>
              <a:rPr lang="en-US" sz="2000" dirty="0" smtClean="0"/>
              <a:t>(b) A legal or equitable action on a contract, obligation, or liability founded on a written instrument, except for an action to enforce a claim against a payment bond, which shall be governed by the applicable provisions of ss. 255.05(10) and 713.23(1)(e).</a:t>
            </a:r>
          </a:p>
          <a:p>
            <a:r>
              <a:rPr lang="en-US" sz="2000" dirty="0" smtClean="0"/>
              <a:t>(c) An action to foreclose a mortgage.</a:t>
            </a:r>
          </a:p>
          <a:p>
            <a:r>
              <a:rPr lang="en-US" sz="2000" dirty="0" smtClean="0"/>
              <a:t>(d) An action alleging a willful violation of s. 448.110.</a:t>
            </a:r>
          </a:p>
          <a:p>
            <a:r>
              <a:rPr lang="en-US" sz="2000" dirty="0" smtClean="0"/>
              <a:t>(e) </a:t>
            </a:r>
            <a:r>
              <a:rPr lang="en-US" sz="2000" b="1" dirty="0" smtClean="0"/>
              <a:t>Notwithstanding paragraph (b), an action for breach of a property insurance contract, </a:t>
            </a:r>
            <a:r>
              <a:rPr lang="en-US" sz="2000" b="1" u="sng" dirty="0" smtClean="0"/>
              <a:t>with the period running from the date of loss</a:t>
            </a:r>
            <a:r>
              <a:rPr lang="en-US" sz="2000" b="1" dirty="0" smtClean="0"/>
              <a:t>.</a:t>
            </a:r>
            <a:endParaRPr lang="en-US" sz="2000" b="1" dirty="0"/>
          </a:p>
        </p:txBody>
      </p:sp>
      <p:sp>
        <p:nvSpPr>
          <p:cNvPr id="6" name="TextBox 5"/>
          <p:cNvSpPr txBox="1"/>
          <p:nvPr/>
        </p:nvSpPr>
        <p:spPr>
          <a:xfrm>
            <a:off x="609600" y="304800"/>
            <a:ext cx="4800600" cy="461665"/>
          </a:xfrm>
          <a:prstGeom prst="rect">
            <a:avLst/>
          </a:prstGeom>
          <a:noFill/>
        </p:spPr>
        <p:txBody>
          <a:bodyPr wrap="square" rtlCol="0">
            <a:spAutoFit/>
          </a:bodyPr>
          <a:lstStyle/>
          <a:p>
            <a:r>
              <a:rPr lang="en-US" sz="2400" b="1" dirty="0" smtClean="0"/>
              <a:t>Statute of Limitations</a:t>
            </a: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a:xfrm>
            <a:off x="457200" y="3810000"/>
            <a:ext cx="8077200" cy="1676400"/>
          </a:xfrm>
        </p:spPr>
        <p:txBody>
          <a:bodyPr>
            <a:normAutofit/>
          </a:bodyPr>
          <a:lstStyle/>
          <a:p>
            <a:r>
              <a:rPr lang="en-US" sz="2400" b="1" dirty="0" smtClean="0"/>
              <a:t>Notice of Cancellation and Nonrenewal (Residential Property) </a:t>
            </a:r>
            <a:r>
              <a:rPr lang="en-US" sz="2400" dirty="0" smtClean="0"/>
              <a:t>– Line 2690 – s. 627.4133 - Effective upon becoming law – The required minimum of 180 days' prior notice has been changed to at least 120 days' prior notice.  </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14</a:t>
            </a:fld>
            <a:endParaRPr lang="en-US"/>
          </a:p>
        </p:txBody>
      </p:sp>
      <p:pic>
        <p:nvPicPr>
          <p:cNvPr id="5124" name="Picture 4" descr="C:\Documents and Settings\brewerm\Local Settings\Temporary Internet Files\Content.IE5\C30VIZKR\MP900414115[1].jpg"/>
          <p:cNvPicPr>
            <a:picLocks noChangeAspect="1" noChangeArrowheads="1"/>
          </p:cNvPicPr>
          <p:nvPr/>
        </p:nvPicPr>
        <p:blipFill>
          <a:blip r:embed="rId3" cstate="print"/>
          <a:srcRect/>
          <a:stretch>
            <a:fillRect/>
          </a:stretch>
        </p:blipFill>
        <p:spPr bwMode="auto">
          <a:xfrm>
            <a:off x="6172200" y="1752600"/>
            <a:ext cx="2743200" cy="2057400"/>
          </a:xfrm>
          <a:prstGeom prst="rect">
            <a:avLst/>
          </a:prstGeom>
          <a:noFill/>
        </p:spPr>
      </p:pic>
      <p:sp>
        <p:nvSpPr>
          <p:cNvPr id="10" name="Content Placeholder 2"/>
          <p:cNvSpPr txBox="1">
            <a:spLocks/>
          </p:cNvSpPr>
          <p:nvPr/>
        </p:nvSpPr>
        <p:spPr>
          <a:xfrm>
            <a:off x="457200" y="1600200"/>
            <a:ext cx="5715000" cy="2667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Time Limit on Windstorm and Hurricane Claim (Property)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Lines 772-787 – s. 626.70132 - Effective 6/1/2011 – Requires claim notice to insurer within 3 years after hurricane first made landfall or the windstorm caused the covered damage.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p:txBody>
          <a:bodyPr>
            <a:normAutofit/>
          </a:bodyPr>
          <a:lstStyle/>
          <a:p>
            <a:r>
              <a:rPr lang="en-US" sz="2400" b="1" dirty="0" smtClean="0"/>
              <a:t>Early Cancellation and Nonrenewal (Residential Property) – </a:t>
            </a:r>
            <a:r>
              <a:rPr lang="en-US" sz="2400" dirty="0" smtClean="0"/>
              <a:t>Lines 2757-2769</a:t>
            </a:r>
            <a:r>
              <a:rPr lang="en-US" sz="2400" b="1" dirty="0" smtClean="0"/>
              <a:t> – </a:t>
            </a:r>
            <a:r>
              <a:rPr lang="en-US" sz="2400" dirty="0" smtClean="0"/>
              <a:t>s. 627.4133 -</a:t>
            </a:r>
            <a:r>
              <a:rPr lang="en-US" sz="2400" b="1" dirty="0" smtClean="0"/>
              <a:t> </a:t>
            </a:r>
            <a:r>
              <a:rPr lang="en-US" sz="2400" dirty="0" smtClean="0"/>
              <a:t>Effective upon becoming law – The Office may reduce the cancellation or nonrenewal notice requirements to 45 days if necessary to protect the best interests of the public.  </a:t>
            </a:r>
          </a:p>
          <a:p>
            <a:r>
              <a:rPr lang="en-US" sz="2400" b="1" dirty="0" smtClean="0"/>
              <a:t>Nonrenewal of Home/Auto Combo Policies (Farmers, AAA, Encompass?) </a:t>
            </a:r>
            <a:r>
              <a:rPr lang="en-US" sz="2400" dirty="0" smtClean="0"/>
              <a:t>– Lines 2770-2772 – s. 627.4133 - Effective upon becoming law - Nonrenewal allowed for any applicable reason after providing 90 days' notice.  </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a:xfrm>
            <a:off x="457200" y="1600200"/>
            <a:ext cx="8229600" cy="4343400"/>
          </a:xfrm>
        </p:spPr>
        <p:txBody>
          <a:bodyPr>
            <a:normAutofit/>
          </a:bodyPr>
          <a:lstStyle/>
          <a:p>
            <a:r>
              <a:rPr lang="en-US" sz="2400" b="1" dirty="0" smtClean="0"/>
              <a:t>Change in Policy Terms</a:t>
            </a:r>
            <a:r>
              <a:rPr lang="en-US" sz="2400" dirty="0" smtClean="0"/>
              <a:t> </a:t>
            </a:r>
            <a:r>
              <a:rPr lang="en-US" sz="2400" b="1" dirty="0" smtClean="0"/>
              <a:t>(Property and Casualty)</a:t>
            </a:r>
            <a:r>
              <a:rPr lang="en-US" sz="2400" dirty="0" smtClean="0"/>
              <a:t> - Lines 2775 - 2824 – s. 627.43141 - Effective upon becoming law – Allows an insurer to change policy terms upon renewal in lieu of non-renewing the policy and offering a new contract.  To do so, the insurer must give the policyholder a written notice entitled "Notice of Change in Policy Terms."  This is not to be used as a blank endorsement.  This is a notice and should be filed like a nonrenewal, cancellation, and renewal notice.  It is not the form that will change the policy terms.  There should be a contractual form that changes the policy terms. </a:t>
            </a:r>
            <a:r>
              <a:rPr lang="en-US" sz="2400" i="1" dirty="0" smtClean="0"/>
              <a:t>    </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a:xfrm>
            <a:off x="457200" y="1676400"/>
            <a:ext cx="8153400" cy="2971800"/>
          </a:xfrm>
        </p:spPr>
        <p:txBody>
          <a:bodyPr>
            <a:normAutofit lnSpcReduction="10000"/>
          </a:bodyPr>
          <a:lstStyle/>
          <a:p>
            <a:r>
              <a:rPr lang="en-US" sz="2400" b="1" dirty="0" smtClean="0"/>
              <a:t>Holdback on Dwelling Loss Payment</a:t>
            </a:r>
            <a:r>
              <a:rPr lang="en-US" sz="2400" dirty="0" smtClean="0"/>
              <a:t> </a:t>
            </a:r>
            <a:r>
              <a:rPr lang="en-US" sz="2400" b="1" dirty="0" smtClean="0"/>
              <a:t>(Homeowners) </a:t>
            </a:r>
            <a:r>
              <a:rPr lang="en-US" sz="2400" dirty="0" smtClean="0"/>
              <a:t>– Lines 2888- 2895 -  s. 627.7011 - Effective upon becoming law – For a partial Coverage A loss settled on a replacement cost basis, an insurer may initially limit payment to ACV and then pay any remaining amounts as the work is performed and expenses are incurred.  If a total dwelling loss occurs, the insurer shall pay the replacement cost coverage without holdback, pursuant to s. 627.702. </a:t>
            </a:r>
          </a:p>
          <a:p>
            <a:pPr>
              <a:buNone/>
            </a:pP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17</a:t>
            </a:fld>
            <a:endParaRPr lang="en-US"/>
          </a:p>
        </p:txBody>
      </p:sp>
      <p:pic>
        <p:nvPicPr>
          <p:cNvPr id="12292" name="Picture 4" descr="C:\Documents and Settings\brewerm\Local Settings\Temporary Internet Files\Content.IE5\OPK0UUW1\MP900178945[1].jpg"/>
          <p:cNvPicPr>
            <a:picLocks noChangeAspect="1" noChangeArrowheads="1"/>
          </p:cNvPicPr>
          <p:nvPr/>
        </p:nvPicPr>
        <p:blipFill>
          <a:blip r:embed="rId3" cstate="print"/>
          <a:srcRect/>
          <a:stretch>
            <a:fillRect/>
          </a:stretch>
        </p:blipFill>
        <p:spPr bwMode="auto">
          <a:xfrm>
            <a:off x="2895600" y="4495800"/>
            <a:ext cx="3200400" cy="213893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p:txBody>
          <a:bodyPr>
            <a:normAutofit fontScale="92500"/>
          </a:bodyPr>
          <a:lstStyle/>
          <a:p>
            <a:r>
              <a:rPr lang="en-US" sz="2400" b="1" dirty="0" smtClean="0"/>
              <a:t>Replacement Cost on Personal Property (Homeowners) - </a:t>
            </a:r>
            <a:r>
              <a:rPr lang="en-US" sz="2400" dirty="0" smtClean="0"/>
              <a:t>Lines 2896-2913</a:t>
            </a:r>
            <a:r>
              <a:rPr lang="en-US" sz="2400" b="1" dirty="0" smtClean="0"/>
              <a:t> </a:t>
            </a:r>
            <a:r>
              <a:rPr lang="en-US" sz="2400" dirty="0" smtClean="0"/>
              <a:t>– s. 627.7011</a:t>
            </a:r>
            <a:r>
              <a:rPr lang="en-US" sz="2400" b="1" dirty="0" smtClean="0"/>
              <a:t> - </a:t>
            </a:r>
            <a:r>
              <a:rPr lang="en-US" sz="2400" dirty="0" smtClean="0"/>
              <a:t>Effective upon becoming law – An insurer must offer replacement cost coverage on contents in which the insurer is obligated to pay replacement cost without holdback, whether or not the insured replaces the property.  </a:t>
            </a:r>
          </a:p>
          <a:p>
            <a:pPr>
              <a:buNone/>
            </a:pPr>
            <a:r>
              <a:rPr lang="en-US" sz="2400" dirty="0" smtClean="0"/>
              <a:t>	The insurer may also offer replacement cost coverage on contents in which the insurer may initially limit payment to ACV and then pay any remaining amounts as the receipts are received for the replacement of the property.  A credit or discount must be provided.  For this optional holdback version of the coverage, the insurer must provide "clear notice" of the process by which the claim will be paid before the policy is bound.  </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p:txBody>
          <a:bodyPr>
            <a:normAutofit lnSpcReduction="10000"/>
          </a:bodyPr>
          <a:lstStyle/>
          <a:p>
            <a:r>
              <a:rPr lang="en-US" sz="2400" b="1" dirty="0" smtClean="0"/>
              <a:t>Timing of Claim Payment</a:t>
            </a:r>
            <a:r>
              <a:rPr lang="en-US" sz="2400" dirty="0" smtClean="0"/>
              <a:t> </a:t>
            </a:r>
            <a:r>
              <a:rPr lang="en-US" sz="2400" b="1" dirty="0" smtClean="0"/>
              <a:t>(Residential Property) - </a:t>
            </a:r>
            <a:r>
              <a:rPr lang="en-US" sz="2400" dirty="0" smtClean="0"/>
              <a:t>Lines 2961-2982</a:t>
            </a:r>
            <a:r>
              <a:rPr lang="en-US" sz="2400" b="1" dirty="0" smtClean="0"/>
              <a:t> </a:t>
            </a:r>
            <a:r>
              <a:rPr lang="en-US" sz="2400" dirty="0" smtClean="0"/>
              <a:t>– s. 627.70131</a:t>
            </a:r>
            <a:r>
              <a:rPr lang="en-US" sz="2400" b="1" dirty="0" smtClean="0"/>
              <a:t> - </a:t>
            </a:r>
            <a:r>
              <a:rPr lang="en-US" sz="2400" dirty="0" smtClean="0"/>
              <a:t>Effective upon becoming law – In general, the statute was clarified to indicate "an initial, reopened, or supplemental" property insurance claim shall be paid or denied within 90 days of receiving the claim notice.</a:t>
            </a:r>
          </a:p>
          <a:p>
            <a:r>
              <a:rPr lang="en-US" sz="2400" b="1" dirty="0" smtClean="0"/>
              <a:t>Optional Restriction of CGCC and Sinkhole Coverage (Property)</a:t>
            </a:r>
            <a:r>
              <a:rPr lang="en-US" sz="2400" dirty="0" smtClean="0"/>
              <a:t> – Lines 3036-3038 – s. 627.706 - Effective upon becoming law – The insurer may restrict CGCC and sinkhole loss coverage to the principal building, as defined in the applicable policy.  Under this restriction, contents coverage and ALE remain when tied to the principal building – see line 3072. </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Residential Approved Filings</a:t>
            </a:r>
            <a:endParaRPr lang="en-US"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2</a:t>
            </a:fld>
            <a:endParaRPr lang="en-US"/>
          </a:p>
        </p:txBody>
      </p:sp>
      <p:graphicFrame>
        <p:nvGraphicFramePr>
          <p:cNvPr id="6" name="Table 5"/>
          <p:cNvGraphicFramePr>
            <a:graphicFrameLocks noGrp="1"/>
          </p:cNvGraphicFramePr>
          <p:nvPr/>
        </p:nvGraphicFramePr>
        <p:xfrm>
          <a:off x="1524000" y="2033965"/>
          <a:ext cx="6096000" cy="1928435"/>
        </p:xfrm>
        <a:graphic>
          <a:graphicData uri="http://schemas.openxmlformats.org/drawingml/2006/table">
            <a:tbl>
              <a:tblPr/>
              <a:tblGrid>
                <a:gridCol w="5533045"/>
                <a:gridCol w="562955"/>
              </a:tblGrid>
              <a:tr h="385687">
                <a:tc gridSpan="2">
                  <a:txBody>
                    <a:bodyPr/>
                    <a:lstStyle/>
                    <a:p>
                      <a:pPr algn="ctr" fontAlgn="b"/>
                      <a:r>
                        <a:rPr lang="en-US" sz="2400" b="1" i="0" u="none" strike="noStrike" dirty="0" smtClean="0">
                          <a:latin typeface="Calibri"/>
                        </a:rPr>
                        <a:t>Number </a:t>
                      </a:r>
                      <a:r>
                        <a:rPr lang="en-US" sz="2400" b="1" i="0" u="none" strike="noStrike" dirty="0">
                          <a:latin typeface="Calibri"/>
                        </a:rPr>
                        <a:t>of 2010 Base Rate Filings</a:t>
                      </a:r>
                    </a:p>
                  </a:txBody>
                  <a:tcPr marL="8035" marR="8035" marT="8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en-US"/>
                    </a:p>
                  </a:txBody>
                  <a:tcPr/>
                </a:tc>
              </a:tr>
              <a:tr h="385687">
                <a:tc>
                  <a:txBody>
                    <a:bodyPr/>
                    <a:lstStyle/>
                    <a:p>
                      <a:pPr algn="l" fontAlgn="b"/>
                      <a:r>
                        <a:rPr lang="en-US" sz="2400" b="0" i="0" u="none" strike="noStrike" dirty="0" smtClean="0">
                          <a:latin typeface="Calibri"/>
                        </a:rPr>
                        <a:t>Increase </a:t>
                      </a:r>
                      <a:r>
                        <a:rPr lang="en-US" sz="2400" b="0" i="0" u="none" strike="noStrike" dirty="0">
                          <a:latin typeface="Calibri"/>
                        </a:rPr>
                        <a:t>above overall rate requested</a:t>
                      </a:r>
                    </a:p>
                  </a:txBody>
                  <a:tcPr marL="8035" marR="8035" marT="8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latin typeface="Calibri"/>
                        </a:rPr>
                        <a:t>26</a:t>
                      </a:r>
                    </a:p>
                  </a:txBody>
                  <a:tcPr marL="8035" marR="8035" marT="8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687">
                <a:tc>
                  <a:txBody>
                    <a:bodyPr/>
                    <a:lstStyle/>
                    <a:p>
                      <a:pPr algn="l" fontAlgn="b"/>
                      <a:r>
                        <a:rPr lang="en-US" sz="2400" b="0" i="0" u="none" strike="noStrike" dirty="0" smtClean="0">
                          <a:latin typeface="Calibri"/>
                        </a:rPr>
                        <a:t>Overall </a:t>
                      </a:r>
                      <a:r>
                        <a:rPr lang="en-US" sz="2400" b="0" i="0" u="none" strike="noStrike" dirty="0">
                          <a:latin typeface="Calibri"/>
                        </a:rPr>
                        <a:t>rate requested within 1%</a:t>
                      </a:r>
                    </a:p>
                  </a:txBody>
                  <a:tcPr marL="8035" marR="8035" marT="8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latin typeface="Calibri"/>
                        </a:rPr>
                        <a:t>79</a:t>
                      </a:r>
                    </a:p>
                  </a:txBody>
                  <a:tcPr marL="8035" marR="8035" marT="8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687">
                <a:tc>
                  <a:txBody>
                    <a:bodyPr/>
                    <a:lstStyle/>
                    <a:p>
                      <a:pPr algn="l" fontAlgn="b"/>
                      <a:r>
                        <a:rPr lang="en-US" sz="2400" b="0" i="0" u="none" strike="noStrike" dirty="0" smtClean="0">
                          <a:latin typeface="Calibri"/>
                        </a:rPr>
                        <a:t>Lower </a:t>
                      </a:r>
                      <a:r>
                        <a:rPr lang="en-US" sz="2400" b="0" i="0" u="none" strike="noStrike" dirty="0">
                          <a:latin typeface="Calibri"/>
                        </a:rPr>
                        <a:t>overall rate than requested</a:t>
                      </a:r>
                    </a:p>
                  </a:txBody>
                  <a:tcPr marL="8035" marR="8035" marT="8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latin typeface="Calibri"/>
                        </a:rPr>
                        <a:t>22</a:t>
                      </a:r>
                    </a:p>
                  </a:txBody>
                  <a:tcPr marL="8035" marR="8035" marT="8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687">
                <a:tc>
                  <a:txBody>
                    <a:bodyPr/>
                    <a:lstStyle/>
                    <a:p>
                      <a:pPr algn="l" fontAlgn="b"/>
                      <a:r>
                        <a:rPr lang="en-US" sz="2400" b="0" i="0" u="none" strike="noStrike">
                          <a:latin typeface="Calibri"/>
                        </a:rPr>
                        <a:t>Total base rate filings approved</a:t>
                      </a:r>
                    </a:p>
                  </a:txBody>
                  <a:tcPr marL="8035" marR="8035" marT="8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atin typeface="Calibri"/>
                        </a:rPr>
                        <a:t>127</a:t>
                      </a:r>
                    </a:p>
                  </a:txBody>
                  <a:tcPr marL="8035" marR="8035" marT="8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447800" y="4535269"/>
            <a:ext cx="6629400" cy="923330"/>
          </a:xfrm>
          <a:prstGeom prst="rect">
            <a:avLst/>
          </a:prstGeom>
          <a:noFill/>
        </p:spPr>
        <p:txBody>
          <a:bodyPr wrap="square" rtlCol="0">
            <a:spAutoFit/>
          </a:bodyPr>
          <a:lstStyle/>
          <a:p>
            <a:r>
              <a:rPr lang="en-US" dirty="0" smtClean="0"/>
              <a:t>Note: Only base rate filings are shown. Miscellaneous rate filings not included above.  This represents a small sample of the total rate filings.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a:xfrm>
            <a:off x="457200" y="1600200"/>
            <a:ext cx="5715000" cy="4343400"/>
          </a:xfrm>
        </p:spPr>
        <p:txBody>
          <a:bodyPr>
            <a:normAutofit/>
          </a:bodyPr>
          <a:lstStyle/>
          <a:p>
            <a:r>
              <a:rPr lang="en-US" sz="2400" b="1" dirty="0" smtClean="0"/>
              <a:t>Changes to Existing CGCC and Sinkhole Related Definitions (Property)</a:t>
            </a:r>
            <a:r>
              <a:rPr lang="en-US" sz="2400" dirty="0" smtClean="0"/>
              <a:t> – Lines 3047-3095 – s. 627.706 - Effective upon becoming law - Various definitions were revised.  </a:t>
            </a:r>
          </a:p>
          <a:p>
            <a:r>
              <a:rPr lang="en-US" sz="2400" b="1" dirty="0" smtClean="0"/>
              <a:t>New Sinkhole Related Definitions (Property) </a:t>
            </a:r>
            <a:r>
              <a:rPr lang="en-US" sz="2400" dirty="0" smtClean="0"/>
              <a:t>– Lines 3096-3135 – s. 627.706 – Effective upon becoming law – New definitions were added: "structural damage," "primary structural member," and "primary structural system."</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20</a:t>
            </a:fld>
            <a:endParaRPr lang="en-US"/>
          </a:p>
        </p:txBody>
      </p:sp>
      <p:pic>
        <p:nvPicPr>
          <p:cNvPr id="4103" name="Picture 7" descr="C:\Documents and Settings\brewerm\Local Settings\Temporary Internet Files\Content.IE5\H9HMB7XU\MP900448290[1].jpg"/>
          <p:cNvPicPr>
            <a:picLocks noChangeAspect="1" noChangeArrowheads="1"/>
          </p:cNvPicPr>
          <p:nvPr/>
        </p:nvPicPr>
        <p:blipFill>
          <a:blip r:embed="rId3" cstate="print"/>
          <a:srcRect/>
          <a:stretch>
            <a:fillRect/>
          </a:stretch>
        </p:blipFill>
        <p:spPr bwMode="auto">
          <a:xfrm>
            <a:off x="6096000" y="1447800"/>
            <a:ext cx="2785782" cy="4191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a:xfrm>
            <a:off x="457200" y="1600200"/>
            <a:ext cx="8229600" cy="3048000"/>
          </a:xfrm>
        </p:spPr>
        <p:txBody>
          <a:bodyPr>
            <a:normAutofit lnSpcReduction="10000"/>
          </a:bodyPr>
          <a:lstStyle/>
          <a:p>
            <a:r>
              <a:rPr lang="en-US" sz="2400" b="1" dirty="0" smtClean="0"/>
              <a:t>Pasco and Hernando County</a:t>
            </a:r>
            <a:r>
              <a:rPr lang="en-US" sz="2400" dirty="0" smtClean="0"/>
              <a:t> </a:t>
            </a:r>
            <a:r>
              <a:rPr lang="en-US" sz="2400" b="1" dirty="0" smtClean="0"/>
              <a:t>(Property)</a:t>
            </a:r>
            <a:r>
              <a:rPr lang="en-US" sz="2400" dirty="0" smtClean="0"/>
              <a:t> – Lines 3155-3156 - s. 627.706 - Effective upon becoming law – Pasco County and Hernando County stricken from specific sinkhole provision.  </a:t>
            </a:r>
          </a:p>
          <a:p>
            <a:r>
              <a:rPr lang="en-US" sz="2400" b="1" dirty="0" smtClean="0"/>
              <a:t>Time Limit on Sinkhole Claim (Property)</a:t>
            </a:r>
            <a:r>
              <a:rPr lang="en-US" sz="2400" dirty="0" smtClean="0"/>
              <a:t> - Lines 3177-3182 - s. 627.706 - Effective upon becoming law – Notice of sinkhole claim must be given to the insurer in accordance with the terms of the policy within 2 years after the policyholder knew or reasonably should have known about the sinkhole loss.   </a:t>
            </a:r>
            <a:r>
              <a:rPr lang="en-US" sz="2400" i="1" u="sng" dirty="0" smtClean="0"/>
              <a:t> </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21</a:t>
            </a:fld>
            <a:endParaRPr lang="en-US"/>
          </a:p>
        </p:txBody>
      </p:sp>
      <p:pic>
        <p:nvPicPr>
          <p:cNvPr id="11267" name="Picture 3" descr="C:\Documents and Settings\brewerm\Local Settings\Temporary Internet Files\Content.IE5\OV4RQ9SF\MP900433081[1].jpg"/>
          <p:cNvPicPr>
            <a:picLocks noChangeAspect="1" noChangeArrowheads="1"/>
          </p:cNvPicPr>
          <p:nvPr/>
        </p:nvPicPr>
        <p:blipFill>
          <a:blip r:embed="rId3" cstate="print"/>
          <a:srcRect t="7143" b="47619"/>
          <a:stretch>
            <a:fillRect/>
          </a:stretch>
        </p:blipFill>
        <p:spPr bwMode="auto">
          <a:xfrm>
            <a:off x="838200" y="4419600"/>
            <a:ext cx="4572000" cy="218700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p:txBody>
          <a:bodyPr>
            <a:normAutofit fontScale="92500"/>
          </a:bodyPr>
          <a:lstStyle/>
          <a:p>
            <a:r>
              <a:rPr lang="en-US" sz="2400" b="1" dirty="0" smtClean="0"/>
              <a:t>Written Notice to Policyholder after Initial Inspection for Sinkhole Loss (Property)</a:t>
            </a:r>
            <a:r>
              <a:rPr lang="en-US" sz="2400" dirty="0" smtClean="0"/>
              <a:t> – Line 3219 – s. 627.707 - We understand this required notice is claim related and not subject to our review and approval.  </a:t>
            </a:r>
          </a:p>
          <a:p>
            <a:r>
              <a:rPr lang="en-US" sz="2400" b="1" dirty="0" smtClean="0"/>
              <a:t>Policyholder Demand for Sinkhole Testing (Property)</a:t>
            </a:r>
            <a:r>
              <a:rPr lang="en-US" sz="2400" dirty="0" smtClean="0"/>
              <a:t> – Lines 3239-3248 - s. 627.707 - Effective upon becoming law - The policyholder's demand for sinkhole testing must be communicated to the insurer in writing within 60 days after the policyholder's receipt of the denial of the claim.  The policyholder shall pay 50% of the actual costs of analysis and services as specified.  The insurer shall reimburse the policyholder for the costs if sinkhole loss is certified as specified in the bill. </a:t>
            </a:r>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p:txBody>
          <a:bodyPr>
            <a:normAutofit/>
          </a:bodyPr>
          <a:lstStyle/>
          <a:p>
            <a:r>
              <a:rPr lang="en-US" sz="2400" b="1" dirty="0" smtClean="0"/>
              <a:t>Basic Sinkhole Language (Property)</a:t>
            </a:r>
            <a:r>
              <a:rPr lang="en-US" sz="2400" dirty="0" smtClean="0"/>
              <a:t> – Lines 3249-3254 - s. 627.707 - Effective upon becoming law – Basic coverage language was changed, including "in consultation with policyholder" language revised to instead indicate "with notice to policyholder." No amendment to current language necessary unless insurer wishes to change practice.</a:t>
            </a:r>
          </a:p>
          <a:p>
            <a:r>
              <a:rPr lang="en-US" sz="2400" b="1" dirty="0" smtClean="0"/>
              <a:t>CGCC Repair Language (Property)</a:t>
            </a:r>
            <a:r>
              <a:rPr lang="en-US" sz="2400" dirty="0" smtClean="0"/>
              <a:t> – Lines 3257-3265 - s. 627.707 - Effective upon becoming law – Language suggests the insurer must repair CGCC damage, however, it is still our understanding a CGCC is a total loss because the repair cannot be completed within the policy limits.   </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p:txBody>
          <a:bodyPr>
            <a:normAutofit fontScale="92500"/>
          </a:bodyPr>
          <a:lstStyle/>
          <a:p>
            <a:r>
              <a:rPr lang="en-US" sz="2400" b="1" dirty="0" smtClean="0"/>
              <a:t>Time Limit to Enter Sinkhole Contract (Property)</a:t>
            </a:r>
            <a:r>
              <a:rPr lang="en-US" sz="2400" dirty="0" smtClean="0"/>
              <a:t> – Lines 3274-3281 -  s. 627.707 - Effective upon becoming law – The policyholder must enter into a contract for the performance of building stabilization and foundation repairs within 90 days after the insurer confirms coverage for the sinkhole loss and notifies the policyholder of such confirmation.  The time period is tolled as specified if either party invokes the neutral evaluation process. </a:t>
            </a:r>
          </a:p>
          <a:p>
            <a:r>
              <a:rPr lang="en-US" sz="2400" b="1" dirty="0" smtClean="0"/>
              <a:t>Time Limit to Complete Sinkhole Repair (Property)</a:t>
            </a:r>
            <a:r>
              <a:rPr lang="en-US" sz="2400" dirty="0" smtClean="0"/>
              <a:t> – Lines 3295-3304 - s. 627.707 - Effective upon becoming law – Stabilization and all other repairs to the structure and contents must be completed within 12 months after entering into the contract subject to the specified exceptions.  </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p:txBody>
          <a:bodyPr>
            <a:normAutofit/>
          </a:bodyPr>
          <a:lstStyle/>
          <a:p>
            <a:r>
              <a:rPr lang="en-US" sz="2400" b="1" dirty="0" smtClean="0"/>
              <a:t>Rebate Related to Repair </a:t>
            </a:r>
            <a:r>
              <a:rPr lang="en-US" sz="2400" dirty="0" smtClean="0"/>
              <a:t>– </a:t>
            </a:r>
            <a:r>
              <a:rPr lang="en-US" sz="2400" b="1" dirty="0" smtClean="0"/>
              <a:t>(Property)</a:t>
            </a:r>
            <a:r>
              <a:rPr lang="en-US" sz="2400" dirty="0" smtClean="0"/>
              <a:t> – Lines 3311-3318 - s. 627.707 - Effective upon becoming law – The policyholder may not accept a rebate from any person performing the repairs specified in s. 627.707.  If the policyholder does receive a rebate, coverage (not the whole policy) is void and the policyholder must refund the amount of the rebate to the insurer. </a:t>
            </a:r>
          </a:p>
          <a:p>
            <a:r>
              <a:rPr lang="en-US" sz="2400" b="1" dirty="0" smtClean="0"/>
              <a:t>Sinkhole Nonrenewal Language (Property) -</a:t>
            </a:r>
            <a:r>
              <a:rPr lang="en-US" sz="2400" dirty="0" smtClean="0"/>
              <a:t> Lines 3338-3348 -</a:t>
            </a:r>
            <a:r>
              <a:rPr lang="en-US" sz="2400" b="1" i="1" dirty="0" smtClean="0"/>
              <a:t> </a:t>
            </a:r>
            <a:r>
              <a:rPr lang="en-US" sz="2400" dirty="0" smtClean="0"/>
              <a:t>s. 627.707 - Effective upon becoming law - The bill changed the existing sinkhole damage/clay nonrenewal provision. </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408</a:t>
            </a:r>
            <a:endParaRPr lang="en-US" dirty="0"/>
          </a:p>
        </p:txBody>
      </p:sp>
      <p:sp>
        <p:nvSpPr>
          <p:cNvPr id="3" name="Content Placeholder 2"/>
          <p:cNvSpPr>
            <a:spLocks noGrp="1"/>
          </p:cNvSpPr>
          <p:nvPr>
            <p:ph idx="1"/>
          </p:nvPr>
        </p:nvSpPr>
        <p:spPr/>
        <p:txBody>
          <a:bodyPr>
            <a:normAutofit lnSpcReduction="10000"/>
          </a:bodyPr>
          <a:lstStyle/>
          <a:p>
            <a:r>
              <a:rPr lang="en-US" sz="2400" b="1" dirty="0" smtClean="0"/>
              <a:t>Policyholder Must File Sinkhole Report (Property) </a:t>
            </a:r>
            <a:r>
              <a:rPr lang="en-US" sz="2400" dirty="0" smtClean="0"/>
              <a:t>– Lines 3417-3422</a:t>
            </a:r>
            <a:r>
              <a:rPr lang="en-US" sz="2400" b="1" dirty="0" smtClean="0"/>
              <a:t> </a:t>
            </a:r>
            <a:r>
              <a:rPr lang="en-US" sz="2400" dirty="0" smtClean="0"/>
              <a:t>-  s. 627.7073 -</a:t>
            </a:r>
            <a:r>
              <a:rPr lang="en-US" sz="2400" b="1" dirty="0" smtClean="0"/>
              <a:t> </a:t>
            </a:r>
            <a:r>
              <a:rPr lang="en-US" sz="2400" dirty="0" smtClean="0"/>
              <a:t>Effective upon becoming law</a:t>
            </a:r>
            <a:r>
              <a:rPr lang="en-US" sz="2400" b="1" dirty="0" smtClean="0"/>
              <a:t> – </a:t>
            </a:r>
            <a:r>
              <a:rPr lang="en-US" sz="2400" dirty="0" smtClean="0"/>
              <a:t>As a precondition to accepting payment for a sinkhole loss, the policyholder must file a copy of any sinkhole report regarding the insured property which was prepared on behalf or at the request of the policyholder with the county clerk of court.  </a:t>
            </a:r>
          </a:p>
          <a:p>
            <a:r>
              <a:rPr lang="en-US" sz="2400" b="1" dirty="0" smtClean="0"/>
              <a:t>Neutral Evaluation </a:t>
            </a:r>
            <a:r>
              <a:rPr lang="en-US" sz="2400" dirty="0" smtClean="0"/>
              <a:t>– Lines 3453-3661 – s. 627.7074 -</a:t>
            </a:r>
            <a:r>
              <a:rPr lang="en-US" sz="2400" b="1" dirty="0" smtClean="0"/>
              <a:t> </a:t>
            </a:r>
            <a:r>
              <a:rPr lang="en-US" sz="2400" dirty="0" smtClean="0"/>
              <a:t>Effective upon becoming law - Various provisions were revised.  </a:t>
            </a:r>
          </a:p>
          <a:p>
            <a:r>
              <a:rPr lang="en-US" sz="2400" b="1" dirty="0" smtClean="0"/>
              <a:t>Appraisal for Disputed Sinkhole Claims (Property) – </a:t>
            </a:r>
            <a:r>
              <a:rPr lang="en-US" sz="2400" dirty="0" smtClean="0"/>
              <a:t>Lines 3483-3485 – s. 627.7074 - Effective upon becoming law – Neutral evaluation supersedes mediation, but no longer invalidates the appraisal clause of the insurance policy.  </a:t>
            </a:r>
          </a:p>
          <a:p>
            <a:endParaRPr lang="en-US" sz="2400"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838200"/>
          <a:ext cx="7410451"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9472" y="304800"/>
            <a:ext cx="7055906" cy="461665"/>
          </a:xfrm>
          <a:prstGeom prst="rect">
            <a:avLst/>
          </a:prstGeom>
          <a:noFill/>
        </p:spPr>
        <p:txBody>
          <a:bodyPr wrap="none" rtlCol="0">
            <a:spAutoFit/>
          </a:bodyPr>
          <a:lstStyle/>
          <a:p>
            <a:pPr algn="ctr"/>
            <a:r>
              <a:rPr lang="en-US" sz="2400" b="1" dirty="0" smtClean="0"/>
              <a:t>FLORIDA</a:t>
            </a:r>
            <a:r>
              <a:rPr lang="en-US" sz="2400" b="1" baseline="0" dirty="0" smtClean="0"/>
              <a:t> INSURED</a:t>
            </a:r>
            <a:r>
              <a:rPr lang="en-US" sz="2400" b="1" dirty="0" smtClean="0"/>
              <a:t> </a:t>
            </a:r>
            <a:r>
              <a:rPr lang="en-US" sz="2400" b="1" baseline="0" dirty="0" smtClean="0"/>
              <a:t>RESIDENTIAL PROPERTY EXPOSURE</a:t>
            </a:r>
            <a:endParaRPr lang="en-US" sz="2400" b="1" dirty="0"/>
          </a:p>
        </p:txBody>
      </p:sp>
      <p:sp>
        <p:nvSpPr>
          <p:cNvPr id="6" name="TextBox 5"/>
          <p:cNvSpPr txBox="1"/>
          <p:nvPr/>
        </p:nvSpPr>
        <p:spPr>
          <a:xfrm>
            <a:off x="685799" y="6172200"/>
            <a:ext cx="6553201" cy="276999"/>
          </a:xfrm>
          <a:prstGeom prst="rect">
            <a:avLst/>
          </a:prstGeom>
          <a:noFill/>
        </p:spPr>
        <p:txBody>
          <a:bodyPr wrap="square" rtlCol="0">
            <a:spAutoFit/>
          </a:bodyPr>
          <a:lstStyle/>
          <a:p>
            <a:r>
              <a:rPr lang="en-US" sz="1200" dirty="0" smtClean="0"/>
              <a:t>Source:  FHCF ratemaking reports</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143000"/>
          </a:xfrm>
        </p:spPr>
        <p:txBody>
          <a:bodyPr>
            <a:normAutofit/>
          </a:bodyPr>
          <a:lstStyle/>
          <a:p>
            <a:r>
              <a:rPr lang="en-US" sz="6600" dirty="0" smtClean="0"/>
              <a:t>Questions?</a:t>
            </a:r>
            <a:endParaRPr lang="en-US" sz="6600" dirty="0"/>
          </a:p>
        </p:txBody>
      </p:sp>
      <p:sp>
        <p:nvSpPr>
          <p:cNvPr id="3" name="Slide Number Placeholder 3"/>
          <p:cNvSpPr>
            <a:spLocks noGrp="1"/>
          </p:cNvSpPr>
          <p:nvPr>
            <p:ph type="sldNum" sz="quarter" idx="12"/>
          </p:nvPr>
        </p:nvSpPr>
        <p:spPr>
          <a:xfrm>
            <a:off x="6553200" y="6356350"/>
            <a:ext cx="2133600" cy="365125"/>
          </a:xfrm>
        </p:spPr>
        <p:txBody>
          <a:bodyPr/>
          <a:lstStyle/>
          <a:p>
            <a:fld id="{D6F84A75-D2CF-4554-81BE-ED180025327F}" type="slidenum">
              <a:rPr lang="en-US" smtClean="0"/>
              <a:pPr/>
              <a:t>28</a:t>
            </a:fld>
            <a:endParaRPr lang="en-US" dirty="0"/>
          </a:p>
        </p:txBody>
      </p:sp>
      <p:pic>
        <p:nvPicPr>
          <p:cNvPr id="10242" name="Picture 2" descr="C:\Documents and Settings\brewerm\Local Settings\Temporary Internet Files\Content.IE5\OV4RQ9SF\MC900078711[1].wmf"/>
          <p:cNvPicPr>
            <a:picLocks noChangeAspect="1" noChangeArrowheads="1"/>
          </p:cNvPicPr>
          <p:nvPr/>
        </p:nvPicPr>
        <p:blipFill>
          <a:blip r:embed="rId3" cstate="print"/>
          <a:srcRect/>
          <a:stretch>
            <a:fillRect/>
          </a:stretch>
        </p:blipFill>
        <p:spPr bwMode="auto">
          <a:xfrm>
            <a:off x="3657600" y="2514600"/>
            <a:ext cx="1622066" cy="393430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39762"/>
          </a:xfrm>
        </p:spPr>
        <p:txBody>
          <a:bodyPr>
            <a:normAutofit fontScale="90000"/>
          </a:bodyPr>
          <a:lstStyle/>
          <a:p>
            <a:r>
              <a:rPr lang="en-US" sz="3600" dirty="0" smtClean="0"/>
              <a:t>“408 Form Filings”</a:t>
            </a:r>
            <a:endParaRPr lang="en-US" sz="3600" dirty="0"/>
          </a:p>
        </p:txBody>
      </p:sp>
      <p:sp>
        <p:nvSpPr>
          <p:cNvPr id="3" name="Content Placeholder 2"/>
          <p:cNvSpPr>
            <a:spLocks noGrp="1"/>
          </p:cNvSpPr>
          <p:nvPr>
            <p:ph idx="1"/>
          </p:nvPr>
        </p:nvSpPr>
        <p:spPr>
          <a:xfrm>
            <a:off x="381000" y="1143000"/>
            <a:ext cx="8458200" cy="4800600"/>
          </a:xfrm>
        </p:spPr>
        <p:txBody>
          <a:bodyPr>
            <a:normAutofit fontScale="92500" lnSpcReduction="20000"/>
          </a:bodyPr>
          <a:lstStyle/>
          <a:p>
            <a:r>
              <a:rPr lang="en-US" dirty="0" smtClean="0"/>
              <a:t>Many filings contain changes related to SB 408, but are not identified as “408 filings” when they arrive.  Keywords are applied to filings as they are closed.  So the office will be able to tell how many “408” filings were done after they are reviewed.</a:t>
            </a:r>
          </a:p>
          <a:p>
            <a:r>
              <a:rPr lang="en-US" dirty="0" smtClean="0"/>
              <a:t>Below is a breakdown of the closed form filings that were </a:t>
            </a:r>
            <a:r>
              <a:rPr lang="en-US" dirty="0" err="1" smtClean="0"/>
              <a:t>keyworded</a:t>
            </a:r>
            <a:r>
              <a:rPr lang="en-US" dirty="0" smtClean="0"/>
              <a:t> with </a:t>
            </a:r>
            <a:r>
              <a:rPr lang="en-US" dirty="0" smtClean="0"/>
              <a:t>“408” as of Nov 15, 2011:</a:t>
            </a:r>
            <a:endParaRPr lang="en-US" dirty="0" smtClean="0"/>
          </a:p>
          <a:p>
            <a:r>
              <a:rPr lang="en-US" dirty="0" smtClean="0"/>
              <a:t>Withdrawn         4</a:t>
            </a:r>
          </a:p>
          <a:p>
            <a:r>
              <a:rPr lang="en-US" dirty="0" smtClean="0"/>
              <a:t>Disapproved      2</a:t>
            </a:r>
          </a:p>
          <a:p>
            <a:r>
              <a:rPr lang="en-US" dirty="0" smtClean="0"/>
              <a:t>Approved            87</a:t>
            </a:r>
            <a:endParaRPr lang="en-US"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from Company XYZ</a:t>
            </a:r>
            <a:endParaRPr lang="en-US" dirty="0"/>
          </a:p>
        </p:txBody>
      </p:sp>
      <p:sp>
        <p:nvSpPr>
          <p:cNvPr id="3" name="Content Placeholder 2"/>
          <p:cNvSpPr>
            <a:spLocks noGrp="1"/>
          </p:cNvSpPr>
          <p:nvPr>
            <p:ph idx="1"/>
          </p:nvPr>
        </p:nvSpPr>
        <p:spPr>
          <a:xfrm>
            <a:off x="457200" y="1600201"/>
            <a:ext cx="8229600" cy="1371599"/>
          </a:xfrm>
        </p:spPr>
        <p:txBody>
          <a:bodyPr anchor="ctr">
            <a:normAutofit/>
          </a:bodyPr>
          <a:lstStyle/>
          <a:p>
            <a:pPr algn="ctr">
              <a:buNone/>
            </a:pPr>
            <a:r>
              <a:rPr lang="en-US" dirty="0" smtClean="0"/>
              <a:t>“It takes my company 6 months to get a rate file through the Office.”</a:t>
            </a:r>
          </a:p>
        </p:txBody>
      </p:sp>
      <p:sp>
        <p:nvSpPr>
          <p:cNvPr id="4" name="Slide Number Placeholder 3"/>
          <p:cNvSpPr>
            <a:spLocks noGrp="1"/>
          </p:cNvSpPr>
          <p:nvPr>
            <p:ph type="sldNum" sz="quarter" idx="12"/>
          </p:nvPr>
        </p:nvSpPr>
        <p:spPr/>
        <p:txBody>
          <a:bodyPr/>
          <a:lstStyle/>
          <a:p>
            <a:fld id="{D6F84A75-D2CF-4554-81BE-ED180025327F}" type="slidenum">
              <a:rPr lang="en-US" smtClean="0"/>
              <a:pPr/>
              <a:t>4</a:t>
            </a:fld>
            <a:endParaRPr lang="en-US" dirty="0"/>
          </a:p>
        </p:txBody>
      </p:sp>
      <p:pic>
        <p:nvPicPr>
          <p:cNvPr id="7185" name="Picture 17" descr="C:\Documents and Settings\brewerm\Local Settings\Temporary Internet Files\Content.IE5\SP23KXQB\MP900422184[1].jpg"/>
          <p:cNvPicPr>
            <a:picLocks noChangeAspect="1" noChangeArrowheads="1"/>
          </p:cNvPicPr>
          <p:nvPr/>
        </p:nvPicPr>
        <p:blipFill>
          <a:blip r:embed="rId3" cstate="print"/>
          <a:srcRect/>
          <a:stretch>
            <a:fillRect/>
          </a:stretch>
        </p:blipFill>
        <p:spPr bwMode="auto">
          <a:xfrm>
            <a:off x="2438311" y="3048000"/>
            <a:ext cx="4114889" cy="27421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Statistics for Company XYZ</a:t>
            </a:r>
            <a:endParaRPr lang="en-US"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5</a:t>
            </a:fld>
            <a:endParaRPr lang="en-US" dirty="0"/>
          </a:p>
        </p:txBody>
      </p:sp>
      <p:graphicFrame>
        <p:nvGraphicFramePr>
          <p:cNvPr id="7" name="Table 6"/>
          <p:cNvGraphicFramePr>
            <a:graphicFrameLocks noGrp="1"/>
          </p:cNvGraphicFramePr>
          <p:nvPr/>
        </p:nvGraphicFramePr>
        <p:xfrm>
          <a:off x="1524000" y="1600201"/>
          <a:ext cx="6096000" cy="2673982"/>
        </p:xfrm>
        <a:graphic>
          <a:graphicData uri="http://schemas.openxmlformats.org/drawingml/2006/table">
            <a:tbl>
              <a:tblPr/>
              <a:tblGrid>
                <a:gridCol w="1598951"/>
                <a:gridCol w="1836295"/>
                <a:gridCol w="2660754"/>
              </a:tblGrid>
              <a:tr h="1182835">
                <a:tc>
                  <a:txBody>
                    <a:bodyPr/>
                    <a:lstStyle/>
                    <a:p>
                      <a:pPr algn="ctr" fontAlgn="b"/>
                      <a:r>
                        <a:rPr lang="en-US" sz="3200" b="1" i="0" u="none" strike="noStrike" dirty="0">
                          <a:solidFill>
                            <a:srgbClr val="000000"/>
                          </a:solidFill>
                          <a:latin typeface="Calibri"/>
                        </a:rPr>
                        <a:t>Type of Filings</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3200" b="1" i="0" u="none" strike="noStrike">
                          <a:solidFill>
                            <a:srgbClr val="000000"/>
                          </a:solidFill>
                          <a:latin typeface="Calibri"/>
                        </a:rPr>
                        <a:t>Number of Filings</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3200" b="1" i="0" u="none" strike="noStrike">
                          <a:solidFill>
                            <a:srgbClr val="000000"/>
                          </a:solidFill>
                          <a:latin typeface="Calibri"/>
                        </a:rPr>
                        <a:t> Average # of Days Open</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43922">
                <a:tc>
                  <a:txBody>
                    <a:bodyPr/>
                    <a:lstStyle/>
                    <a:p>
                      <a:pPr algn="l" fontAlgn="b"/>
                      <a:r>
                        <a:rPr lang="en-US" sz="3200" b="0" i="0" u="none" strike="noStrike" dirty="0">
                          <a:solidFill>
                            <a:srgbClr val="000000"/>
                          </a:solidFill>
                          <a:latin typeface="Calibri"/>
                        </a:rPr>
                        <a:t>Rate</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a:solidFill>
                            <a:srgbClr val="000000"/>
                          </a:solidFill>
                          <a:latin typeface="Calibri"/>
                        </a:rPr>
                        <a:t>10</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a:solidFill>
                            <a:srgbClr val="000000"/>
                          </a:solidFill>
                          <a:latin typeface="Calibri"/>
                        </a:rPr>
                        <a:t>37</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3922">
                <a:tc>
                  <a:txBody>
                    <a:bodyPr/>
                    <a:lstStyle/>
                    <a:p>
                      <a:pPr algn="l" fontAlgn="b"/>
                      <a:r>
                        <a:rPr lang="en-US" sz="3200" b="0" i="0" u="none" strike="noStrike">
                          <a:solidFill>
                            <a:srgbClr val="000000"/>
                          </a:solidFill>
                          <a:latin typeface="Calibri"/>
                        </a:rPr>
                        <a:t>Other</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a:solidFill>
                            <a:srgbClr val="000000"/>
                          </a:solidFill>
                          <a:latin typeface="Calibri"/>
                        </a:rPr>
                        <a:t>12</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a:solidFill>
                            <a:srgbClr val="000000"/>
                          </a:solidFill>
                          <a:latin typeface="Calibri"/>
                        </a:rPr>
                        <a:t>31</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3922">
                <a:tc>
                  <a:txBody>
                    <a:bodyPr/>
                    <a:lstStyle/>
                    <a:p>
                      <a:pPr algn="l" fontAlgn="b"/>
                      <a:r>
                        <a:rPr lang="en-US" sz="3200" b="0" i="0" u="none" strike="noStrike">
                          <a:solidFill>
                            <a:srgbClr val="000000"/>
                          </a:solidFill>
                          <a:latin typeface="Calibri"/>
                        </a:rPr>
                        <a:t>Total</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a:solidFill>
                            <a:srgbClr val="000000"/>
                          </a:solidFill>
                          <a:latin typeface="Calibri"/>
                        </a:rPr>
                        <a:t>22</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0" i="0" u="none" strike="noStrike" dirty="0">
                          <a:solidFill>
                            <a:srgbClr val="000000"/>
                          </a:solidFill>
                          <a:latin typeface="Calibri"/>
                        </a:rPr>
                        <a:t>34</a:t>
                      </a:r>
                    </a:p>
                  </a:txBody>
                  <a:tcPr marL="9369" marR="9369" marT="9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838200" y="4953000"/>
            <a:ext cx="7306937" cy="523220"/>
          </a:xfrm>
          <a:prstGeom prst="rect">
            <a:avLst/>
          </a:prstGeom>
          <a:noFill/>
        </p:spPr>
        <p:txBody>
          <a:bodyPr wrap="none" rtlCol="0">
            <a:spAutoFit/>
          </a:bodyPr>
          <a:lstStyle/>
          <a:p>
            <a:r>
              <a:rPr lang="en-US" sz="2800" dirty="0" smtClean="0"/>
              <a:t>Longest Review 93 days – Shortest Review 7 days</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Form and Rate Filings</a:t>
            </a:r>
            <a:endParaRPr lang="en-US"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6</a:t>
            </a:fld>
            <a:endParaRPr lang="en-US" dirty="0"/>
          </a:p>
        </p:txBody>
      </p:sp>
      <p:graphicFrame>
        <p:nvGraphicFramePr>
          <p:cNvPr id="5" name="Chart 4"/>
          <p:cNvGraphicFramePr/>
          <p:nvPr/>
        </p:nvGraphicFramePr>
        <p:xfrm>
          <a:off x="719137" y="1562099"/>
          <a:ext cx="7705725" cy="37338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0" y="5562600"/>
            <a:ext cx="5562600" cy="381000"/>
          </a:xfrm>
          <a:prstGeom prst="rect">
            <a:avLst/>
          </a:prstGeom>
          <a:noFill/>
        </p:spPr>
        <p:txBody>
          <a:bodyPr wrap="square" rtlCol="0">
            <a:spAutoFit/>
          </a:bodyPr>
          <a:lstStyle/>
          <a:p>
            <a:r>
              <a:rPr lang="en-US" dirty="0" smtClean="0"/>
              <a:t>Note: Filings may contain multiple companies.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Form Issues</a:t>
            </a:r>
            <a:endParaRPr lang="en-US" dirty="0"/>
          </a:p>
        </p:txBody>
      </p:sp>
      <p:sp>
        <p:nvSpPr>
          <p:cNvPr id="3" name="Content Placeholder 2"/>
          <p:cNvSpPr>
            <a:spLocks noGrp="1"/>
          </p:cNvSpPr>
          <p:nvPr>
            <p:ph idx="1"/>
          </p:nvPr>
        </p:nvSpPr>
        <p:spPr>
          <a:xfrm>
            <a:off x="457200" y="1600201"/>
            <a:ext cx="8229600" cy="4343400"/>
          </a:xfrm>
        </p:spPr>
        <p:txBody>
          <a:bodyPr>
            <a:normAutofit/>
          </a:bodyPr>
          <a:lstStyle/>
          <a:p>
            <a:pPr lvl="0"/>
            <a:r>
              <a:rPr lang="en-US" sz="2400" dirty="0" smtClean="0"/>
              <a:t>Prominent display of the company name</a:t>
            </a:r>
          </a:p>
          <a:p>
            <a:pPr lvl="0"/>
            <a:r>
              <a:rPr lang="en-US" sz="2400" dirty="0" smtClean="0"/>
              <a:t>Incorrect references when amending sections of the policy</a:t>
            </a:r>
          </a:p>
          <a:p>
            <a:pPr lvl="0"/>
            <a:r>
              <a:rPr lang="en-US" sz="2400" dirty="0" smtClean="0"/>
              <a:t>Cancellation language</a:t>
            </a:r>
          </a:p>
          <a:p>
            <a:pPr lvl="0"/>
            <a:r>
              <a:rPr lang="en-US" sz="2400" dirty="0" smtClean="0"/>
              <a:t>Forms filed in the wrong line of business (sub-line)</a:t>
            </a:r>
          </a:p>
          <a:p>
            <a:pPr lvl="0"/>
            <a:r>
              <a:rPr lang="en-US" sz="2400" dirty="0" smtClean="0"/>
              <a:t>Certificates</a:t>
            </a:r>
          </a:p>
          <a:p>
            <a:pPr lvl="0"/>
            <a:r>
              <a:rPr lang="en-US" sz="2400" dirty="0" smtClean="0"/>
              <a:t>ISO membership – Filing requirements</a:t>
            </a:r>
          </a:p>
          <a:p>
            <a:pPr lvl="0"/>
            <a:r>
              <a:rPr lang="en-US" sz="2400" dirty="0" smtClean="0"/>
              <a:t>Uninsured Motorist (Automobile policies) </a:t>
            </a:r>
          </a:p>
          <a:p>
            <a:pPr lvl="0"/>
            <a:r>
              <a:rPr lang="en-US" sz="2400" dirty="0" smtClean="0"/>
              <a:t>“Me too” – not really</a:t>
            </a:r>
          </a:p>
          <a:p>
            <a:pPr lvl="0"/>
            <a:r>
              <a:rPr lang="en-US" sz="2400" dirty="0" smtClean="0"/>
              <a:t>OFAC</a:t>
            </a:r>
          </a:p>
          <a:p>
            <a:endParaRPr lang="en-US" dirty="0" smtClean="0"/>
          </a:p>
        </p:txBody>
      </p:sp>
      <p:sp>
        <p:nvSpPr>
          <p:cNvPr id="4" name="Slide Number Placeholder 3"/>
          <p:cNvSpPr>
            <a:spLocks noGrp="1"/>
          </p:cNvSpPr>
          <p:nvPr>
            <p:ph type="sldNum" sz="quarter" idx="12"/>
          </p:nvPr>
        </p:nvSpPr>
        <p:spPr/>
        <p:txBody>
          <a:bodyPr/>
          <a:lstStyle/>
          <a:p>
            <a:fld id="{D6F84A75-D2CF-4554-81BE-ED180025327F}" type="slidenum">
              <a:rPr lang="en-US" smtClean="0"/>
              <a:pPr/>
              <a:t>7</a:t>
            </a:fld>
            <a:endParaRPr lang="en-US" dirty="0"/>
          </a:p>
        </p:txBody>
      </p:sp>
      <p:pic>
        <p:nvPicPr>
          <p:cNvPr id="6149" name="Picture 5" descr="C:\Documents and Settings\brewerm\Local Settings\Temporary Internet Files\Content.IE5\IN05ALW3\MC900104708[1].wmf"/>
          <p:cNvPicPr>
            <a:picLocks noChangeAspect="1" noChangeArrowheads="1"/>
          </p:cNvPicPr>
          <p:nvPr/>
        </p:nvPicPr>
        <p:blipFill>
          <a:blip r:embed="rId3" cstate="print"/>
          <a:srcRect/>
          <a:stretch>
            <a:fillRect/>
          </a:stretch>
        </p:blipFill>
        <p:spPr bwMode="auto">
          <a:xfrm>
            <a:off x="3581400" y="4800600"/>
            <a:ext cx="1818742" cy="1546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Statutory Changes</a:t>
            </a:r>
            <a:endParaRPr lang="en-US" dirty="0"/>
          </a:p>
        </p:txBody>
      </p:sp>
      <p:sp>
        <p:nvSpPr>
          <p:cNvPr id="4" name="Slide Number Placeholder 3"/>
          <p:cNvSpPr>
            <a:spLocks noGrp="1"/>
          </p:cNvSpPr>
          <p:nvPr>
            <p:ph type="sldNum" sz="quarter" idx="12"/>
          </p:nvPr>
        </p:nvSpPr>
        <p:spPr/>
        <p:txBody>
          <a:bodyPr/>
          <a:lstStyle/>
          <a:p>
            <a:fld id="{D6F84A75-D2CF-4554-81BE-ED180025327F}" type="slidenum">
              <a:rPr lang="en-US" smtClean="0"/>
              <a:pPr/>
              <a:t>8</a:t>
            </a:fld>
            <a:endParaRPr lang="en-US" dirty="0"/>
          </a:p>
        </p:txBody>
      </p:sp>
      <p:pic>
        <p:nvPicPr>
          <p:cNvPr id="2050" name="Picture 2" descr="C:\Documents and Settings\brewerm\Local Settings\Temporary Internet Files\Content.IE5\01BLDNFY\MP900408864[1].jpg"/>
          <p:cNvPicPr>
            <a:picLocks noChangeAspect="1" noChangeArrowheads="1"/>
          </p:cNvPicPr>
          <p:nvPr/>
        </p:nvPicPr>
        <p:blipFill>
          <a:blip r:embed="rId3" cstate="print"/>
          <a:srcRect/>
          <a:stretch>
            <a:fillRect/>
          </a:stretch>
        </p:blipFill>
        <p:spPr bwMode="auto">
          <a:xfrm>
            <a:off x="2286000" y="1219200"/>
            <a:ext cx="4572000" cy="457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 99 – Effective October 1, 2011</a:t>
            </a:r>
            <a:endParaRPr lang="en-US" dirty="0"/>
          </a:p>
        </p:txBody>
      </p:sp>
      <p:sp>
        <p:nvSpPr>
          <p:cNvPr id="3" name="Content Placeholder 2"/>
          <p:cNvSpPr>
            <a:spLocks noGrp="1"/>
          </p:cNvSpPr>
          <p:nvPr>
            <p:ph idx="1"/>
          </p:nvPr>
        </p:nvSpPr>
        <p:spPr>
          <a:xfrm>
            <a:off x="457200" y="1600201"/>
            <a:ext cx="8229600" cy="4343400"/>
          </a:xfrm>
        </p:spPr>
        <p:txBody>
          <a:bodyPr>
            <a:normAutofit fontScale="85000" lnSpcReduction="20000"/>
          </a:bodyPr>
          <a:lstStyle/>
          <a:p>
            <a:r>
              <a:rPr lang="en-US" dirty="0" smtClean="0"/>
              <a:t>Adds lines of business for which the filing requirements for rate/rule filings is reduced.</a:t>
            </a:r>
          </a:p>
          <a:p>
            <a:r>
              <a:rPr lang="en-US" dirty="0" smtClean="0"/>
              <a:t>It is NOT a deregulation of the commercial lines. The programs are still subject to all of the same requirements as any other line of business. For example,:</a:t>
            </a:r>
          </a:p>
          <a:p>
            <a:pPr lvl="1"/>
            <a:r>
              <a:rPr lang="en-US" dirty="0" smtClean="0"/>
              <a:t>Rates may not be excessive, inadequate or unfairly discriminatory</a:t>
            </a:r>
          </a:p>
          <a:p>
            <a:pPr lvl="1"/>
            <a:r>
              <a:rPr lang="en-US" dirty="0" smtClean="0"/>
              <a:t>Specific rates must be filed and ranges of rates are not allowed</a:t>
            </a:r>
          </a:p>
          <a:p>
            <a:pPr lvl="1"/>
            <a:r>
              <a:rPr lang="en-US" dirty="0" smtClean="0"/>
              <a:t>All subjective rating must comply with the requirements of Rule 69O-170.004, F.A.C.</a:t>
            </a:r>
          </a:p>
          <a:p>
            <a:pPr lvl="1"/>
            <a:endParaRPr lang="en-US" dirty="0" smtClean="0"/>
          </a:p>
        </p:txBody>
      </p:sp>
      <p:sp>
        <p:nvSpPr>
          <p:cNvPr id="4" name="Slide Number Placeholder 3"/>
          <p:cNvSpPr>
            <a:spLocks noGrp="1"/>
          </p:cNvSpPr>
          <p:nvPr>
            <p:ph type="sldNum" sz="quarter" idx="12"/>
          </p:nvPr>
        </p:nvSpPr>
        <p:spPr/>
        <p:txBody>
          <a:bodyPr/>
          <a:lstStyle/>
          <a:p>
            <a:fld id="{D6F84A75-D2CF-4554-81BE-ED180025327F}"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2484</TotalTime>
  <Words>1983</Words>
  <Application>Microsoft Office PowerPoint</Application>
  <PresentationFormat>On-screen Show (4:3)</PresentationFormat>
  <Paragraphs>179</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Update from the Office HB 99 and SB 408 </vt:lpstr>
      <vt:lpstr>Personal Residential Approved Filings</vt:lpstr>
      <vt:lpstr>“408 Form Filings”</vt:lpstr>
      <vt:lpstr>Quote from Company XYZ</vt:lpstr>
      <vt:lpstr>Filing Statistics for Company XYZ</vt:lpstr>
      <vt:lpstr>Number of Form and Rate Filings</vt:lpstr>
      <vt:lpstr>Miscellaneous Form Issues</vt:lpstr>
      <vt:lpstr>Statutory Changes</vt:lpstr>
      <vt:lpstr>HB 99 – Effective October 1, 2011</vt:lpstr>
      <vt:lpstr>HB 99 – Lines of Business</vt:lpstr>
      <vt:lpstr>HB 99 – Required Information</vt:lpstr>
      <vt:lpstr>SB 408</vt:lpstr>
      <vt:lpstr>Slide 13</vt:lpstr>
      <vt:lpstr>SB 408</vt:lpstr>
      <vt:lpstr>SB 408</vt:lpstr>
      <vt:lpstr>SB 408</vt:lpstr>
      <vt:lpstr>SB 408</vt:lpstr>
      <vt:lpstr>SB 408</vt:lpstr>
      <vt:lpstr>SB 408</vt:lpstr>
      <vt:lpstr>SB 408</vt:lpstr>
      <vt:lpstr>SB 408</vt:lpstr>
      <vt:lpstr>SB 408</vt:lpstr>
      <vt:lpstr>SB 408</vt:lpstr>
      <vt:lpstr>SB 408</vt:lpstr>
      <vt:lpstr>SB 408</vt:lpstr>
      <vt:lpstr>SB 408</vt:lpstr>
      <vt:lpstr>Slide 27</vt:lpstr>
      <vt:lpstr>Questions?</vt:lpstr>
    </vt:vector>
  </TitlesOfParts>
  <Company>FL Department of Financial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 Westberry</dc:creator>
  <cp:lastModifiedBy>TS</cp:lastModifiedBy>
  <cp:revision>264</cp:revision>
  <dcterms:created xsi:type="dcterms:W3CDTF">2011-07-22T15:46:02Z</dcterms:created>
  <dcterms:modified xsi:type="dcterms:W3CDTF">2011-11-15T22:55:32Z</dcterms:modified>
</cp:coreProperties>
</file>