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F7D4-873C-4D78-B1AC-B2B710D7602E}" type="datetimeFigureOut">
              <a:rPr lang="en-US" smtClean="0"/>
              <a:pPr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2A0E-060E-47AC-AD9E-E5B76714A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SB 1330: Residential Property Insurance</a:t>
            </a:r>
            <a:br>
              <a:rPr lang="en-US" sz="3600" dirty="0" smtClean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6248400"/>
            <a:ext cx="64008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Introduced by Senator Hays</a:t>
            </a:r>
          </a:p>
        </p:txBody>
      </p:sp>
      <p:pic>
        <p:nvPicPr>
          <p:cNvPr id="6" name="Picture 5" descr="flori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9144000" cy="556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Private v. Citizens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s</a:t>
            </a:r>
            <a:r>
              <a:rPr lang="en-US" sz="2000" dirty="0"/>
              <a:t>. 626.9541(1)(</a:t>
            </a:r>
            <a:r>
              <a:rPr lang="en-US" sz="2000" dirty="0" smtClean="0"/>
              <a:t>w) - </a:t>
            </a:r>
            <a:r>
              <a:rPr lang="en-US" sz="2000" i="1" dirty="0" smtClean="0"/>
              <a:t>soliciting </a:t>
            </a:r>
            <a:r>
              <a:rPr lang="en-US" sz="2000" i="1" dirty="0"/>
              <a:t>or accepting new or renewal insurance risks </a:t>
            </a:r>
            <a:r>
              <a:rPr lang="en-US" sz="2000" i="1" dirty="0" smtClean="0"/>
              <a:t>by insolvent </a:t>
            </a:r>
            <a:r>
              <a:rPr lang="en-US" sz="2000" i="1" dirty="0"/>
              <a:t>or impaired insurer</a:t>
            </a:r>
            <a:r>
              <a:rPr lang="en-US" sz="2000" i="1" dirty="0" smtClean="0"/>
              <a:t>.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 marL="342900" lvl="1" indent="-342900">
              <a:buNone/>
            </a:pPr>
            <a:r>
              <a:rPr lang="en-US" sz="2000" dirty="0" smtClean="0"/>
              <a:t>	“No </a:t>
            </a:r>
            <a:r>
              <a:rPr lang="en-US" sz="2000" dirty="0"/>
              <a:t>director or officer shall permit </a:t>
            </a:r>
            <a:r>
              <a:rPr lang="en-US" sz="2000" dirty="0" smtClean="0"/>
              <a:t>the impaired </a:t>
            </a:r>
            <a:r>
              <a:rPr lang="en-US" sz="2000" dirty="0"/>
              <a:t>insurer to write new or renewal </a:t>
            </a:r>
            <a:r>
              <a:rPr lang="en-US" sz="2000" dirty="0" smtClean="0"/>
              <a:t>business.” </a:t>
            </a:r>
          </a:p>
          <a:p>
            <a:pPr marL="342900" lvl="1" indent="-342900">
              <a:buNone/>
            </a:pPr>
            <a:endParaRPr lang="en-US" sz="1000" dirty="0" smtClean="0"/>
          </a:p>
          <a:p>
            <a:pPr marL="742950" lvl="2" indent="-342900">
              <a:buFont typeface="Calibri" pitchFamily="34" charset="0"/>
              <a:buChar char="–"/>
            </a:pPr>
            <a:r>
              <a:rPr lang="en-US" sz="1600" dirty="0" smtClean="0"/>
              <a:t>Violation of this section is a felony in the third degree, which carries a maximum of 5 years in prison (s. 775.082(3)(d)), and up to a $5,000 fine (s. 775.082(1)(c)) per offense. </a:t>
            </a:r>
          </a:p>
          <a:p>
            <a:pPr>
              <a:buNone/>
            </a:pPr>
            <a:endParaRPr lang="en-US" sz="1600" b="1" dirty="0"/>
          </a:p>
          <a:p>
            <a:pPr>
              <a:buNone/>
            </a:pPr>
            <a:r>
              <a:rPr lang="en-US" sz="2000" dirty="0" smtClean="0"/>
              <a:t>	If </a:t>
            </a:r>
            <a:r>
              <a:rPr lang="en-US" sz="2000" dirty="0"/>
              <a:t>Citizens were a private carrier, each </a:t>
            </a:r>
            <a:r>
              <a:rPr lang="en-US" sz="2000" dirty="0" smtClean="0"/>
              <a:t>of the “private” directors and officers would </a:t>
            </a:r>
            <a:r>
              <a:rPr lang="en-US" sz="2000" dirty="0"/>
              <a:t>be facing up to 6.5 million years in prison and a $6.5 billion dollar fine, for allowing the writing and renewal of the more than 1.3 million policies issued by Citizens each year.   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 lvl="1"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Private v. Citizens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(Continued)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	Other laws Citizens, as a private carrier, might be in violation of: </a:t>
            </a:r>
          </a:p>
          <a:p>
            <a:pPr>
              <a:buNone/>
            </a:pPr>
            <a:endParaRPr lang="en-US" sz="1200" dirty="0" smtClean="0"/>
          </a:p>
          <a:p>
            <a:pPr lvl="1"/>
            <a:r>
              <a:rPr lang="en-US" sz="1600" b="1" dirty="0" smtClean="0"/>
              <a:t>Section 626.9541(1</a:t>
            </a:r>
            <a:r>
              <a:rPr lang="en-US" sz="1600" b="1" dirty="0"/>
              <a:t>)(</a:t>
            </a:r>
            <a:r>
              <a:rPr lang="en-US" sz="1600" b="1" dirty="0" smtClean="0"/>
              <a:t>a)1 </a:t>
            </a:r>
            <a:r>
              <a:rPr lang="en-US" sz="1600" dirty="0" smtClean="0"/>
              <a:t>- </a:t>
            </a:r>
            <a:r>
              <a:rPr lang="en-US" sz="1600" i="1" dirty="0" smtClean="0"/>
              <a:t>misrepresenting the benefits, advantages, conditions, or terms of any insurance policy.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r>
              <a:rPr lang="en-US" sz="1600" b="1" dirty="0" smtClean="0"/>
              <a:t>Section 626.9541(1</a:t>
            </a:r>
            <a:r>
              <a:rPr lang="en-US" sz="1600" b="1" dirty="0"/>
              <a:t>)(b</a:t>
            </a:r>
            <a:r>
              <a:rPr lang="en-US" sz="1600" b="1" dirty="0" smtClean="0"/>
              <a:t>) </a:t>
            </a:r>
            <a:r>
              <a:rPr lang="en-US" sz="1600" dirty="0" smtClean="0"/>
              <a:t>- </a:t>
            </a:r>
            <a:r>
              <a:rPr lang="en-US" sz="1600" i="1" dirty="0" smtClean="0"/>
              <a:t>publishing untrue, deceptive, or misleading statements.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r>
              <a:rPr lang="en-US" sz="1600" b="1" dirty="0" smtClean="0"/>
              <a:t>Section 626.9541(1</a:t>
            </a:r>
            <a:r>
              <a:rPr lang="en-US" sz="1600" b="1" dirty="0"/>
              <a:t>)(</a:t>
            </a:r>
            <a:r>
              <a:rPr lang="en-US" sz="1600" b="1" dirty="0" smtClean="0"/>
              <a:t>g)2 </a:t>
            </a:r>
            <a:r>
              <a:rPr lang="en-US" sz="1600" dirty="0" smtClean="0"/>
              <a:t>- </a:t>
            </a:r>
            <a:r>
              <a:rPr lang="en-US" sz="1600" i="1" dirty="0" smtClean="0"/>
              <a:t>permitting any unfair discrimination between individuals of the same actuarially supportable class.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b="1" dirty="0" smtClean="0"/>
              <a:t>Section 626.9541(1</a:t>
            </a:r>
            <a:r>
              <a:rPr lang="en-US" sz="1600" b="1" dirty="0"/>
              <a:t>)(</a:t>
            </a:r>
            <a:r>
              <a:rPr lang="en-US" sz="1600" b="1" dirty="0" smtClean="0"/>
              <a:t>i)3.b </a:t>
            </a:r>
            <a:r>
              <a:rPr lang="en-US" sz="1600" dirty="0" smtClean="0"/>
              <a:t>- </a:t>
            </a:r>
            <a:r>
              <a:rPr lang="en-US" sz="1600" i="1" dirty="0" smtClean="0"/>
              <a:t>misrepresenting pertinent facts or insurance policy provisions relating to coverages at issue.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r>
              <a:rPr lang="en-US" sz="1600" b="1" dirty="0" smtClean="0"/>
              <a:t>Section 626.9541(1</a:t>
            </a:r>
            <a:r>
              <a:rPr lang="en-US" sz="1600" b="1" dirty="0"/>
              <a:t>)(</a:t>
            </a:r>
            <a:r>
              <a:rPr lang="en-US" sz="1600" b="1" dirty="0" smtClean="0"/>
              <a:t>o)2</a:t>
            </a:r>
            <a:r>
              <a:rPr lang="en-US" sz="1600" dirty="0" smtClean="0"/>
              <a:t> - </a:t>
            </a:r>
            <a:r>
              <a:rPr lang="en-US" sz="1600" i="1" dirty="0" smtClean="0"/>
              <a:t>collecting </a:t>
            </a:r>
            <a:r>
              <a:rPr lang="en-US" sz="1600" i="1" dirty="0"/>
              <a:t>a premium for insurance less than the premium applicable to such insurance.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Poe Financial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Tampa-based </a:t>
            </a:r>
            <a:r>
              <a:rPr lang="en-US" sz="2000" dirty="0"/>
              <a:t>Poe Financial Group: </a:t>
            </a:r>
            <a:endParaRPr lang="en-US" sz="2000" dirty="0" smtClean="0"/>
          </a:p>
          <a:p>
            <a:pPr lvl="1"/>
            <a:r>
              <a:rPr lang="en-US" sz="1600" dirty="0" smtClean="0"/>
              <a:t>Atlantic Preferred</a:t>
            </a:r>
          </a:p>
          <a:p>
            <a:pPr lvl="1"/>
            <a:r>
              <a:rPr lang="en-US" sz="1600" dirty="0" smtClean="0"/>
              <a:t>Florida </a:t>
            </a:r>
            <a:r>
              <a:rPr lang="en-US" sz="1600" dirty="0"/>
              <a:t>Preferred </a:t>
            </a:r>
            <a:endParaRPr lang="en-US" sz="1600" dirty="0" smtClean="0"/>
          </a:p>
          <a:p>
            <a:pPr lvl="1"/>
            <a:r>
              <a:rPr lang="en-US" sz="1600" dirty="0" smtClean="0"/>
              <a:t>Southern </a:t>
            </a:r>
            <a:r>
              <a:rPr lang="en-US" sz="1600" dirty="0"/>
              <a:t>Family </a:t>
            </a:r>
            <a:r>
              <a:rPr lang="en-US" sz="1600" dirty="0" smtClean="0"/>
              <a:t>Insurance</a:t>
            </a:r>
          </a:p>
          <a:p>
            <a:pPr lvl="1">
              <a:buNone/>
            </a:pPr>
            <a:endParaRPr lang="en-US" sz="1600" dirty="0"/>
          </a:p>
          <a:p>
            <a:pPr>
              <a:buNone/>
            </a:pPr>
            <a:r>
              <a:rPr lang="en-US" sz="2000" dirty="0" smtClean="0"/>
              <a:t>	The </a:t>
            </a:r>
            <a:r>
              <a:rPr lang="en-US" sz="2000" dirty="0"/>
              <a:t>three Poe companies had insured more than 300,000 policyholders.</a:t>
            </a:r>
          </a:p>
          <a:p>
            <a:pPr fontAlgn="t">
              <a:buNone/>
            </a:pPr>
            <a:r>
              <a:rPr lang="en-US" sz="1700" dirty="0" smtClean="0"/>
              <a:t>	“</a:t>
            </a:r>
            <a:r>
              <a:rPr lang="en-US" sz="1600" dirty="0" smtClean="0"/>
              <a:t>In an effort to reap big profits, Poe aggressively insured high-cost, high-risk coastal properties that other insurers wouldn't cover, including many from Citizens via a state-sanctioned takeout program. The companies sustained major losses after the 2004 storms. Despite declining capital, Poe officials then gambled that 2005 would not be a repeat and continued to solicit new policyholders. They were wrong. “ </a:t>
            </a:r>
            <a:r>
              <a:rPr lang="en-US" sz="900" i="1" dirty="0" smtClean="0"/>
              <a:t>Palm Beach Post, 10/31/2007</a:t>
            </a:r>
          </a:p>
          <a:p>
            <a:pPr fontAlgn="t">
              <a:buNone/>
            </a:pPr>
            <a:endParaRPr lang="en-US" sz="1600" dirty="0"/>
          </a:p>
          <a:p>
            <a:pPr>
              <a:buNone/>
            </a:pPr>
            <a:r>
              <a:rPr lang="en-US" sz="2000" dirty="0" smtClean="0"/>
              <a:t>	The </a:t>
            </a:r>
            <a:r>
              <a:rPr lang="en-US" sz="2000" dirty="0"/>
              <a:t>cost of the Poe failure </a:t>
            </a:r>
            <a:r>
              <a:rPr lang="en-US" sz="2000" dirty="0" smtClean="0"/>
              <a:t>to Florida’s policy holders $750,000,000.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1600" dirty="0" smtClean="0"/>
              <a:t>In 2006 - 2007 the board of the Florida Insurance Guaranty Association had approved  </a:t>
            </a:r>
            <a:r>
              <a:rPr lang="en-US" sz="1600" dirty="0" smtClean="0"/>
              <a:t>           4 </a:t>
            </a:r>
            <a:r>
              <a:rPr lang="en-US" sz="1600" dirty="0" smtClean="0"/>
              <a:t>percent in surcharges ($40 for every $1,000 in premiums) on every homeowner policy, commercial and liability policy, medical malpractice and aircraft policy in Florida. The surcharges were used to help pay claims of Poe policy holders.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POE v. Citizens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High-risk properties</a:t>
            </a:r>
          </a:p>
          <a:p>
            <a:pPr lvl="1">
              <a:buFont typeface="Calibri" pitchFamily="34" charset="0"/>
              <a:buChar char="–"/>
            </a:pPr>
            <a:r>
              <a:rPr lang="en-US" sz="1600" dirty="0" smtClean="0"/>
              <a:t>POE had 300,000 policies</a:t>
            </a:r>
          </a:p>
          <a:p>
            <a:pPr lvl="1">
              <a:buFont typeface="Calibri" pitchFamily="34" charset="0"/>
              <a:buChar char="–"/>
            </a:pPr>
            <a:r>
              <a:rPr lang="en-US" sz="1600" dirty="0" smtClean="0"/>
              <a:t>Citizens has 1,300,000 policies (1 million more)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Not actuarially sound</a:t>
            </a:r>
          </a:p>
          <a:p>
            <a:pPr lvl="1">
              <a:buFont typeface="Calibri" pitchFamily="34" charset="0"/>
              <a:buChar char="–"/>
            </a:pPr>
            <a:r>
              <a:rPr lang="en-US" sz="1600" dirty="0" smtClean="0"/>
              <a:t>POE was underfunded by over $750 million. </a:t>
            </a:r>
          </a:p>
          <a:p>
            <a:pPr lvl="2">
              <a:buFont typeface="Calibri" pitchFamily="34" charset="0"/>
              <a:buChar char="–"/>
            </a:pPr>
            <a:r>
              <a:rPr lang="en-US" sz="1200" dirty="0" smtClean="0"/>
              <a:t>$1.36 billion in unpaid claims - $650 million paid through reinsurance.</a:t>
            </a:r>
          </a:p>
          <a:p>
            <a:pPr lvl="1">
              <a:buFont typeface="Calibri" pitchFamily="34" charset="0"/>
              <a:buChar char="–"/>
            </a:pPr>
            <a:r>
              <a:rPr lang="en-US" sz="1600" dirty="0" smtClean="0"/>
              <a:t>Citizens is currently underfunded by $10.5 Billion. </a:t>
            </a:r>
          </a:p>
          <a:p>
            <a:pPr lvl="2">
              <a:buFont typeface="Calibri" pitchFamily="34" charset="0"/>
              <a:buChar char="–"/>
            </a:pPr>
            <a:r>
              <a:rPr lang="en-US" sz="1200" dirty="0" smtClean="0"/>
              <a:t>$22.2 billion  maximum loss - $5.4 billion in surplus - $6.3 billion FHCF. </a:t>
            </a:r>
          </a:p>
          <a:p>
            <a:pPr lvl="2">
              <a:buFont typeface="Calibri" pitchFamily="34" charset="0"/>
              <a:buChar char="–"/>
            </a:pPr>
            <a:r>
              <a:rPr lang="en-US" sz="1200" dirty="0" smtClean="0"/>
              <a:t>Citizens does not purchase private reinsurance. Citizens receives its reinsurance at a discounted rate from the Florida Hurricane Catastrophe Fund (FHCF) which is funded through bonds.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Courier New" pitchFamily="49" charset="0"/>
              <a:buChar char="o"/>
            </a:pPr>
            <a:r>
              <a:rPr lang="en-US" sz="2000" dirty="0" smtClean="0"/>
              <a:t>Charges</a:t>
            </a:r>
            <a:r>
              <a:rPr lang="en-US" sz="2000" dirty="0"/>
              <a:t> </a:t>
            </a:r>
            <a:r>
              <a:rPr lang="en-US" sz="2000" dirty="0" smtClean="0"/>
              <a:t>filed</a:t>
            </a:r>
          </a:p>
          <a:p>
            <a:pPr lvl="1">
              <a:buFont typeface="Calibri" pitchFamily="34" charset="0"/>
              <a:buChar char="–"/>
            </a:pPr>
            <a:r>
              <a:rPr lang="en-US" sz="1600" dirty="0" smtClean="0"/>
              <a:t>POE executives were each charged with conspiracy, fraud and breach of fiduciary duties.</a:t>
            </a:r>
          </a:p>
          <a:p>
            <a:pPr lvl="1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139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SB 1330: Residential Property Insurance </vt:lpstr>
      <vt:lpstr>Private v. Citizens</vt:lpstr>
      <vt:lpstr>Private v. Citizens (Continued) </vt:lpstr>
      <vt:lpstr>Poe Financial Group</vt:lpstr>
      <vt:lpstr>POE v. Citizens</vt:lpstr>
    </vt:vector>
  </TitlesOfParts>
  <Company>Florida Legislature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 1330: Residential Property Insurance  Introduced by Senator Hays  </dc:title>
  <dc:creator>matiyow.scott</dc:creator>
  <cp:lastModifiedBy>matiyow.scott</cp:lastModifiedBy>
  <cp:revision>29</cp:revision>
  <dcterms:created xsi:type="dcterms:W3CDTF">2011-04-10T18:12:12Z</dcterms:created>
  <dcterms:modified xsi:type="dcterms:W3CDTF">2011-04-10T21:23:39Z</dcterms:modified>
</cp:coreProperties>
</file>