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Default Extension="emf" ContentType="image/x-emf"/>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60" r:id="rId1"/>
  </p:sldMasterIdLst>
  <p:notesMasterIdLst>
    <p:notesMasterId r:id="rId28"/>
  </p:notesMasterIdLst>
  <p:handoutMasterIdLst>
    <p:handoutMasterId r:id="rId29"/>
  </p:handoutMasterIdLst>
  <p:sldIdLst>
    <p:sldId id="260" r:id="rId2"/>
    <p:sldId id="567" r:id="rId3"/>
    <p:sldId id="570" r:id="rId4"/>
    <p:sldId id="603" r:id="rId5"/>
    <p:sldId id="609" r:id="rId6"/>
    <p:sldId id="605" r:id="rId7"/>
    <p:sldId id="571" r:id="rId8"/>
    <p:sldId id="572" r:id="rId9"/>
    <p:sldId id="606" r:id="rId10"/>
    <p:sldId id="577" r:id="rId11"/>
    <p:sldId id="576" r:id="rId12"/>
    <p:sldId id="582" r:id="rId13"/>
    <p:sldId id="587" r:id="rId14"/>
    <p:sldId id="588" r:id="rId15"/>
    <p:sldId id="589" r:id="rId16"/>
    <p:sldId id="580" r:id="rId17"/>
    <p:sldId id="597" r:id="rId18"/>
    <p:sldId id="602" r:id="rId19"/>
    <p:sldId id="599" r:id="rId20"/>
    <p:sldId id="611" r:id="rId21"/>
    <p:sldId id="612" r:id="rId22"/>
    <p:sldId id="607" r:id="rId23"/>
    <p:sldId id="608" r:id="rId24"/>
    <p:sldId id="614" r:id="rId25"/>
    <p:sldId id="610" r:id="rId26"/>
    <p:sldId id="591" r:id="rId27"/>
  </p:sldIdLst>
  <p:sldSz cx="10058400" cy="7772400"/>
  <p:notesSz cx="9296400" cy="7010400"/>
  <p:defaultTextStyle>
    <a:defPPr>
      <a:defRPr lang="en-US"/>
    </a:defPPr>
    <a:lvl1pPr algn="l" rtl="0" fontAlgn="base">
      <a:spcBef>
        <a:spcPct val="0"/>
      </a:spcBef>
      <a:spcAft>
        <a:spcPct val="0"/>
      </a:spcAft>
      <a:defRPr sz="1400" kern="1200">
        <a:solidFill>
          <a:schemeClr val="tx1"/>
        </a:solidFill>
        <a:latin typeface="Arial" charset="0"/>
        <a:ea typeface="+mn-ea"/>
        <a:cs typeface="+mn-cs"/>
      </a:defRPr>
    </a:lvl1pPr>
    <a:lvl2pPr marL="457093" algn="l" rtl="0" fontAlgn="base">
      <a:spcBef>
        <a:spcPct val="0"/>
      </a:spcBef>
      <a:spcAft>
        <a:spcPct val="0"/>
      </a:spcAft>
      <a:defRPr sz="1400" kern="1200">
        <a:solidFill>
          <a:schemeClr val="tx1"/>
        </a:solidFill>
        <a:latin typeface="Arial" charset="0"/>
        <a:ea typeface="+mn-ea"/>
        <a:cs typeface="+mn-cs"/>
      </a:defRPr>
    </a:lvl2pPr>
    <a:lvl3pPr marL="914187" algn="l" rtl="0" fontAlgn="base">
      <a:spcBef>
        <a:spcPct val="0"/>
      </a:spcBef>
      <a:spcAft>
        <a:spcPct val="0"/>
      </a:spcAft>
      <a:defRPr sz="1400" kern="1200">
        <a:solidFill>
          <a:schemeClr val="tx1"/>
        </a:solidFill>
        <a:latin typeface="Arial" charset="0"/>
        <a:ea typeface="+mn-ea"/>
        <a:cs typeface="+mn-cs"/>
      </a:defRPr>
    </a:lvl3pPr>
    <a:lvl4pPr marL="1371279" algn="l" rtl="0" fontAlgn="base">
      <a:spcBef>
        <a:spcPct val="0"/>
      </a:spcBef>
      <a:spcAft>
        <a:spcPct val="0"/>
      </a:spcAft>
      <a:defRPr sz="1400" kern="1200">
        <a:solidFill>
          <a:schemeClr val="tx1"/>
        </a:solidFill>
        <a:latin typeface="Arial" charset="0"/>
        <a:ea typeface="+mn-ea"/>
        <a:cs typeface="+mn-cs"/>
      </a:defRPr>
    </a:lvl4pPr>
    <a:lvl5pPr marL="1828372" algn="l" rtl="0" fontAlgn="base">
      <a:spcBef>
        <a:spcPct val="0"/>
      </a:spcBef>
      <a:spcAft>
        <a:spcPct val="0"/>
      </a:spcAft>
      <a:defRPr sz="1400" kern="1200">
        <a:solidFill>
          <a:schemeClr val="tx1"/>
        </a:solidFill>
        <a:latin typeface="Arial" charset="0"/>
        <a:ea typeface="+mn-ea"/>
        <a:cs typeface="+mn-cs"/>
      </a:defRPr>
    </a:lvl5pPr>
    <a:lvl6pPr marL="2285465" algn="l" defTabSz="914187" rtl="0" eaLnBrk="1" latinLnBrk="0" hangingPunct="1">
      <a:defRPr sz="1400" kern="1200">
        <a:solidFill>
          <a:schemeClr val="tx1"/>
        </a:solidFill>
        <a:latin typeface="Arial" charset="0"/>
        <a:ea typeface="+mn-ea"/>
        <a:cs typeface="+mn-cs"/>
      </a:defRPr>
    </a:lvl6pPr>
    <a:lvl7pPr marL="2742560" algn="l" defTabSz="914187" rtl="0" eaLnBrk="1" latinLnBrk="0" hangingPunct="1">
      <a:defRPr sz="1400" kern="1200">
        <a:solidFill>
          <a:schemeClr val="tx1"/>
        </a:solidFill>
        <a:latin typeface="Arial" charset="0"/>
        <a:ea typeface="+mn-ea"/>
        <a:cs typeface="+mn-cs"/>
      </a:defRPr>
    </a:lvl7pPr>
    <a:lvl8pPr marL="3199651" algn="l" defTabSz="914187" rtl="0" eaLnBrk="1" latinLnBrk="0" hangingPunct="1">
      <a:defRPr sz="1400" kern="1200">
        <a:solidFill>
          <a:schemeClr val="tx1"/>
        </a:solidFill>
        <a:latin typeface="Arial" charset="0"/>
        <a:ea typeface="+mn-ea"/>
        <a:cs typeface="+mn-cs"/>
      </a:defRPr>
    </a:lvl8pPr>
    <a:lvl9pPr marL="3656744" algn="l" defTabSz="914187" rtl="0" eaLnBrk="1" latinLnBrk="0" hangingPunct="1">
      <a:defRPr sz="14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notes"/>
  <p:clrMru>
    <a:srgbClr val="5F80AF"/>
    <a:srgbClr val="5C92B5"/>
    <a:srgbClr val="36963D"/>
    <a:srgbClr val="2E7E34"/>
    <a:srgbClr val="003399"/>
    <a:srgbClr val="5F5F5F"/>
    <a:srgbClr val="4A6894"/>
    <a:srgbClr val="BFC2C5"/>
    <a:srgbClr val="6E84BD"/>
    <a:srgbClr val="6E8BB6"/>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286" autoAdjust="0"/>
    <p:restoredTop sz="99749" autoAdjust="0"/>
  </p:normalViewPr>
  <p:slideViewPr>
    <p:cSldViewPr>
      <p:cViewPr varScale="1">
        <p:scale>
          <a:sx n="66" d="100"/>
          <a:sy n="66" d="100"/>
        </p:scale>
        <p:origin x="-108" y="-90"/>
      </p:cViewPr>
      <p:guideLst>
        <p:guide orient="horz" pos="2448"/>
        <p:guide pos="316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80" d="100"/>
          <a:sy n="80" d="100"/>
        </p:scale>
        <p:origin x="-1368" y="-666"/>
      </p:cViewPr>
      <p:guideLst>
        <p:guide orient="horz" pos="2208"/>
        <p:guide pos="292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62" name="Rectangle 2"/>
          <p:cNvSpPr>
            <a:spLocks noGrp="1" noChangeArrowheads="1"/>
          </p:cNvSpPr>
          <p:nvPr>
            <p:ph type="hdr" sz="quarter"/>
          </p:nvPr>
        </p:nvSpPr>
        <p:spPr bwMode="auto">
          <a:xfrm>
            <a:off x="0" y="2"/>
            <a:ext cx="4029075" cy="349250"/>
          </a:xfrm>
          <a:prstGeom prst="rect">
            <a:avLst/>
          </a:prstGeom>
          <a:noFill/>
          <a:ln w="9525">
            <a:noFill/>
            <a:miter lim="800000"/>
            <a:headEnd/>
            <a:tailEnd/>
          </a:ln>
          <a:effectLst/>
        </p:spPr>
        <p:txBody>
          <a:bodyPr vert="horz" wrap="square" lIns="88093" tIns="44047" rIns="88093" bIns="44047" numCol="1" anchor="t" anchorCtr="0" compatLnSpc="1">
            <a:prstTxWarp prst="textNoShape">
              <a:avLst/>
            </a:prstTxWarp>
          </a:bodyPr>
          <a:lstStyle>
            <a:lvl1pPr defTabSz="880805" eaLnBrk="0" hangingPunct="0">
              <a:defRPr sz="1200" smtClean="0"/>
            </a:lvl1pPr>
          </a:lstStyle>
          <a:p>
            <a:pPr>
              <a:defRPr/>
            </a:pPr>
            <a:endParaRPr lang="en-US"/>
          </a:p>
        </p:txBody>
      </p:sp>
      <p:sp>
        <p:nvSpPr>
          <p:cNvPr id="92163" name="Rectangle 3"/>
          <p:cNvSpPr>
            <a:spLocks noGrp="1" noChangeArrowheads="1"/>
          </p:cNvSpPr>
          <p:nvPr>
            <p:ph type="dt" sz="quarter" idx="1"/>
          </p:nvPr>
        </p:nvSpPr>
        <p:spPr bwMode="auto">
          <a:xfrm>
            <a:off x="5265740" y="2"/>
            <a:ext cx="4029075" cy="349250"/>
          </a:xfrm>
          <a:prstGeom prst="rect">
            <a:avLst/>
          </a:prstGeom>
          <a:noFill/>
          <a:ln w="9525">
            <a:noFill/>
            <a:miter lim="800000"/>
            <a:headEnd/>
            <a:tailEnd/>
          </a:ln>
          <a:effectLst/>
        </p:spPr>
        <p:txBody>
          <a:bodyPr vert="horz" wrap="square" lIns="88093" tIns="44047" rIns="88093" bIns="44047" numCol="1" anchor="t" anchorCtr="0" compatLnSpc="1">
            <a:prstTxWarp prst="textNoShape">
              <a:avLst/>
            </a:prstTxWarp>
          </a:bodyPr>
          <a:lstStyle>
            <a:lvl1pPr algn="r" defTabSz="880805" eaLnBrk="0" hangingPunct="0">
              <a:defRPr sz="1200" smtClean="0"/>
            </a:lvl1pPr>
          </a:lstStyle>
          <a:p>
            <a:pPr>
              <a:defRPr/>
            </a:pPr>
            <a:fld id="{F529991E-1169-4B92-8BFA-E52F2A15A49C}" type="datetime1">
              <a:rPr lang="en-US"/>
              <a:pPr>
                <a:defRPr/>
              </a:pPr>
              <a:t>9/20/2011</a:t>
            </a:fld>
            <a:endParaRPr lang="en-US"/>
          </a:p>
        </p:txBody>
      </p:sp>
      <p:sp>
        <p:nvSpPr>
          <p:cNvPr id="92164" name="Rectangle 4"/>
          <p:cNvSpPr>
            <a:spLocks noGrp="1" noChangeArrowheads="1"/>
          </p:cNvSpPr>
          <p:nvPr>
            <p:ph type="ftr" sz="quarter" idx="2"/>
          </p:nvPr>
        </p:nvSpPr>
        <p:spPr bwMode="auto">
          <a:xfrm>
            <a:off x="0" y="6659563"/>
            <a:ext cx="4029075" cy="349250"/>
          </a:xfrm>
          <a:prstGeom prst="rect">
            <a:avLst/>
          </a:prstGeom>
          <a:noFill/>
          <a:ln w="9525">
            <a:noFill/>
            <a:miter lim="800000"/>
            <a:headEnd/>
            <a:tailEnd/>
          </a:ln>
          <a:effectLst/>
        </p:spPr>
        <p:txBody>
          <a:bodyPr vert="horz" wrap="square" lIns="88093" tIns="44047" rIns="88093" bIns="44047" numCol="1" anchor="b" anchorCtr="0" compatLnSpc="1">
            <a:prstTxWarp prst="textNoShape">
              <a:avLst/>
            </a:prstTxWarp>
          </a:bodyPr>
          <a:lstStyle>
            <a:lvl1pPr defTabSz="880805" eaLnBrk="0" hangingPunct="0">
              <a:defRPr sz="1200" smtClean="0"/>
            </a:lvl1pPr>
          </a:lstStyle>
          <a:p>
            <a:pPr>
              <a:defRPr/>
            </a:pPr>
            <a:endParaRPr lang="en-US"/>
          </a:p>
        </p:txBody>
      </p:sp>
      <p:sp>
        <p:nvSpPr>
          <p:cNvPr id="92165" name="Rectangle 5"/>
          <p:cNvSpPr>
            <a:spLocks noGrp="1" noChangeArrowheads="1"/>
          </p:cNvSpPr>
          <p:nvPr>
            <p:ph type="sldNum" sz="quarter" idx="3"/>
          </p:nvPr>
        </p:nvSpPr>
        <p:spPr bwMode="auto">
          <a:xfrm>
            <a:off x="5265740" y="6659563"/>
            <a:ext cx="4029075" cy="349250"/>
          </a:xfrm>
          <a:prstGeom prst="rect">
            <a:avLst/>
          </a:prstGeom>
          <a:noFill/>
          <a:ln w="9525">
            <a:noFill/>
            <a:miter lim="800000"/>
            <a:headEnd/>
            <a:tailEnd/>
          </a:ln>
          <a:effectLst/>
        </p:spPr>
        <p:txBody>
          <a:bodyPr vert="horz" wrap="square" lIns="88093" tIns="44047" rIns="88093" bIns="44047" numCol="1" anchor="b" anchorCtr="0" compatLnSpc="1">
            <a:prstTxWarp prst="textNoShape">
              <a:avLst/>
            </a:prstTxWarp>
          </a:bodyPr>
          <a:lstStyle>
            <a:lvl1pPr algn="r" defTabSz="880805" eaLnBrk="0" hangingPunct="0">
              <a:defRPr sz="1200" smtClean="0"/>
            </a:lvl1pPr>
          </a:lstStyle>
          <a:p>
            <a:pPr>
              <a:defRPr/>
            </a:pPr>
            <a:fld id="{5F612C95-139D-4AF2-AB72-E2B878F6B9AD}"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2"/>
            <a:ext cx="4029075" cy="349250"/>
          </a:xfrm>
          <a:prstGeom prst="rect">
            <a:avLst/>
          </a:prstGeom>
          <a:noFill/>
          <a:ln w="9525">
            <a:noFill/>
            <a:miter lim="800000"/>
            <a:headEnd/>
            <a:tailEnd/>
          </a:ln>
        </p:spPr>
        <p:txBody>
          <a:bodyPr vert="horz" wrap="square" lIns="93124" tIns="46562" rIns="93124" bIns="46562" numCol="1" anchor="t" anchorCtr="0" compatLnSpc="1">
            <a:prstTxWarp prst="textNoShape">
              <a:avLst/>
            </a:prstTxWarp>
          </a:bodyPr>
          <a:lstStyle>
            <a:lvl1pPr defTabSz="931589">
              <a:defRPr sz="1300" smtClean="0"/>
            </a:lvl1pPr>
          </a:lstStyle>
          <a:p>
            <a:pPr>
              <a:defRPr/>
            </a:pPr>
            <a:endParaRPr lang="en-US"/>
          </a:p>
        </p:txBody>
      </p:sp>
      <p:sp>
        <p:nvSpPr>
          <p:cNvPr id="4099" name="Rectangle 3"/>
          <p:cNvSpPr>
            <a:spLocks noGrp="1" noChangeArrowheads="1"/>
          </p:cNvSpPr>
          <p:nvPr>
            <p:ph type="dt" idx="1"/>
          </p:nvPr>
        </p:nvSpPr>
        <p:spPr bwMode="auto">
          <a:xfrm>
            <a:off x="5265740" y="2"/>
            <a:ext cx="4029075" cy="349250"/>
          </a:xfrm>
          <a:prstGeom prst="rect">
            <a:avLst/>
          </a:prstGeom>
          <a:noFill/>
          <a:ln w="9525">
            <a:noFill/>
            <a:miter lim="800000"/>
            <a:headEnd/>
            <a:tailEnd/>
          </a:ln>
        </p:spPr>
        <p:txBody>
          <a:bodyPr vert="horz" wrap="square" lIns="93124" tIns="46562" rIns="93124" bIns="46562" numCol="1" anchor="t" anchorCtr="0" compatLnSpc="1">
            <a:prstTxWarp prst="textNoShape">
              <a:avLst/>
            </a:prstTxWarp>
          </a:bodyPr>
          <a:lstStyle>
            <a:lvl1pPr algn="r" defTabSz="931589">
              <a:defRPr sz="1300" smtClean="0"/>
            </a:lvl1pPr>
          </a:lstStyle>
          <a:p>
            <a:pPr>
              <a:defRPr/>
            </a:pPr>
            <a:fld id="{0EE0D0F1-DDC1-4F74-98DD-3ACC6D0E5E01}" type="datetime1">
              <a:rPr lang="en-US"/>
              <a:pPr>
                <a:defRPr/>
              </a:pPr>
              <a:t>9/20/2011</a:t>
            </a:fld>
            <a:endParaRPr lang="en-US"/>
          </a:p>
        </p:txBody>
      </p:sp>
      <p:sp>
        <p:nvSpPr>
          <p:cNvPr id="29700" name="Rectangle 4"/>
          <p:cNvSpPr>
            <a:spLocks noGrp="1" noRot="1" noChangeAspect="1" noChangeArrowheads="1" noTextEdit="1"/>
          </p:cNvSpPr>
          <p:nvPr>
            <p:ph type="sldImg" idx="2"/>
          </p:nvPr>
        </p:nvSpPr>
        <p:spPr bwMode="auto">
          <a:xfrm>
            <a:off x="2947988" y="527050"/>
            <a:ext cx="3402012" cy="2628900"/>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930275" y="3330575"/>
            <a:ext cx="7435850" cy="3152775"/>
          </a:xfrm>
          <a:prstGeom prst="rect">
            <a:avLst/>
          </a:prstGeom>
          <a:noFill/>
          <a:ln w="9525">
            <a:noFill/>
            <a:miter lim="800000"/>
            <a:headEnd/>
            <a:tailEnd/>
          </a:ln>
        </p:spPr>
        <p:txBody>
          <a:bodyPr vert="horz" wrap="square" lIns="93124" tIns="46562" rIns="93124" bIns="46562"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102" name="Rectangle 6"/>
          <p:cNvSpPr>
            <a:spLocks noGrp="1" noChangeArrowheads="1"/>
          </p:cNvSpPr>
          <p:nvPr>
            <p:ph type="ftr" sz="quarter" idx="4"/>
          </p:nvPr>
        </p:nvSpPr>
        <p:spPr bwMode="auto">
          <a:xfrm>
            <a:off x="0" y="6659563"/>
            <a:ext cx="4029075" cy="349250"/>
          </a:xfrm>
          <a:prstGeom prst="rect">
            <a:avLst/>
          </a:prstGeom>
          <a:noFill/>
          <a:ln w="9525">
            <a:noFill/>
            <a:miter lim="800000"/>
            <a:headEnd/>
            <a:tailEnd/>
          </a:ln>
        </p:spPr>
        <p:txBody>
          <a:bodyPr vert="horz" wrap="square" lIns="93124" tIns="46562" rIns="93124" bIns="46562" numCol="1" anchor="b" anchorCtr="0" compatLnSpc="1">
            <a:prstTxWarp prst="textNoShape">
              <a:avLst/>
            </a:prstTxWarp>
          </a:bodyPr>
          <a:lstStyle>
            <a:lvl1pPr defTabSz="931589">
              <a:defRPr sz="1300" smtClean="0"/>
            </a:lvl1pPr>
          </a:lstStyle>
          <a:p>
            <a:pPr>
              <a:defRPr/>
            </a:pPr>
            <a:endParaRPr lang="en-US"/>
          </a:p>
        </p:txBody>
      </p:sp>
      <p:sp>
        <p:nvSpPr>
          <p:cNvPr id="4103" name="Rectangle 7"/>
          <p:cNvSpPr>
            <a:spLocks noGrp="1" noChangeArrowheads="1"/>
          </p:cNvSpPr>
          <p:nvPr>
            <p:ph type="sldNum" sz="quarter" idx="5"/>
          </p:nvPr>
        </p:nvSpPr>
        <p:spPr bwMode="auto">
          <a:xfrm>
            <a:off x="5265740" y="6659563"/>
            <a:ext cx="4029075" cy="349250"/>
          </a:xfrm>
          <a:prstGeom prst="rect">
            <a:avLst/>
          </a:prstGeom>
          <a:noFill/>
          <a:ln w="9525">
            <a:noFill/>
            <a:miter lim="800000"/>
            <a:headEnd/>
            <a:tailEnd/>
          </a:ln>
        </p:spPr>
        <p:txBody>
          <a:bodyPr vert="horz" wrap="square" lIns="93124" tIns="46562" rIns="93124" bIns="46562" numCol="1" anchor="b" anchorCtr="0" compatLnSpc="1">
            <a:prstTxWarp prst="textNoShape">
              <a:avLst/>
            </a:prstTxWarp>
          </a:bodyPr>
          <a:lstStyle>
            <a:lvl1pPr algn="r" defTabSz="931589">
              <a:defRPr sz="1300" smtClean="0"/>
            </a:lvl1pPr>
          </a:lstStyle>
          <a:p>
            <a:pPr>
              <a:defRPr/>
            </a:pPr>
            <a:fld id="{50D5B9AD-B028-425E-B216-3F4EDC9A1957}"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093" algn="l" rtl="0" eaLnBrk="0" fontAlgn="base" hangingPunct="0">
      <a:spcBef>
        <a:spcPct val="30000"/>
      </a:spcBef>
      <a:spcAft>
        <a:spcPct val="0"/>
      </a:spcAft>
      <a:defRPr sz="1200" kern="1200">
        <a:solidFill>
          <a:schemeClr val="tx1"/>
        </a:solidFill>
        <a:latin typeface="Arial" charset="0"/>
        <a:ea typeface="+mn-ea"/>
        <a:cs typeface="+mn-cs"/>
      </a:defRPr>
    </a:lvl2pPr>
    <a:lvl3pPr marL="914187" algn="l" rtl="0" eaLnBrk="0" fontAlgn="base" hangingPunct="0">
      <a:spcBef>
        <a:spcPct val="30000"/>
      </a:spcBef>
      <a:spcAft>
        <a:spcPct val="0"/>
      </a:spcAft>
      <a:defRPr sz="1200" kern="1200">
        <a:solidFill>
          <a:schemeClr val="tx1"/>
        </a:solidFill>
        <a:latin typeface="Arial" charset="0"/>
        <a:ea typeface="+mn-ea"/>
        <a:cs typeface="+mn-cs"/>
      </a:defRPr>
    </a:lvl3pPr>
    <a:lvl4pPr marL="1371279" algn="l" rtl="0" eaLnBrk="0" fontAlgn="base" hangingPunct="0">
      <a:spcBef>
        <a:spcPct val="30000"/>
      </a:spcBef>
      <a:spcAft>
        <a:spcPct val="0"/>
      </a:spcAft>
      <a:defRPr sz="1200" kern="1200">
        <a:solidFill>
          <a:schemeClr val="tx1"/>
        </a:solidFill>
        <a:latin typeface="Arial" charset="0"/>
        <a:ea typeface="+mn-ea"/>
        <a:cs typeface="+mn-cs"/>
      </a:defRPr>
    </a:lvl4pPr>
    <a:lvl5pPr marL="1828372" algn="l" rtl="0" eaLnBrk="0" fontAlgn="base" hangingPunct="0">
      <a:spcBef>
        <a:spcPct val="30000"/>
      </a:spcBef>
      <a:spcAft>
        <a:spcPct val="0"/>
      </a:spcAft>
      <a:defRPr sz="1200" kern="1200">
        <a:solidFill>
          <a:schemeClr val="tx1"/>
        </a:solidFill>
        <a:latin typeface="Arial" charset="0"/>
        <a:ea typeface="+mn-ea"/>
        <a:cs typeface="+mn-cs"/>
      </a:defRPr>
    </a:lvl5pPr>
    <a:lvl6pPr marL="2285465" algn="l" defTabSz="914187" rtl="0" eaLnBrk="1" latinLnBrk="0" hangingPunct="1">
      <a:defRPr sz="1200" kern="1200">
        <a:solidFill>
          <a:schemeClr val="tx1"/>
        </a:solidFill>
        <a:latin typeface="+mn-lt"/>
        <a:ea typeface="+mn-ea"/>
        <a:cs typeface="+mn-cs"/>
      </a:defRPr>
    </a:lvl6pPr>
    <a:lvl7pPr marL="2742560" algn="l" defTabSz="914187" rtl="0" eaLnBrk="1" latinLnBrk="0" hangingPunct="1">
      <a:defRPr sz="1200" kern="1200">
        <a:solidFill>
          <a:schemeClr val="tx1"/>
        </a:solidFill>
        <a:latin typeface="+mn-lt"/>
        <a:ea typeface="+mn-ea"/>
        <a:cs typeface="+mn-cs"/>
      </a:defRPr>
    </a:lvl7pPr>
    <a:lvl8pPr marL="3199651" algn="l" defTabSz="914187" rtl="0" eaLnBrk="1" latinLnBrk="0" hangingPunct="1">
      <a:defRPr sz="1200" kern="1200">
        <a:solidFill>
          <a:schemeClr val="tx1"/>
        </a:solidFill>
        <a:latin typeface="+mn-lt"/>
        <a:ea typeface="+mn-ea"/>
        <a:cs typeface="+mn-cs"/>
      </a:defRPr>
    </a:lvl8pPr>
    <a:lvl9pPr marL="3656744" algn="l" defTabSz="914187"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ABF96600-2E2E-4503-8224-FA537E3CFAC1}" type="slidenum">
              <a:rPr lang="en-US"/>
              <a:pPr/>
              <a:t>0</a:t>
            </a:fld>
            <a:endParaRPr lang="en-US"/>
          </a:p>
        </p:txBody>
      </p:sp>
      <p:sp>
        <p:nvSpPr>
          <p:cNvPr id="30723" name="Rectangle 2"/>
          <p:cNvSpPr>
            <a:spLocks noGrp="1" noRot="1" noChangeAspect="1" noChangeArrowheads="1" noTextEdit="1"/>
          </p:cNvSpPr>
          <p:nvPr>
            <p:ph type="sldImg"/>
          </p:nvPr>
        </p:nvSpPr>
        <p:spPr>
          <a:xfrm>
            <a:off x="2947988" y="527050"/>
            <a:ext cx="3402012" cy="2628900"/>
          </a:xfrm>
          <a:ln/>
        </p:spPr>
      </p:sp>
      <p:sp>
        <p:nvSpPr>
          <p:cNvPr id="3072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txBox="1">
            <a:spLocks noGrp="1" noChangeArrowheads="1"/>
          </p:cNvSpPr>
          <p:nvPr/>
        </p:nvSpPr>
        <p:spPr bwMode="auto">
          <a:xfrm>
            <a:off x="5265740" y="6659563"/>
            <a:ext cx="4029075" cy="349250"/>
          </a:xfrm>
          <a:prstGeom prst="rect">
            <a:avLst/>
          </a:prstGeom>
          <a:noFill/>
          <a:ln w="9525">
            <a:noFill/>
            <a:miter lim="800000"/>
            <a:headEnd/>
            <a:tailEnd/>
          </a:ln>
        </p:spPr>
        <p:txBody>
          <a:bodyPr lIns="93124" tIns="46562" rIns="93124" bIns="46562" anchor="b"/>
          <a:lstStyle/>
          <a:p>
            <a:pPr algn="r" defTabSz="931589"/>
            <a:fld id="{BAFEC74C-372A-4B3F-948E-0C9E08A323AC}" type="slidenum">
              <a:rPr lang="en-US" sz="1300"/>
              <a:pPr algn="r" defTabSz="931589"/>
              <a:t>9</a:t>
            </a:fld>
            <a:endParaRPr lang="en-US" sz="1300" dirty="0"/>
          </a:p>
        </p:txBody>
      </p:sp>
      <p:sp>
        <p:nvSpPr>
          <p:cNvPr id="31747" name="Rectangle 2"/>
          <p:cNvSpPr>
            <a:spLocks noGrp="1" noRot="1" noChangeAspect="1" noChangeArrowheads="1" noTextEdit="1"/>
          </p:cNvSpPr>
          <p:nvPr>
            <p:ph type="sldImg"/>
          </p:nvPr>
        </p:nvSpPr>
        <p:spPr>
          <a:xfrm>
            <a:off x="2990850" y="439738"/>
            <a:ext cx="3402013" cy="2628900"/>
          </a:xfrm>
          <a:ln/>
        </p:spPr>
      </p:sp>
      <p:sp>
        <p:nvSpPr>
          <p:cNvPr id="31748" name="Rectangle 5"/>
          <p:cNvSpPr>
            <a:spLocks noGrp="1" noChangeArrowheads="1"/>
          </p:cNvSpPr>
          <p:nvPr>
            <p:ph type="body" idx="1"/>
          </p:nvPr>
        </p:nvSpPr>
        <p:spPr>
          <a:noFill/>
          <a:ln/>
        </p:spPr>
        <p:txBody>
          <a:bodyPr/>
          <a:lstStyle/>
          <a:p>
            <a:pPr marL="344387" indent="-344387" eaLnBrk="1" hangingPunct="1">
              <a:spcBef>
                <a:spcPct val="0"/>
              </a:spcBef>
              <a:buClr>
                <a:srgbClr val="CC3300"/>
              </a:buClr>
              <a:buFont typeface="Wingdings 2" pitchFamily="18" charset="2"/>
              <a:buChar char="²"/>
            </a:pPr>
            <a:endParaRPr lang="en-US" sz="1400" dirty="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txBox="1">
            <a:spLocks noGrp="1" noChangeArrowheads="1"/>
          </p:cNvSpPr>
          <p:nvPr/>
        </p:nvSpPr>
        <p:spPr bwMode="auto">
          <a:xfrm>
            <a:off x="5265740" y="6659563"/>
            <a:ext cx="4029075" cy="349250"/>
          </a:xfrm>
          <a:prstGeom prst="rect">
            <a:avLst/>
          </a:prstGeom>
          <a:noFill/>
          <a:ln w="9525">
            <a:noFill/>
            <a:miter lim="800000"/>
            <a:headEnd/>
            <a:tailEnd/>
          </a:ln>
        </p:spPr>
        <p:txBody>
          <a:bodyPr lIns="93124" tIns="46562" rIns="93124" bIns="46562" anchor="b"/>
          <a:lstStyle/>
          <a:p>
            <a:pPr algn="r" defTabSz="931589"/>
            <a:fld id="{BAFEC74C-372A-4B3F-948E-0C9E08A323AC}" type="slidenum">
              <a:rPr lang="en-US" sz="1300"/>
              <a:pPr algn="r" defTabSz="931589"/>
              <a:t>10</a:t>
            </a:fld>
            <a:endParaRPr lang="en-US" sz="1300" dirty="0"/>
          </a:p>
        </p:txBody>
      </p:sp>
      <p:sp>
        <p:nvSpPr>
          <p:cNvPr id="31747" name="Rectangle 2"/>
          <p:cNvSpPr>
            <a:spLocks noGrp="1" noRot="1" noChangeAspect="1" noChangeArrowheads="1" noTextEdit="1"/>
          </p:cNvSpPr>
          <p:nvPr>
            <p:ph type="sldImg"/>
          </p:nvPr>
        </p:nvSpPr>
        <p:spPr>
          <a:xfrm>
            <a:off x="2990850" y="439738"/>
            <a:ext cx="3402013" cy="2628900"/>
          </a:xfrm>
          <a:ln/>
        </p:spPr>
      </p:sp>
      <p:sp>
        <p:nvSpPr>
          <p:cNvPr id="31748" name="Rectangle 5"/>
          <p:cNvSpPr>
            <a:spLocks noGrp="1" noChangeArrowheads="1"/>
          </p:cNvSpPr>
          <p:nvPr>
            <p:ph type="body" idx="1"/>
          </p:nvPr>
        </p:nvSpPr>
        <p:spPr>
          <a:noFill/>
          <a:ln/>
        </p:spPr>
        <p:txBody>
          <a:bodyPr/>
          <a:lstStyle/>
          <a:p>
            <a:pPr marL="344387" indent="-344387" eaLnBrk="1" hangingPunct="1">
              <a:spcBef>
                <a:spcPct val="0"/>
              </a:spcBef>
              <a:buClr>
                <a:srgbClr val="CC3300"/>
              </a:buClr>
              <a:buFont typeface="Wingdings 2" pitchFamily="18" charset="2"/>
              <a:buChar char="²"/>
            </a:pPr>
            <a:endParaRPr lang="en-US" sz="1400" dirty="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txBox="1">
            <a:spLocks noGrp="1" noChangeArrowheads="1"/>
          </p:cNvSpPr>
          <p:nvPr/>
        </p:nvSpPr>
        <p:spPr bwMode="auto">
          <a:xfrm>
            <a:off x="5265740" y="6659563"/>
            <a:ext cx="4029075" cy="349250"/>
          </a:xfrm>
          <a:prstGeom prst="rect">
            <a:avLst/>
          </a:prstGeom>
          <a:noFill/>
          <a:ln w="9525">
            <a:noFill/>
            <a:miter lim="800000"/>
            <a:headEnd/>
            <a:tailEnd/>
          </a:ln>
        </p:spPr>
        <p:txBody>
          <a:bodyPr lIns="93124" tIns="46562" rIns="93124" bIns="46562" anchor="b"/>
          <a:lstStyle/>
          <a:p>
            <a:pPr algn="r" defTabSz="931589"/>
            <a:fld id="{BAFEC74C-372A-4B3F-948E-0C9E08A323AC}" type="slidenum">
              <a:rPr lang="en-US" sz="1300"/>
              <a:pPr algn="r" defTabSz="931589"/>
              <a:t>11</a:t>
            </a:fld>
            <a:endParaRPr lang="en-US" sz="1300" dirty="0"/>
          </a:p>
        </p:txBody>
      </p:sp>
      <p:sp>
        <p:nvSpPr>
          <p:cNvPr id="31747" name="Rectangle 2"/>
          <p:cNvSpPr>
            <a:spLocks noGrp="1" noRot="1" noChangeAspect="1" noChangeArrowheads="1" noTextEdit="1"/>
          </p:cNvSpPr>
          <p:nvPr>
            <p:ph type="sldImg"/>
          </p:nvPr>
        </p:nvSpPr>
        <p:spPr>
          <a:xfrm>
            <a:off x="2990850" y="439738"/>
            <a:ext cx="3402013" cy="2628900"/>
          </a:xfrm>
          <a:ln/>
        </p:spPr>
      </p:sp>
      <p:sp>
        <p:nvSpPr>
          <p:cNvPr id="31748" name="Rectangle 5"/>
          <p:cNvSpPr>
            <a:spLocks noGrp="1" noChangeArrowheads="1"/>
          </p:cNvSpPr>
          <p:nvPr>
            <p:ph type="body" idx="1"/>
          </p:nvPr>
        </p:nvSpPr>
        <p:spPr>
          <a:noFill/>
          <a:ln/>
        </p:spPr>
        <p:txBody>
          <a:bodyPr/>
          <a:lstStyle/>
          <a:p>
            <a:pPr marL="344387" indent="-344387" eaLnBrk="1" hangingPunct="1">
              <a:spcBef>
                <a:spcPct val="0"/>
              </a:spcBef>
              <a:buClr>
                <a:srgbClr val="CC3300"/>
              </a:buClr>
              <a:buFont typeface="Wingdings 2" pitchFamily="18" charset="2"/>
              <a:buChar char="²"/>
            </a:pPr>
            <a:endParaRPr lang="en-US" sz="1400" dirty="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txBox="1">
            <a:spLocks noGrp="1" noChangeArrowheads="1"/>
          </p:cNvSpPr>
          <p:nvPr/>
        </p:nvSpPr>
        <p:spPr bwMode="auto">
          <a:xfrm>
            <a:off x="5265740" y="6659563"/>
            <a:ext cx="4029075" cy="349250"/>
          </a:xfrm>
          <a:prstGeom prst="rect">
            <a:avLst/>
          </a:prstGeom>
          <a:noFill/>
          <a:ln w="9525">
            <a:noFill/>
            <a:miter lim="800000"/>
            <a:headEnd/>
            <a:tailEnd/>
          </a:ln>
        </p:spPr>
        <p:txBody>
          <a:bodyPr lIns="93124" tIns="46562" rIns="93124" bIns="46562" anchor="b"/>
          <a:lstStyle/>
          <a:p>
            <a:pPr algn="r" defTabSz="931589"/>
            <a:fld id="{BAFEC74C-372A-4B3F-948E-0C9E08A323AC}" type="slidenum">
              <a:rPr lang="en-US" sz="1300"/>
              <a:pPr algn="r" defTabSz="931589"/>
              <a:t>12</a:t>
            </a:fld>
            <a:endParaRPr lang="en-US" sz="1300" dirty="0"/>
          </a:p>
        </p:txBody>
      </p:sp>
      <p:sp>
        <p:nvSpPr>
          <p:cNvPr id="31747" name="Rectangle 2"/>
          <p:cNvSpPr>
            <a:spLocks noGrp="1" noRot="1" noChangeAspect="1" noChangeArrowheads="1" noTextEdit="1"/>
          </p:cNvSpPr>
          <p:nvPr>
            <p:ph type="sldImg"/>
          </p:nvPr>
        </p:nvSpPr>
        <p:spPr>
          <a:xfrm>
            <a:off x="2990850" y="439738"/>
            <a:ext cx="3402013" cy="2628900"/>
          </a:xfrm>
          <a:ln/>
        </p:spPr>
      </p:sp>
      <p:sp>
        <p:nvSpPr>
          <p:cNvPr id="31748" name="Rectangle 5"/>
          <p:cNvSpPr>
            <a:spLocks noGrp="1" noChangeArrowheads="1"/>
          </p:cNvSpPr>
          <p:nvPr>
            <p:ph type="body" idx="1"/>
          </p:nvPr>
        </p:nvSpPr>
        <p:spPr>
          <a:noFill/>
          <a:ln/>
        </p:spPr>
        <p:txBody>
          <a:bodyPr/>
          <a:lstStyle/>
          <a:p>
            <a:pPr marL="344387" indent="-344387" eaLnBrk="1" hangingPunct="1">
              <a:spcBef>
                <a:spcPct val="0"/>
              </a:spcBef>
              <a:buClr>
                <a:srgbClr val="CC3300"/>
              </a:buClr>
              <a:buFont typeface="Wingdings 2" pitchFamily="18" charset="2"/>
              <a:buChar char="²"/>
            </a:pPr>
            <a:endParaRPr lang="en-US" sz="1400" dirty="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txBox="1">
            <a:spLocks noGrp="1" noChangeArrowheads="1"/>
          </p:cNvSpPr>
          <p:nvPr/>
        </p:nvSpPr>
        <p:spPr bwMode="auto">
          <a:xfrm>
            <a:off x="5265740" y="6659563"/>
            <a:ext cx="4029075" cy="349250"/>
          </a:xfrm>
          <a:prstGeom prst="rect">
            <a:avLst/>
          </a:prstGeom>
          <a:noFill/>
          <a:ln w="9525">
            <a:noFill/>
            <a:miter lim="800000"/>
            <a:headEnd/>
            <a:tailEnd/>
          </a:ln>
        </p:spPr>
        <p:txBody>
          <a:bodyPr lIns="93124" tIns="46562" rIns="93124" bIns="46562" anchor="b"/>
          <a:lstStyle/>
          <a:p>
            <a:pPr algn="r" defTabSz="931589"/>
            <a:fld id="{BAFEC74C-372A-4B3F-948E-0C9E08A323AC}" type="slidenum">
              <a:rPr lang="en-US" sz="1300"/>
              <a:pPr algn="r" defTabSz="931589"/>
              <a:t>13</a:t>
            </a:fld>
            <a:endParaRPr lang="en-US" sz="1300" dirty="0"/>
          </a:p>
        </p:txBody>
      </p:sp>
      <p:sp>
        <p:nvSpPr>
          <p:cNvPr id="31747" name="Rectangle 2"/>
          <p:cNvSpPr>
            <a:spLocks noGrp="1" noRot="1" noChangeAspect="1" noChangeArrowheads="1" noTextEdit="1"/>
          </p:cNvSpPr>
          <p:nvPr>
            <p:ph type="sldImg"/>
          </p:nvPr>
        </p:nvSpPr>
        <p:spPr>
          <a:xfrm>
            <a:off x="2990850" y="439738"/>
            <a:ext cx="3402013" cy="2628900"/>
          </a:xfrm>
          <a:ln/>
        </p:spPr>
      </p:sp>
      <p:sp>
        <p:nvSpPr>
          <p:cNvPr id="31748" name="Rectangle 5"/>
          <p:cNvSpPr>
            <a:spLocks noGrp="1" noChangeArrowheads="1"/>
          </p:cNvSpPr>
          <p:nvPr>
            <p:ph type="body" idx="1"/>
          </p:nvPr>
        </p:nvSpPr>
        <p:spPr>
          <a:noFill/>
          <a:ln/>
        </p:spPr>
        <p:txBody>
          <a:bodyPr/>
          <a:lstStyle/>
          <a:p>
            <a:pPr marL="344387" indent="-344387" eaLnBrk="1" hangingPunct="1">
              <a:spcBef>
                <a:spcPct val="0"/>
              </a:spcBef>
              <a:buClr>
                <a:srgbClr val="CC3300"/>
              </a:buClr>
              <a:buFont typeface="Wingdings 2" pitchFamily="18" charset="2"/>
              <a:buChar char="²"/>
            </a:pPr>
            <a:endParaRPr lang="en-US" sz="1400" dirty="0"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txBox="1">
            <a:spLocks noGrp="1" noChangeArrowheads="1"/>
          </p:cNvSpPr>
          <p:nvPr/>
        </p:nvSpPr>
        <p:spPr bwMode="auto">
          <a:xfrm>
            <a:off x="5265740" y="6659563"/>
            <a:ext cx="4029075" cy="349250"/>
          </a:xfrm>
          <a:prstGeom prst="rect">
            <a:avLst/>
          </a:prstGeom>
          <a:noFill/>
          <a:ln w="9525">
            <a:noFill/>
            <a:miter lim="800000"/>
            <a:headEnd/>
            <a:tailEnd/>
          </a:ln>
        </p:spPr>
        <p:txBody>
          <a:bodyPr lIns="93124" tIns="46562" rIns="93124" bIns="46562" anchor="b"/>
          <a:lstStyle/>
          <a:p>
            <a:pPr algn="r" defTabSz="931589"/>
            <a:fld id="{BAFEC74C-372A-4B3F-948E-0C9E08A323AC}" type="slidenum">
              <a:rPr lang="en-US" sz="1300"/>
              <a:pPr algn="r" defTabSz="931589"/>
              <a:t>14</a:t>
            </a:fld>
            <a:endParaRPr lang="en-US" sz="1300" dirty="0"/>
          </a:p>
        </p:txBody>
      </p:sp>
      <p:sp>
        <p:nvSpPr>
          <p:cNvPr id="31747" name="Rectangle 2"/>
          <p:cNvSpPr>
            <a:spLocks noGrp="1" noRot="1" noChangeAspect="1" noChangeArrowheads="1" noTextEdit="1"/>
          </p:cNvSpPr>
          <p:nvPr>
            <p:ph type="sldImg"/>
          </p:nvPr>
        </p:nvSpPr>
        <p:spPr>
          <a:xfrm>
            <a:off x="2990850" y="439738"/>
            <a:ext cx="3402013" cy="2628900"/>
          </a:xfrm>
          <a:ln/>
        </p:spPr>
      </p:sp>
      <p:sp>
        <p:nvSpPr>
          <p:cNvPr id="31748" name="Rectangle 5"/>
          <p:cNvSpPr>
            <a:spLocks noGrp="1" noChangeArrowheads="1"/>
          </p:cNvSpPr>
          <p:nvPr>
            <p:ph type="body" idx="1"/>
          </p:nvPr>
        </p:nvSpPr>
        <p:spPr>
          <a:noFill/>
          <a:ln/>
        </p:spPr>
        <p:txBody>
          <a:bodyPr/>
          <a:lstStyle/>
          <a:p>
            <a:pPr marL="344387" indent="-344387" eaLnBrk="1" hangingPunct="1">
              <a:spcBef>
                <a:spcPct val="0"/>
              </a:spcBef>
              <a:buClr>
                <a:srgbClr val="CC3300"/>
              </a:buClr>
              <a:buFont typeface="Wingdings 2" pitchFamily="18" charset="2"/>
              <a:buChar char="²"/>
            </a:pPr>
            <a:endParaRPr lang="en-US" sz="1400" dirty="0"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txBox="1">
            <a:spLocks noGrp="1" noChangeArrowheads="1"/>
          </p:cNvSpPr>
          <p:nvPr/>
        </p:nvSpPr>
        <p:spPr bwMode="auto">
          <a:xfrm>
            <a:off x="5265740" y="6659563"/>
            <a:ext cx="4029075" cy="349250"/>
          </a:xfrm>
          <a:prstGeom prst="rect">
            <a:avLst/>
          </a:prstGeom>
          <a:noFill/>
          <a:ln w="9525">
            <a:noFill/>
            <a:miter lim="800000"/>
            <a:headEnd/>
            <a:tailEnd/>
          </a:ln>
        </p:spPr>
        <p:txBody>
          <a:bodyPr lIns="93124" tIns="46562" rIns="93124" bIns="46562" anchor="b"/>
          <a:lstStyle/>
          <a:p>
            <a:pPr algn="r" defTabSz="931589"/>
            <a:fld id="{BAFEC74C-372A-4B3F-948E-0C9E08A323AC}" type="slidenum">
              <a:rPr lang="en-US" sz="1300"/>
              <a:pPr algn="r" defTabSz="931589"/>
              <a:t>15</a:t>
            </a:fld>
            <a:endParaRPr lang="en-US" sz="1300" dirty="0"/>
          </a:p>
        </p:txBody>
      </p:sp>
      <p:sp>
        <p:nvSpPr>
          <p:cNvPr id="31747" name="Rectangle 2"/>
          <p:cNvSpPr>
            <a:spLocks noGrp="1" noRot="1" noChangeAspect="1" noChangeArrowheads="1" noTextEdit="1"/>
          </p:cNvSpPr>
          <p:nvPr>
            <p:ph type="sldImg"/>
          </p:nvPr>
        </p:nvSpPr>
        <p:spPr>
          <a:xfrm>
            <a:off x="2990850" y="439738"/>
            <a:ext cx="3402013" cy="2628900"/>
          </a:xfrm>
          <a:ln/>
        </p:spPr>
      </p:sp>
      <p:sp>
        <p:nvSpPr>
          <p:cNvPr id="31748" name="Rectangle 5"/>
          <p:cNvSpPr>
            <a:spLocks noGrp="1" noChangeArrowheads="1"/>
          </p:cNvSpPr>
          <p:nvPr>
            <p:ph type="body" idx="1"/>
          </p:nvPr>
        </p:nvSpPr>
        <p:spPr>
          <a:noFill/>
          <a:ln/>
        </p:spPr>
        <p:txBody>
          <a:bodyPr/>
          <a:lstStyle/>
          <a:p>
            <a:pPr marL="344387" indent="-344387" eaLnBrk="1" hangingPunct="1">
              <a:spcBef>
                <a:spcPct val="0"/>
              </a:spcBef>
              <a:buClr>
                <a:srgbClr val="CC3300"/>
              </a:buClr>
              <a:buFont typeface="Wingdings 2" pitchFamily="18" charset="2"/>
              <a:buChar char="²"/>
            </a:pPr>
            <a:endParaRPr lang="en-US" sz="1400" dirty="0"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txBox="1">
            <a:spLocks noGrp="1" noChangeArrowheads="1"/>
          </p:cNvSpPr>
          <p:nvPr/>
        </p:nvSpPr>
        <p:spPr bwMode="auto">
          <a:xfrm>
            <a:off x="5265740" y="6659563"/>
            <a:ext cx="4029075" cy="349250"/>
          </a:xfrm>
          <a:prstGeom prst="rect">
            <a:avLst/>
          </a:prstGeom>
          <a:noFill/>
          <a:ln w="9525">
            <a:noFill/>
            <a:miter lim="800000"/>
            <a:headEnd/>
            <a:tailEnd/>
          </a:ln>
        </p:spPr>
        <p:txBody>
          <a:bodyPr lIns="93124" tIns="46562" rIns="93124" bIns="46562" anchor="b"/>
          <a:lstStyle/>
          <a:p>
            <a:pPr algn="r" defTabSz="931589"/>
            <a:fld id="{BAFEC74C-372A-4B3F-948E-0C9E08A323AC}" type="slidenum">
              <a:rPr lang="en-US" sz="1300"/>
              <a:pPr algn="r" defTabSz="931589"/>
              <a:t>16</a:t>
            </a:fld>
            <a:endParaRPr lang="en-US" sz="1300" dirty="0"/>
          </a:p>
        </p:txBody>
      </p:sp>
      <p:sp>
        <p:nvSpPr>
          <p:cNvPr id="31747" name="Rectangle 2"/>
          <p:cNvSpPr>
            <a:spLocks noGrp="1" noRot="1" noChangeAspect="1" noChangeArrowheads="1" noTextEdit="1"/>
          </p:cNvSpPr>
          <p:nvPr>
            <p:ph type="sldImg"/>
          </p:nvPr>
        </p:nvSpPr>
        <p:spPr>
          <a:xfrm>
            <a:off x="2990850" y="439738"/>
            <a:ext cx="3402013" cy="2628900"/>
          </a:xfrm>
          <a:ln/>
        </p:spPr>
      </p:sp>
      <p:sp>
        <p:nvSpPr>
          <p:cNvPr id="31748" name="Rectangle 5"/>
          <p:cNvSpPr>
            <a:spLocks noGrp="1" noChangeArrowheads="1"/>
          </p:cNvSpPr>
          <p:nvPr>
            <p:ph type="body" idx="1"/>
          </p:nvPr>
        </p:nvSpPr>
        <p:spPr>
          <a:noFill/>
          <a:ln/>
        </p:spPr>
        <p:txBody>
          <a:bodyPr/>
          <a:lstStyle/>
          <a:p>
            <a:pPr marL="344387" indent="-344387" eaLnBrk="1" hangingPunct="1">
              <a:spcBef>
                <a:spcPct val="0"/>
              </a:spcBef>
              <a:buClr>
                <a:srgbClr val="CC3300"/>
              </a:buClr>
              <a:buFont typeface="Wingdings 2" pitchFamily="18" charset="2"/>
              <a:buChar char="²"/>
            </a:pPr>
            <a:endParaRPr lang="en-US" sz="1400" dirty="0"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txBox="1">
            <a:spLocks noGrp="1" noChangeArrowheads="1"/>
          </p:cNvSpPr>
          <p:nvPr/>
        </p:nvSpPr>
        <p:spPr bwMode="auto">
          <a:xfrm>
            <a:off x="5265740" y="6659563"/>
            <a:ext cx="4029075" cy="349250"/>
          </a:xfrm>
          <a:prstGeom prst="rect">
            <a:avLst/>
          </a:prstGeom>
          <a:noFill/>
          <a:ln w="9525">
            <a:noFill/>
            <a:miter lim="800000"/>
            <a:headEnd/>
            <a:tailEnd/>
          </a:ln>
        </p:spPr>
        <p:txBody>
          <a:bodyPr lIns="93124" tIns="46562" rIns="93124" bIns="46562" anchor="b"/>
          <a:lstStyle/>
          <a:p>
            <a:pPr algn="r" defTabSz="931589"/>
            <a:fld id="{BAFEC74C-372A-4B3F-948E-0C9E08A323AC}" type="slidenum">
              <a:rPr lang="en-US" sz="1300"/>
              <a:pPr algn="r" defTabSz="931589"/>
              <a:t>17</a:t>
            </a:fld>
            <a:endParaRPr lang="en-US" sz="1300" dirty="0"/>
          </a:p>
        </p:txBody>
      </p:sp>
      <p:sp>
        <p:nvSpPr>
          <p:cNvPr id="31747" name="Rectangle 2"/>
          <p:cNvSpPr>
            <a:spLocks noGrp="1" noRot="1" noChangeAspect="1" noChangeArrowheads="1" noTextEdit="1"/>
          </p:cNvSpPr>
          <p:nvPr>
            <p:ph type="sldImg"/>
          </p:nvPr>
        </p:nvSpPr>
        <p:spPr>
          <a:xfrm>
            <a:off x="2990850" y="439738"/>
            <a:ext cx="3402013" cy="2628900"/>
          </a:xfrm>
          <a:ln/>
        </p:spPr>
      </p:sp>
      <p:sp>
        <p:nvSpPr>
          <p:cNvPr id="31748" name="Rectangle 5"/>
          <p:cNvSpPr>
            <a:spLocks noGrp="1" noChangeArrowheads="1"/>
          </p:cNvSpPr>
          <p:nvPr>
            <p:ph type="body" idx="1"/>
          </p:nvPr>
        </p:nvSpPr>
        <p:spPr>
          <a:noFill/>
          <a:ln/>
        </p:spPr>
        <p:txBody>
          <a:bodyPr/>
          <a:lstStyle/>
          <a:p>
            <a:pPr marL="344387" indent="-344387" eaLnBrk="1" hangingPunct="1">
              <a:spcBef>
                <a:spcPct val="0"/>
              </a:spcBef>
              <a:buClr>
                <a:srgbClr val="CC3300"/>
              </a:buClr>
              <a:buFont typeface="Wingdings 2" pitchFamily="18" charset="2"/>
              <a:buChar char="²"/>
            </a:pPr>
            <a:endParaRPr lang="en-US" sz="1400" dirty="0"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txBox="1">
            <a:spLocks noGrp="1" noChangeArrowheads="1"/>
          </p:cNvSpPr>
          <p:nvPr/>
        </p:nvSpPr>
        <p:spPr bwMode="auto">
          <a:xfrm>
            <a:off x="5265740" y="6659563"/>
            <a:ext cx="4029075" cy="349250"/>
          </a:xfrm>
          <a:prstGeom prst="rect">
            <a:avLst/>
          </a:prstGeom>
          <a:noFill/>
          <a:ln w="9525">
            <a:noFill/>
            <a:miter lim="800000"/>
            <a:headEnd/>
            <a:tailEnd/>
          </a:ln>
        </p:spPr>
        <p:txBody>
          <a:bodyPr lIns="93124" tIns="46562" rIns="93124" bIns="46562" anchor="b"/>
          <a:lstStyle/>
          <a:p>
            <a:pPr algn="r" defTabSz="931589"/>
            <a:fld id="{BAFEC74C-372A-4B3F-948E-0C9E08A323AC}" type="slidenum">
              <a:rPr lang="en-US" sz="1300"/>
              <a:pPr algn="r" defTabSz="931589"/>
              <a:t>18</a:t>
            </a:fld>
            <a:endParaRPr lang="en-US" sz="1300" dirty="0"/>
          </a:p>
        </p:txBody>
      </p:sp>
      <p:sp>
        <p:nvSpPr>
          <p:cNvPr id="31747" name="Rectangle 2"/>
          <p:cNvSpPr>
            <a:spLocks noGrp="1" noRot="1" noChangeAspect="1" noChangeArrowheads="1" noTextEdit="1"/>
          </p:cNvSpPr>
          <p:nvPr>
            <p:ph type="sldImg"/>
          </p:nvPr>
        </p:nvSpPr>
        <p:spPr>
          <a:xfrm>
            <a:off x="2990850" y="439738"/>
            <a:ext cx="3402013" cy="2628900"/>
          </a:xfrm>
          <a:ln/>
        </p:spPr>
      </p:sp>
      <p:sp>
        <p:nvSpPr>
          <p:cNvPr id="31748" name="Rectangle 5"/>
          <p:cNvSpPr>
            <a:spLocks noGrp="1" noChangeArrowheads="1"/>
          </p:cNvSpPr>
          <p:nvPr>
            <p:ph type="body" idx="1"/>
          </p:nvPr>
        </p:nvSpPr>
        <p:spPr>
          <a:noFill/>
          <a:ln/>
        </p:spPr>
        <p:txBody>
          <a:bodyPr/>
          <a:lstStyle/>
          <a:p>
            <a:pPr marL="344387" indent="-344387" eaLnBrk="1" hangingPunct="1">
              <a:spcBef>
                <a:spcPct val="0"/>
              </a:spcBef>
              <a:buClr>
                <a:srgbClr val="CC3300"/>
              </a:buClr>
              <a:buFont typeface="Wingdings 2" pitchFamily="18" charset="2"/>
              <a:buChar char="²"/>
            </a:pPr>
            <a:endParaRPr lang="en-US" sz="1400"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txBox="1">
            <a:spLocks noGrp="1" noChangeArrowheads="1"/>
          </p:cNvSpPr>
          <p:nvPr/>
        </p:nvSpPr>
        <p:spPr bwMode="auto">
          <a:xfrm>
            <a:off x="5265740" y="6659563"/>
            <a:ext cx="4029075" cy="349250"/>
          </a:xfrm>
          <a:prstGeom prst="rect">
            <a:avLst/>
          </a:prstGeom>
          <a:noFill/>
          <a:ln w="9525">
            <a:noFill/>
            <a:miter lim="800000"/>
            <a:headEnd/>
            <a:tailEnd/>
          </a:ln>
        </p:spPr>
        <p:txBody>
          <a:bodyPr lIns="93124" tIns="46562" rIns="93124" bIns="46562" anchor="b"/>
          <a:lstStyle/>
          <a:p>
            <a:pPr algn="r" defTabSz="931589"/>
            <a:fld id="{BAFEC74C-372A-4B3F-948E-0C9E08A323AC}" type="slidenum">
              <a:rPr lang="en-US" sz="1300"/>
              <a:pPr algn="r" defTabSz="931589"/>
              <a:t>1</a:t>
            </a:fld>
            <a:endParaRPr lang="en-US" sz="1300" dirty="0"/>
          </a:p>
        </p:txBody>
      </p:sp>
      <p:sp>
        <p:nvSpPr>
          <p:cNvPr id="31747" name="Rectangle 2"/>
          <p:cNvSpPr>
            <a:spLocks noGrp="1" noRot="1" noChangeAspect="1" noChangeArrowheads="1" noTextEdit="1"/>
          </p:cNvSpPr>
          <p:nvPr>
            <p:ph type="sldImg"/>
          </p:nvPr>
        </p:nvSpPr>
        <p:spPr>
          <a:xfrm>
            <a:off x="2990850" y="439738"/>
            <a:ext cx="3402013" cy="2628900"/>
          </a:xfrm>
          <a:ln/>
        </p:spPr>
      </p:sp>
      <p:sp>
        <p:nvSpPr>
          <p:cNvPr id="31748" name="Rectangle 5"/>
          <p:cNvSpPr>
            <a:spLocks noGrp="1" noChangeArrowheads="1"/>
          </p:cNvSpPr>
          <p:nvPr>
            <p:ph type="body" idx="1"/>
          </p:nvPr>
        </p:nvSpPr>
        <p:spPr>
          <a:noFill/>
          <a:ln/>
        </p:spPr>
        <p:txBody>
          <a:bodyPr/>
          <a:lstStyle/>
          <a:p>
            <a:pPr marL="344387" indent="-344387" eaLnBrk="1" hangingPunct="1">
              <a:spcBef>
                <a:spcPct val="0"/>
              </a:spcBef>
              <a:buClr>
                <a:srgbClr val="CC3300"/>
              </a:buClr>
              <a:buFont typeface="Wingdings 2" pitchFamily="18" charset="2"/>
              <a:buChar char="²"/>
            </a:pPr>
            <a:endParaRPr lang="en-US" sz="1400" dirty="0"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txBox="1">
            <a:spLocks noGrp="1" noChangeArrowheads="1"/>
          </p:cNvSpPr>
          <p:nvPr/>
        </p:nvSpPr>
        <p:spPr bwMode="auto">
          <a:xfrm>
            <a:off x="5265740" y="6659563"/>
            <a:ext cx="4029075" cy="349250"/>
          </a:xfrm>
          <a:prstGeom prst="rect">
            <a:avLst/>
          </a:prstGeom>
          <a:noFill/>
          <a:ln w="9525">
            <a:noFill/>
            <a:miter lim="800000"/>
            <a:headEnd/>
            <a:tailEnd/>
          </a:ln>
        </p:spPr>
        <p:txBody>
          <a:bodyPr lIns="93124" tIns="46562" rIns="93124" bIns="46562" anchor="b"/>
          <a:lstStyle/>
          <a:p>
            <a:pPr algn="r" defTabSz="931589"/>
            <a:fld id="{BAFEC74C-372A-4B3F-948E-0C9E08A323AC}" type="slidenum">
              <a:rPr lang="en-US" sz="1300"/>
              <a:pPr algn="r" defTabSz="931589"/>
              <a:t>19</a:t>
            </a:fld>
            <a:endParaRPr lang="en-US" sz="1300" dirty="0"/>
          </a:p>
        </p:txBody>
      </p:sp>
      <p:sp>
        <p:nvSpPr>
          <p:cNvPr id="31747" name="Rectangle 2"/>
          <p:cNvSpPr>
            <a:spLocks noGrp="1" noRot="1" noChangeAspect="1" noChangeArrowheads="1" noTextEdit="1"/>
          </p:cNvSpPr>
          <p:nvPr>
            <p:ph type="sldImg"/>
          </p:nvPr>
        </p:nvSpPr>
        <p:spPr>
          <a:xfrm>
            <a:off x="2990850" y="439738"/>
            <a:ext cx="3402013" cy="2628900"/>
          </a:xfrm>
          <a:ln/>
        </p:spPr>
      </p:sp>
      <p:sp>
        <p:nvSpPr>
          <p:cNvPr id="31748" name="Rectangle 5"/>
          <p:cNvSpPr>
            <a:spLocks noGrp="1" noChangeArrowheads="1"/>
          </p:cNvSpPr>
          <p:nvPr>
            <p:ph type="body" idx="1"/>
          </p:nvPr>
        </p:nvSpPr>
        <p:spPr>
          <a:noFill/>
          <a:ln/>
        </p:spPr>
        <p:txBody>
          <a:bodyPr/>
          <a:lstStyle/>
          <a:p>
            <a:pPr marL="344387" indent="-344387" eaLnBrk="1" hangingPunct="1">
              <a:spcBef>
                <a:spcPct val="0"/>
              </a:spcBef>
              <a:buClr>
                <a:srgbClr val="CC3300"/>
              </a:buClr>
              <a:buFont typeface="Wingdings 2" pitchFamily="18" charset="2"/>
              <a:buChar char="²"/>
            </a:pPr>
            <a:endParaRPr lang="en-US" sz="1400" dirty="0"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txBox="1">
            <a:spLocks noGrp="1" noChangeArrowheads="1"/>
          </p:cNvSpPr>
          <p:nvPr/>
        </p:nvSpPr>
        <p:spPr bwMode="auto">
          <a:xfrm>
            <a:off x="5265740" y="6659563"/>
            <a:ext cx="4029075" cy="349250"/>
          </a:xfrm>
          <a:prstGeom prst="rect">
            <a:avLst/>
          </a:prstGeom>
          <a:noFill/>
          <a:ln w="9525">
            <a:noFill/>
            <a:miter lim="800000"/>
            <a:headEnd/>
            <a:tailEnd/>
          </a:ln>
        </p:spPr>
        <p:txBody>
          <a:bodyPr lIns="93124" tIns="46562" rIns="93124" bIns="46562" anchor="b"/>
          <a:lstStyle/>
          <a:p>
            <a:pPr algn="r" defTabSz="931589"/>
            <a:fld id="{BAFEC74C-372A-4B3F-948E-0C9E08A323AC}" type="slidenum">
              <a:rPr lang="en-US" sz="1300"/>
              <a:pPr algn="r" defTabSz="931589"/>
              <a:t>20</a:t>
            </a:fld>
            <a:endParaRPr lang="en-US" sz="1300" dirty="0"/>
          </a:p>
        </p:txBody>
      </p:sp>
      <p:sp>
        <p:nvSpPr>
          <p:cNvPr id="31747" name="Rectangle 2"/>
          <p:cNvSpPr>
            <a:spLocks noGrp="1" noRot="1" noChangeAspect="1" noChangeArrowheads="1" noTextEdit="1"/>
          </p:cNvSpPr>
          <p:nvPr>
            <p:ph type="sldImg"/>
          </p:nvPr>
        </p:nvSpPr>
        <p:spPr>
          <a:xfrm>
            <a:off x="2990850" y="439738"/>
            <a:ext cx="3402013" cy="2628900"/>
          </a:xfrm>
          <a:ln/>
        </p:spPr>
      </p:sp>
      <p:sp>
        <p:nvSpPr>
          <p:cNvPr id="31748" name="Rectangle 5"/>
          <p:cNvSpPr>
            <a:spLocks noGrp="1" noChangeArrowheads="1"/>
          </p:cNvSpPr>
          <p:nvPr>
            <p:ph type="body" idx="1"/>
          </p:nvPr>
        </p:nvSpPr>
        <p:spPr>
          <a:noFill/>
          <a:ln/>
        </p:spPr>
        <p:txBody>
          <a:bodyPr/>
          <a:lstStyle/>
          <a:p>
            <a:pPr marL="344387" indent="-344387" eaLnBrk="1" hangingPunct="1">
              <a:spcBef>
                <a:spcPct val="0"/>
              </a:spcBef>
              <a:buClr>
                <a:srgbClr val="CC3300"/>
              </a:buClr>
              <a:buFont typeface="Wingdings 2" pitchFamily="18" charset="2"/>
              <a:buChar char="²"/>
            </a:pPr>
            <a:endParaRPr lang="en-US" sz="1400" dirty="0"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txBox="1">
            <a:spLocks noGrp="1" noChangeArrowheads="1"/>
          </p:cNvSpPr>
          <p:nvPr/>
        </p:nvSpPr>
        <p:spPr bwMode="auto">
          <a:xfrm>
            <a:off x="5265741" y="6659563"/>
            <a:ext cx="4029075" cy="349250"/>
          </a:xfrm>
          <a:prstGeom prst="rect">
            <a:avLst/>
          </a:prstGeom>
          <a:noFill/>
          <a:ln w="9525">
            <a:noFill/>
            <a:miter lim="800000"/>
            <a:headEnd/>
            <a:tailEnd/>
          </a:ln>
        </p:spPr>
        <p:txBody>
          <a:bodyPr lIns="93111" tIns="46555" rIns="93111" bIns="46555" anchor="b"/>
          <a:lstStyle/>
          <a:p>
            <a:pPr algn="r" defTabSz="931452"/>
            <a:fld id="{BAFEC74C-372A-4B3F-948E-0C9E08A323AC}" type="slidenum">
              <a:rPr lang="en-US" sz="1300"/>
              <a:pPr algn="r" defTabSz="931452"/>
              <a:t>21</a:t>
            </a:fld>
            <a:endParaRPr lang="en-US" sz="1300" dirty="0"/>
          </a:p>
        </p:txBody>
      </p:sp>
      <p:sp>
        <p:nvSpPr>
          <p:cNvPr id="31747" name="Rectangle 2"/>
          <p:cNvSpPr>
            <a:spLocks noGrp="1" noRot="1" noChangeAspect="1" noChangeArrowheads="1" noTextEdit="1"/>
          </p:cNvSpPr>
          <p:nvPr>
            <p:ph type="sldImg"/>
          </p:nvPr>
        </p:nvSpPr>
        <p:spPr>
          <a:xfrm>
            <a:off x="2990850" y="439738"/>
            <a:ext cx="3403600" cy="2628900"/>
          </a:xfrm>
          <a:ln/>
        </p:spPr>
      </p:sp>
      <p:sp>
        <p:nvSpPr>
          <p:cNvPr id="31748" name="Rectangle 5"/>
          <p:cNvSpPr>
            <a:spLocks noGrp="1" noChangeArrowheads="1"/>
          </p:cNvSpPr>
          <p:nvPr>
            <p:ph type="body" idx="1"/>
          </p:nvPr>
        </p:nvSpPr>
        <p:spPr>
          <a:noFill/>
          <a:ln/>
        </p:spPr>
        <p:txBody>
          <a:bodyPr/>
          <a:lstStyle/>
          <a:p>
            <a:pPr marL="344337" indent="-344337" eaLnBrk="1" hangingPunct="1">
              <a:spcBef>
                <a:spcPct val="0"/>
              </a:spcBef>
              <a:buClr>
                <a:srgbClr val="CC3300"/>
              </a:buClr>
              <a:buFont typeface="Wingdings 2" pitchFamily="18" charset="2"/>
              <a:buChar char="²"/>
            </a:pPr>
            <a:endParaRPr lang="en-US" sz="1400" dirty="0"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txBox="1">
            <a:spLocks noGrp="1" noChangeArrowheads="1"/>
          </p:cNvSpPr>
          <p:nvPr/>
        </p:nvSpPr>
        <p:spPr bwMode="auto">
          <a:xfrm>
            <a:off x="5265741" y="6659563"/>
            <a:ext cx="4029075" cy="349250"/>
          </a:xfrm>
          <a:prstGeom prst="rect">
            <a:avLst/>
          </a:prstGeom>
          <a:noFill/>
          <a:ln w="9525">
            <a:noFill/>
            <a:miter lim="800000"/>
            <a:headEnd/>
            <a:tailEnd/>
          </a:ln>
        </p:spPr>
        <p:txBody>
          <a:bodyPr lIns="93111" tIns="46555" rIns="93111" bIns="46555" anchor="b"/>
          <a:lstStyle/>
          <a:p>
            <a:pPr algn="r" defTabSz="931452"/>
            <a:fld id="{BAFEC74C-372A-4B3F-948E-0C9E08A323AC}" type="slidenum">
              <a:rPr lang="en-US" sz="1300"/>
              <a:pPr algn="r" defTabSz="931452"/>
              <a:t>22</a:t>
            </a:fld>
            <a:endParaRPr lang="en-US" sz="1300" dirty="0"/>
          </a:p>
        </p:txBody>
      </p:sp>
      <p:sp>
        <p:nvSpPr>
          <p:cNvPr id="31747" name="Rectangle 2"/>
          <p:cNvSpPr>
            <a:spLocks noGrp="1" noRot="1" noChangeAspect="1" noChangeArrowheads="1" noTextEdit="1"/>
          </p:cNvSpPr>
          <p:nvPr>
            <p:ph type="sldImg"/>
          </p:nvPr>
        </p:nvSpPr>
        <p:spPr>
          <a:xfrm>
            <a:off x="2990850" y="439738"/>
            <a:ext cx="3403600" cy="2628900"/>
          </a:xfrm>
          <a:ln/>
        </p:spPr>
      </p:sp>
      <p:sp>
        <p:nvSpPr>
          <p:cNvPr id="31748" name="Rectangle 5"/>
          <p:cNvSpPr>
            <a:spLocks noGrp="1" noChangeArrowheads="1"/>
          </p:cNvSpPr>
          <p:nvPr>
            <p:ph type="body" idx="1"/>
          </p:nvPr>
        </p:nvSpPr>
        <p:spPr>
          <a:noFill/>
          <a:ln/>
        </p:spPr>
        <p:txBody>
          <a:bodyPr/>
          <a:lstStyle/>
          <a:p>
            <a:pPr marL="344337" indent="-344337" eaLnBrk="1" hangingPunct="1">
              <a:spcBef>
                <a:spcPct val="0"/>
              </a:spcBef>
              <a:buClr>
                <a:srgbClr val="CC3300"/>
              </a:buClr>
              <a:buFont typeface="Wingdings 2" pitchFamily="18" charset="2"/>
              <a:buChar char="²"/>
            </a:pPr>
            <a:endParaRPr lang="en-US" sz="1400" dirty="0"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txBox="1">
            <a:spLocks noGrp="1" noChangeArrowheads="1"/>
          </p:cNvSpPr>
          <p:nvPr/>
        </p:nvSpPr>
        <p:spPr bwMode="auto">
          <a:xfrm>
            <a:off x="5265741" y="6659563"/>
            <a:ext cx="4029075" cy="349250"/>
          </a:xfrm>
          <a:prstGeom prst="rect">
            <a:avLst/>
          </a:prstGeom>
          <a:noFill/>
          <a:ln w="9525">
            <a:noFill/>
            <a:miter lim="800000"/>
            <a:headEnd/>
            <a:tailEnd/>
          </a:ln>
        </p:spPr>
        <p:txBody>
          <a:bodyPr lIns="93111" tIns="46555" rIns="93111" bIns="46555" anchor="b"/>
          <a:lstStyle/>
          <a:p>
            <a:pPr algn="r" defTabSz="931452"/>
            <a:fld id="{BAFEC74C-372A-4B3F-948E-0C9E08A323AC}" type="slidenum">
              <a:rPr lang="en-US" sz="1300"/>
              <a:pPr algn="r" defTabSz="931452"/>
              <a:t>23</a:t>
            </a:fld>
            <a:endParaRPr lang="en-US" sz="1300" dirty="0"/>
          </a:p>
        </p:txBody>
      </p:sp>
      <p:sp>
        <p:nvSpPr>
          <p:cNvPr id="31747" name="Rectangle 2"/>
          <p:cNvSpPr>
            <a:spLocks noGrp="1" noRot="1" noChangeAspect="1" noChangeArrowheads="1" noTextEdit="1"/>
          </p:cNvSpPr>
          <p:nvPr>
            <p:ph type="sldImg"/>
          </p:nvPr>
        </p:nvSpPr>
        <p:spPr>
          <a:xfrm>
            <a:off x="2990850" y="439738"/>
            <a:ext cx="3403600" cy="2628900"/>
          </a:xfrm>
          <a:ln/>
        </p:spPr>
      </p:sp>
      <p:sp>
        <p:nvSpPr>
          <p:cNvPr id="31748" name="Rectangle 5"/>
          <p:cNvSpPr>
            <a:spLocks noGrp="1" noChangeArrowheads="1"/>
          </p:cNvSpPr>
          <p:nvPr>
            <p:ph type="body" idx="1"/>
          </p:nvPr>
        </p:nvSpPr>
        <p:spPr>
          <a:noFill/>
          <a:ln/>
        </p:spPr>
        <p:txBody>
          <a:bodyPr/>
          <a:lstStyle/>
          <a:p>
            <a:pPr marL="344337" indent="-344337" eaLnBrk="1" hangingPunct="1">
              <a:spcBef>
                <a:spcPct val="0"/>
              </a:spcBef>
              <a:buClr>
                <a:srgbClr val="CC3300"/>
              </a:buClr>
              <a:buFont typeface="Wingdings 2" pitchFamily="18" charset="2"/>
              <a:buChar char="²"/>
            </a:pPr>
            <a:endParaRPr lang="en-US" sz="1400" dirty="0"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txBox="1">
            <a:spLocks noGrp="1" noChangeArrowheads="1"/>
          </p:cNvSpPr>
          <p:nvPr/>
        </p:nvSpPr>
        <p:spPr bwMode="auto">
          <a:xfrm>
            <a:off x="5265740" y="6659563"/>
            <a:ext cx="4029075" cy="349250"/>
          </a:xfrm>
          <a:prstGeom prst="rect">
            <a:avLst/>
          </a:prstGeom>
          <a:noFill/>
          <a:ln w="9525">
            <a:noFill/>
            <a:miter lim="800000"/>
            <a:headEnd/>
            <a:tailEnd/>
          </a:ln>
        </p:spPr>
        <p:txBody>
          <a:bodyPr lIns="93124" tIns="46562" rIns="93124" bIns="46562" anchor="b"/>
          <a:lstStyle/>
          <a:p>
            <a:pPr algn="r" defTabSz="931589"/>
            <a:fld id="{BAFEC74C-372A-4B3F-948E-0C9E08A323AC}" type="slidenum">
              <a:rPr lang="en-US" sz="1300"/>
              <a:pPr algn="r" defTabSz="931589"/>
              <a:t>25</a:t>
            </a:fld>
            <a:endParaRPr lang="en-US" sz="1300" dirty="0"/>
          </a:p>
        </p:txBody>
      </p:sp>
      <p:sp>
        <p:nvSpPr>
          <p:cNvPr id="31747" name="Rectangle 2"/>
          <p:cNvSpPr>
            <a:spLocks noGrp="1" noRot="1" noChangeAspect="1" noChangeArrowheads="1" noTextEdit="1"/>
          </p:cNvSpPr>
          <p:nvPr>
            <p:ph type="sldImg"/>
          </p:nvPr>
        </p:nvSpPr>
        <p:spPr>
          <a:xfrm>
            <a:off x="2990850" y="439738"/>
            <a:ext cx="3402013" cy="2628900"/>
          </a:xfrm>
          <a:ln/>
        </p:spPr>
      </p:sp>
      <p:sp>
        <p:nvSpPr>
          <p:cNvPr id="31748" name="Rectangle 5"/>
          <p:cNvSpPr>
            <a:spLocks noGrp="1" noChangeArrowheads="1"/>
          </p:cNvSpPr>
          <p:nvPr>
            <p:ph type="body" idx="1"/>
          </p:nvPr>
        </p:nvSpPr>
        <p:spPr>
          <a:noFill/>
          <a:ln/>
        </p:spPr>
        <p:txBody>
          <a:bodyPr/>
          <a:lstStyle/>
          <a:p>
            <a:pPr marL="344387" indent="-344387" eaLnBrk="1" hangingPunct="1">
              <a:spcBef>
                <a:spcPct val="0"/>
              </a:spcBef>
              <a:buClr>
                <a:srgbClr val="CC3300"/>
              </a:buClr>
              <a:buFont typeface="Wingdings 2" pitchFamily="18" charset="2"/>
              <a:buChar char="²"/>
            </a:pPr>
            <a:endParaRPr lang="en-US" sz="1400"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txBox="1">
            <a:spLocks noGrp="1" noChangeArrowheads="1"/>
          </p:cNvSpPr>
          <p:nvPr/>
        </p:nvSpPr>
        <p:spPr bwMode="auto">
          <a:xfrm>
            <a:off x="5265740" y="6659563"/>
            <a:ext cx="4029075" cy="349250"/>
          </a:xfrm>
          <a:prstGeom prst="rect">
            <a:avLst/>
          </a:prstGeom>
          <a:noFill/>
          <a:ln w="9525">
            <a:noFill/>
            <a:miter lim="800000"/>
            <a:headEnd/>
            <a:tailEnd/>
          </a:ln>
        </p:spPr>
        <p:txBody>
          <a:bodyPr lIns="93124" tIns="46562" rIns="93124" bIns="46562" anchor="b"/>
          <a:lstStyle/>
          <a:p>
            <a:pPr algn="r" defTabSz="931589"/>
            <a:fld id="{BAFEC74C-372A-4B3F-948E-0C9E08A323AC}" type="slidenum">
              <a:rPr lang="en-US" sz="1300"/>
              <a:pPr algn="r" defTabSz="931589"/>
              <a:t>2</a:t>
            </a:fld>
            <a:endParaRPr lang="en-US" sz="1300" dirty="0"/>
          </a:p>
        </p:txBody>
      </p:sp>
      <p:sp>
        <p:nvSpPr>
          <p:cNvPr id="31747" name="Rectangle 2"/>
          <p:cNvSpPr>
            <a:spLocks noGrp="1" noRot="1" noChangeAspect="1" noChangeArrowheads="1" noTextEdit="1"/>
          </p:cNvSpPr>
          <p:nvPr>
            <p:ph type="sldImg"/>
          </p:nvPr>
        </p:nvSpPr>
        <p:spPr>
          <a:xfrm>
            <a:off x="2990850" y="439738"/>
            <a:ext cx="3402013" cy="2628900"/>
          </a:xfrm>
          <a:ln/>
        </p:spPr>
      </p:sp>
      <p:sp>
        <p:nvSpPr>
          <p:cNvPr id="31748" name="Rectangle 5"/>
          <p:cNvSpPr>
            <a:spLocks noGrp="1" noChangeArrowheads="1"/>
          </p:cNvSpPr>
          <p:nvPr>
            <p:ph type="body" idx="1"/>
          </p:nvPr>
        </p:nvSpPr>
        <p:spPr>
          <a:noFill/>
          <a:ln/>
        </p:spPr>
        <p:txBody>
          <a:bodyPr/>
          <a:lstStyle/>
          <a:p>
            <a:pPr marL="344387" indent="-344387" eaLnBrk="1" hangingPunct="1">
              <a:spcBef>
                <a:spcPct val="0"/>
              </a:spcBef>
              <a:buClr>
                <a:srgbClr val="CC3300"/>
              </a:buClr>
              <a:buFont typeface="Wingdings 2" pitchFamily="18" charset="2"/>
              <a:buChar char="²"/>
            </a:pPr>
            <a:endParaRPr lang="en-US" sz="1400"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txBox="1">
            <a:spLocks noGrp="1" noChangeArrowheads="1"/>
          </p:cNvSpPr>
          <p:nvPr/>
        </p:nvSpPr>
        <p:spPr bwMode="auto">
          <a:xfrm>
            <a:off x="5265740" y="6659563"/>
            <a:ext cx="4029075" cy="349250"/>
          </a:xfrm>
          <a:prstGeom prst="rect">
            <a:avLst/>
          </a:prstGeom>
          <a:noFill/>
          <a:ln w="9525">
            <a:noFill/>
            <a:miter lim="800000"/>
            <a:headEnd/>
            <a:tailEnd/>
          </a:ln>
        </p:spPr>
        <p:txBody>
          <a:bodyPr lIns="93124" tIns="46562" rIns="93124" bIns="46562" anchor="b"/>
          <a:lstStyle/>
          <a:p>
            <a:pPr algn="r" defTabSz="931589"/>
            <a:fld id="{BAFEC74C-372A-4B3F-948E-0C9E08A323AC}" type="slidenum">
              <a:rPr lang="en-US" sz="1300"/>
              <a:pPr algn="r" defTabSz="931589"/>
              <a:t>3</a:t>
            </a:fld>
            <a:endParaRPr lang="en-US" sz="1300" dirty="0"/>
          </a:p>
        </p:txBody>
      </p:sp>
      <p:sp>
        <p:nvSpPr>
          <p:cNvPr id="31747" name="Rectangle 2"/>
          <p:cNvSpPr>
            <a:spLocks noGrp="1" noRot="1" noChangeAspect="1" noChangeArrowheads="1" noTextEdit="1"/>
          </p:cNvSpPr>
          <p:nvPr>
            <p:ph type="sldImg"/>
          </p:nvPr>
        </p:nvSpPr>
        <p:spPr>
          <a:xfrm>
            <a:off x="2990850" y="439738"/>
            <a:ext cx="3402013" cy="2628900"/>
          </a:xfrm>
          <a:ln/>
        </p:spPr>
      </p:sp>
      <p:sp>
        <p:nvSpPr>
          <p:cNvPr id="31748" name="Rectangle 5"/>
          <p:cNvSpPr>
            <a:spLocks noGrp="1" noChangeArrowheads="1"/>
          </p:cNvSpPr>
          <p:nvPr>
            <p:ph type="body" idx="1"/>
          </p:nvPr>
        </p:nvSpPr>
        <p:spPr>
          <a:noFill/>
          <a:ln/>
        </p:spPr>
        <p:txBody>
          <a:bodyPr/>
          <a:lstStyle/>
          <a:p>
            <a:pPr marL="344387" indent="-344387" eaLnBrk="1" hangingPunct="1">
              <a:spcBef>
                <a:spcPct val="0"/>
              </a:spcBef>
              <a:buClr>
                <a:srgbClr val="CC3300"/>
              </a:buClr>
              <a:buFont typeface="Wingdings 2" pitchFamily="18" charset="2"/>
              <a:buChar char="²"/>
            </a:pPr>
            <a:endParaRPr lang="en-US" sz="1400"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txBox="1">
            <a:spLocks noGrp="1" noChangeArrowheads="1"/>
          </p:cNvSpPr>
          <p:nvPr/>
        </p:nvSpPr>
        <p:spPr bwMode="auto">
          <a:xfrm>
            <a:off x="5265740" y="6659563"/>
            <a:ext cx="4029075" cy="349250"/>
          </a:xfrm>
          <a:prstGeom prst="rect">
            <a:avLst/>
          </a:prstGeom>
          <a:noFill/>
          <a:ln w="9525">
            <a:noFill/>
            <a:miter lim="800000"/>
            <a:headEnd/>
            <a:tailEnd/>
          </a:ln>
        </p:spPr>
        <p:txBody>
          <a:bodyPr lIns="93124" tIns="46562" rIns="93124" bIns="46562" anchor="b"/>
          <a:lstStyle/>
          <a:p>
            <a:pPr algn="r" defTabSz="931589"/>
            <a:fld id="{BAFEC74C-372A-4B3F-948E-0C9E08A323AC}" type="slidenum">
              <a:rPr lang="en-US" sz="1300"/>
              <a:pPr algn="r" defTabSz="931589"/>
              <a:t>4</a:t>
            </a:fld>
            <a:endParaRPr lang="en-US" sz="1300" dirty="0"/>
          </a:p>
        </p:txBody>
      </p:sp>
      <p:sp>
        <p:nvSpPr>
          <p:cNvPr id="31747" name="Rectangle 2"/>
          <p:cNvSpPr>
            <a:spLocks noGrp="1" noRot="1" noChangeAspect="1" noChangeArrowheads="1" noTextEdit="1"/>
          </p:cNvSpPr>
          <p:nvPr>
            <p:ph type="sldImg"/>
          </p:nvPr>
        </p:nvSpPr>
        <p:spPr>
          <a:xfrm>
            <a:off x="2990850" y="439738"/>
            <a:ext cx="3402013" cy="2628900"/>
          </a:xfrm>
          <a:ln/>
        </p:spPr>
      </p:sp>
      <p:sp>
        <p:nvSpPr>
          <p:cNvPr id="31748" name="Rectangle 5"/>
          <p:cNvSpPr>
            <a:spLocks noGrp="1" noChangeArrowheads="1"/>
          </p:cNvSpPr>
          <p:nvPr>
            <p:ph type="body" idx="1"/>
          </p:nvPr>
        </p:nvSpPr>
        <p:spPr>
          <a:noFill/>
          <a:ln/>
        </p:spPr>
        <p:txBody>
          <a:bodyPr/>
          <a:lstStyle/>
          <a:p>
            <a:pPr marL="344387" indent="-344387" eaLnBrk="1" hangingPunct="1">
              <a:spcBef>
                <a:spcPct val="0"/>
              </a:spcBef>
              <a:buClr>
                <a:srgbClr val="CC3300"/>
              </a:buClr>
              <a:buFont typeface="Wingdings 2" pitchFamily="18" charset="2"/>
              <a:buChar char="²"/>
            </a:pPr>
            <a:endParaRPr lang="en-US" sz="1400"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txBox="1">
            <a:spLocks noGrp="1" noChangeArrowheads="1"/>
          </p:cNvSpPr>
          <p:nvPr/>
        </p:nvSpPr>
        <p:spPr bwMode="auto">
          <a:xfrm>
            <a:off x="5265740" y="6659563"/>
            <a:ext cx="4029075" cy="349250"/>
          </a:xfrm>
          <a:prstGeom prst="rect">
            <a:avLst/>
          </a:prstGeom>
          <a:noFill/>
          <a:ln w="9525">
            <a:noFill/>
            <a:miter lim="800000"/>
            <a:headEnd/>
            <a:tailEnd/>
          </a:ln>
        </p:spPr>
        <p:txBody>
          <a:bodyPr lIns="93124" tIns="46562" rIns="93124" bIns="46562" anchor="b"/>
          <a:lstStyle/>
          <a:p>
            <a:pPr algn="r" defTabSz="931589"/>
            <a:fld id="{BAFEC74C-372A-4B3F-948E-0C9E08A323AC}" type="slidenum">
              <a:rPr lang="en-US" sz="1300"/>
              <a:pPr algn="r" defTabSz="931589"/>
              <a:t>5</a:t>
            </a:fld>
            <a:endParaRPr lang="en-US" sz="1300" dirty="0"/>
          </a:p>
        </p:txBody>
      </p:sp>
      <p:sp>
        <p:nvSpPr>
          <p:cNvPr id="31747" name="Rectangle 2"/>
          <p:cNvSpPr>
            <a:spLocks noGrp="1" noRot="1" noChangeAspect="1" noChangeArrowheads="1" noTextEdit="1"/>
          </p:cNvSpPr>
          <p:nvPr>
            <p:ph type="sldImg"/>
          </p:nvPr>
        </p:nvSpPr>
        <p:spPr>
          <a:xfrm>
            <a:off x="2990850" y="439738"/>
            <a:ext cx="3402013" cy="2628900"/>
          </a:xfrm>
          <a:ln/>
        </p:spPr>
      </p:sp>
      <p:sp>
        <p:nvSpPr>
          <p:cNvPr id="31748" name="Rectangle 5"/>
          <p:cNvSpPr>
            <a:spLocks noGrp="1" noChangeArrowheads="1"/>
          </p:cNvSpPr>
          <p:nvPr>
            <p:ph type="body" idx="1"/>
          </p:nvPr>
        </p:nvSpPr>
        <p:spPr>
          <a:noFill/>
          <a:ln/>
        </p:spPr>
        <p:txBody>
          <a:bodyPr/>
          <a:lstStyle/>
          <a:p>
            <a:pPr marL="344387" indent="-344387" eaLnBrk="1" hangingPunct="1">
              <a:spcBef>
                <a:spcPct val="0"/>
              </a:spcBef>
              <a:buClr>
                <a:srgbClr val="CC3300"/>
              </a:buClr>
              <a:buFont typeface="Wingdings 2" pitchFamily="18" charset="2"/>
              <a:buChar char="²"/>
            </a:pPr>
            <a:endParaRPr lang="en-US" sz="1400"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txBox="1">
            <a:spLocks noGrp="1" noChangeArrowheads="1"/>
          </p:cNvSpPr>
          <p:nvPr/>
        </p:nvSpPr>
        <p:spPr bwMode="auto">
          <a:xfrm>
            <a:off x="5265740" y="6659563"/>
            <a:ext cx="4029075" cy="349250"/>
          </a:xfrm>
          <a:prstGeom prst="rect">
            <a:avLst/>
          </a:prstGeom>
          <a:noFill/>
          <a:ln w="9525">
            <a:noFill/>
            <a:miter lim="800000"/>
            <a:headEnd/>
            <a:tailEnd/>
          </a:ln>
        </p:spPr>
        <p:txBody>
          <a:bodyPr lIns="93124" tIns="46562" rIns="93124" bIns="46562" anchor="b"/>
          <a:lstStyle/>
          <a:p>
            <a:pPr algn="r" defTabSz="931589"/>
            <a:fld id="{BAFEC74C-372A-4B3F-948E-0C9E08A323AC}" type="slidenum">
              <a:rPr lang="en-US" sz="1300"/>
              <a:pPr algn="r" defTabSz="931589"/>
              <a:t>6</a:t>
            </a:fld>
            <a:endParaRPr lang="en-US" sz="1300" dirty="0"/>
          </a:p>
        </p:txBody>
      </p:sp>
      <p:sp>
        <p:nvSpPr>
          <p:cNvPr id="31747" name="Rectangle 2"/>
          <p:cNvSpPr>
            <a:spLocks noGrp="1" noRot="1" noChangeAspect="1" noChangeArrowheads="1" noTextEdit="1"/>
          </p:cNvSpPr>
          <p:nvPr>
            <p:ph type="sldImg"/>
          </p:nvPr>
        </p:nvSpPr>
        <p:spPr>
          <a:xfrm>
            <a:off x="2990850" y="439738"/>
            <a:ext cx="3402013" cy="2628900"/>
          </a:xfrm>
          <a:ln/>
        </p:spPr>
      </p:sp>
      <p:sp>
        <p:nvSpPr>
          <p:cNvPr id="31748" name="Rectangle 5"/>
          <p:cNvSpPr>
            <a:spLocks noGrp="1" noChangeArrowheads="1"/>
          </p:cNvSpPr>
          <p:nvPr>
            <p:ph type="body" idx="1"/>
          </p:nvPr>
        </p:nvSpPr>
        <p:spPr>
          <a:noFill/>
          <a:ln/>
        </p:spPr>
        <p:txBody>
          <a:bodyPr/>
          <a:lstStyle/>
          <a:p>
            <a:pPr marL="344387" indent="-344387" eaLnBrk="1" hangingPunct="1">
              <a:spcBef>
                <a:spcPct val="0"/>
              </a:spcBef>
              <a:buClr>
                <a:srgbClr val="CC3300"/>
              </a:buClr>
              <a:buFont typeface="Wingdings 2" pitchFamily="18" charset="2"/>
              <a:buChar char="²"/>
            </a:pPr>
            <a:endParaRPr lang="en-US" sz="1400"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txBox="1">
            <a:spLocks noGrp="1" noChangeArrowheads="1"/>
          </p:cNvSpPr>
          <p:nvPr/>
        </p:nvSpPr>
        <p:spPr bwMode="auto">
          <a:xfrm>
            <a:off x="5265740" y="6659563"/>
            <a:ext cx="4029075" cy="349250"/>
          </a:xfrm>
          <a:prstGeom prst="rect">
            <a:avLst/>
          </a:prstGeom>
          <a:noFill/>
          <a:ln w="9525">
            <a:noFill/>
            <a:miter lim="800000"/>
            <a:headEnd/>
            <a:tailEnd/>
          </a:ln>
        </p:spPr>
        <p:txBody>
          <a:bodyPr lIns="93124" tIns="46562" rIns="93124" bIns="46562" anchor="b"/>
          <a:lstStyle/>
          <a:p>
            <a:pPr algn="r" defTabSz="931589"/>
            <a:fld id="{BAFEC74C-372A-4B3F-948E-0C9E08A323AC}" type="slidenum">
              <a:rPr lang="en-US" sz="1300"/>
              <a:pPr algn="r" defTabSz="931589"/>
              <a:t>7</a:t>
            </a:fld>
            <a:endParaRPr lang="en-US" sz="1300" dirty="0"/>
          </a:p>
        </p:txBody>
      </p:sp>
      <p:sp>
        <p:nvSpPr>
          <p:cNvPr id="31747" name="Rectangle 2"/>
          <p:cNvSpPr>
            <a:spLocks noGrp="1" noRot="1" noChangeAspect="1" noChangeArrowheads="1" noTextEdit="1"/>
          </p:cNvSpPr>
          <p:nvPr>
            <p:ph type="sldImg"/>
          </p:nvPr>
        </p:nvSpPr>
        <p:spPr>
          <a:xfrm>
            <a:off x="2990850" y="439738"/>
            <a:ext cx="3402013" cy="2628900"/>
          </a:xfrm>
          <a:ln/>
        </p:spPr>
      </p:sp>
      <p:sp>
        <p:nvSpPr>
          <p:cNvPr id="31748" name="Rectangle 5"/>
          <p:cNvSpPr>
            <a:spLocks noGrp="1" noChangeArrowheads="1"/>
          </p:cNvSpPr>
          <p:nvPr>
            <p:ph type="body" idx="1"/>
          </p:nvPr>
        </p:nvSpPr>
        <p:spPr>
          <a:noFill/>
          <a:ln/>
        </p:spPr>
        <p:txBody>
          <a:bodyPr/>
          <a:lstStyle/>
          <a:p>
            <a:pPr marL="344387" indent="-344387" eaLnBrk="1" hangingPunct="1">
              <a:spcBef>
                <a:spcPct val="0"/>
              </a:spcBef>
              <a:buClr>
                <a:srgbClr val="CC3300"/>
              </a:buClr>
              <a:buFont typeface="Wingdings 2" pitchFamily="18" charset="2"/>
              <a:buChar char="²"/>
            </a:pPr>
            <a:endParaRPr lang="en-US" sz="1400" dirty="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txBox="1">
            <a:spLocks noGrp="1" noChangeArrowheads="1"/>
          </p:cNvSpPr>
          <p:nvPr/>
        </p:nvSpPr>
        <p:spPr bwMode="auto">
          <a:xfrm>
            <a:off x="5265740" y="6659563"/>
            <a:ext cx="4029075" cy="349250"/>
          </a:xfrm>
          <a:prstGeom prst="rect">
            <a:avLst/>
          </a:prstGeom>
          <a:noFill/>
          <a:ln w="9525">
            <a:noFill/>
            <a:miter lim="800000"/>
            <a:headEnd/>
            <a:tailEnd/>
          </a:ln>
        </p:spPr>
        <p:txBody>
          <a:bodyPr lIns="93124" tIns="46562" rIns="93124" bIns="46562" anchor="b"/>
          <a:lstStyle/>
          <a:p>
            <a:pPr algn="r" defTabSz="931589"/>
            <a:fld id="{BAFEC74C-372A-4B3F-948E-0C9E08A323AC}" type="slidenum">
              <a:rPr lang="en-US" sz="1300"/>
              <a:pPr algn="r" defTabSz="931589"/>
              <a:t>8</a:t>
            </a:fld>
            <a:endParaRPr lang="en-US" sz="1300" dirty="0"/>
          </a:p>
        </p:txBody>
      </p:sp>
      <p:sp>
        <p:nvSpPr>
          <p:cNvPr id="31747" name="Rectangle 2"/>
          <p:cNvSpPr>
            <a:spLocks noGrp="1" noRot="1" noChangeAspect="1" noChangeArrowheads="1" noTextEdit="1"/>
          </p:cNvSpPr>
          <p:nvPr>
            <p:ph type="sldImg"/>
          </p:nvPr>
        </p:nvSpPr>
        <p:spPr>
          <a:xfrm>
            <a:off x="2990850" y="439738"/>
            <a:ext cx="3402013" cy="2628900"/>
          </a:xfrm>
          <a:ln/>
        </p:spPr>
      </p:sp>
      <p:sp>
        <p:nvSpPr>
          <p:cNvPr id="31748" name="Rectangle 5"/>
          <p:cNvSpPr>
            <a:spLocks noGrp="1" noChangeArrowheads="1"/>
          </p:cNvSpPr>
          <p:nvPr>
            <p:ph type="body" idx="1"/>
          </p:nvPr>
        </p:nvSpPr>
        <p:spPr>
          <a:noFill/>
          <a:ln/>
        </p:spPr>
        <p:txBody>
          <a:bodyPr/>
          <a:lstStyle/>
          <a:p>
            <a:pPr marL="344387" indent="-344387" eaLnBrk="1" hangingPunct="1">
              <a:spcBef>
                <a:spcPct val="0"/>
              </a:spcBef>
              <a:buClr>
                <a:srgbClr val="CC3300"/>
              </a:buClr>
              <a:buFont typeface="Wingdings 2" pitchFamily="18" charset="2"/>
              <a:buChar char="²"/>
            </a:pPr>
            <a:endParaRPr lang="en-US" sz="1400"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4380" y="2414482"/>
            <a:ext cx="8549640" cy="1666028"/>
          </a:xfrm>
        </p:spPr>
        <p:txBody>
          <a:bodyPr/>
          <a:lstStyle/>
          <a:p>
            <a:r>
              <a:rPr lang="en-US" smtClean="0"/>
              <a:t>Click to edit Master title style</a:t>
            </a:r>
            <a:endParaRPr lang="en-US"/>
          </a:p>
        </p:txBody>
      </p:sp>
      <p:sp>
        <p:nvSpPr>
          <p:cNvPr id="3" name="Subtitle 2"/>
          <p:cNvSpPr>
            <a:spLocks noGrp="1"/>
          </p:cNvSpPr>
          <p:nvPr>
            <p:ph type="subTitle" idx="1"/>
          </p:nvPr>
        </p:nvSpPr>
        <p:spPr>
          <a:xfrm>
            <a:off x="1508760" y="4404360"/>
            <a:ext cx="7040880" cy="1986280"/>
          </a:xfrm>
        </p:spPr>
        <p:txBody>
          <a:bodyPr/>
          <a:lstStyle>
            <a:lvl1pPr marL="0" indent="0" algn="ctr">
              <a:buNone/>
              <a:defRPr>
                <a:solidFill>
                  <a:schemeClr val="tx1">
                    <a:tint val="75000"/>
                  </a:schemeClr>
                </a:solidFill>
              </a:defRPr>
            </a:lvl1pPr>
            <a:lvl2pPr marL="509233" indent="0" algn="ctr">
              <a:buNone/>
              <a:defRPr>
                <a:solidFill>
                  <a:schemeClr val="tx1">
                    <a:tint val="75000"/>
                  </a:schemeClr>
                </a:solidFill>
              </a:defRPr>
            </a:lvl2pPr>
            <a:lvl3pPr marL="1018467" indent="0" algn="ctr">
              <a:buNone/>
              <a:defRPr>
                <a:solidFill>
                  <a:schemeClr val="tx1">
                    <a:tint val="75000"/>
                  </a:schemeClr>
                </a:solidFill>
              </a:defRPr>
            </a:lvl3pPr>
            <a:lvl4pPr marL="1527701" indent="0" algn="ctr">
              <a:buNone/>
              <a:defRPr>
                <a:solidFill>
                  <a:schemeClr val="tx1">
                    <a:tint val="75000"/>
                  </a:schemeClr>
                </a:solidFill>
              </a:defRPr>
            </a:lvl4pPr>
            <a:lvl5pPr marL="2036935" indent="0" algn="ctr">
              <a:buNone/>
              <a:defRPr>
                <a:solidFill>
                  <a:schemeClr val="tx1">
                    <a:tint val="75000"/>
                  </a:schemeClr>
                </a:solidFill>
              </a:defRPr>
            </a:lvl5pPr>
            <a:lvl6pPr marL="2546169" indent="0" algn="ctr">
              <a:buNone/>
              <a:defRPr>
                <a:solidFill>
                  <a:schemeClr val="tx1">
                    <a:tint val="75000"/>
                  </a:schemeClr>
                </a:solidFill>
              </a:defRPr>
            </a:lvl6pPr>
            <a:lvl7pPr marL="3055400" indent="0" algn="ctr">
              <a:buNone/>
              <a:defRPr>
                <a:solidFill>
                  <a:schemeClr val="tx1">
                    <a:tint val="75000"/>
                  </a:schemeClr>
                </a:solidFill>
              </a:defRPr>
            </a:lvl7pPr>
            <a:lvl8pPr marL="3564636" indent="0" algn="ctr">
              <a:buNone/>
              <a:defRPr>
                <a:solidFill>
                  <a:schemeClr val="tx1">
                    <a:tint val="75000"/>
                  </a:schemeClr>
                </a:solidFill>
              </a:defRPr>
            </a:lvl8pPr>
            <a:lvl9pPr marL="4073867" indent="0" algn="ctr">
              <a:buNone/>
              <a:defRPr>
                <a:solidFill>
                  <a:schemeClr val="tx1">
                    <a:tint val="75000"/>
                  </a:schemeClr>
                </a:solidFill>
              </a:defRPr>
            </a:lvl9pPr>
          </a:lstStyle>
          <a:p>
            <a:r>
              <a:rPr lang="en-US" smtClean="0"/>
              <a:t>Click to edit Master subtitle style</a:t>
            </a:r>
            <a:endParaRPr lang="en-US"/>
          </a:p>
        </p:txBody>
      </p:sp>
      <p:sp>
        <p:nvSpPr>
          <p:cNvPr id="7" name="Date Placeholder 6"/>
          <p:cNvSpPr>
            <a:spLocks noGrp="1"/>
          </p:cNvSpPr>
          <p:nvPr>
            <p:ph type="dt" sz="half" idx="10"/>
          </p:nvPr>
        </p:nvSpPr>
        <p:spPr/>
        <p:txBody>
          <a:bodyPr/>
          <a:lstStyle/>
          <a:p>
            <a:pPr>
              <a:defRPr/>
            </a:pPr>
            <a:r>
              <a:rPr lang="en-US" smtClean="0"/>
              <a:t>Page</a:t>
            </a:r>
            <a:endParaRPr lang="en-US"/>
          </a:p>
        </p:txBody>
      </p:sp>
      <p:sp>
        <p:nvSpPr>
          <p:cNvPr id="8" name="Slide Number Placeholder 7"/>
          <p:cNvSpPr>
            <a:spLocks noGrp="1"/>
          </p:cNvSpPr>
          <p:nvPr>
            <p:ph type="sldNum" sz="quarter" idx="11"/>
          </p:nvPr>
        </p:nvSpPr>
        <p:spPr>
          <a:xfrm>
            <a:off x="7391400" y="7162800"/>
            <a:ext cx="2346960" cy="413808"/>
          </a:xfrm>
        </p:spPr>
        <p:txBody>
          <a:bodyPr/>
          <a:lstStyle/>
          <a:p>
            <a:fld id="{5286DDC7-E26B-44D3-86E1-3B3DBC1D8EFB}" type="slidenum">
              <a:rPr lang="en-US" smtClean="0"/>
              <a:pPr/>
              <a:t>‹#›</a:t>
            </a:fld>
            <a:endParaRPr lang="en-US"/>
          </a:p>
        </p:txBody>
      </p:sp>
      <p:sp>
        <p:nvSpPr>
          <p:cNvPr id="9" name="Footer Placeholder 8"/>
          <p:cNvSpPr>
            <a:spLocks noGrp="1"/>
          </p:cNvSpPr>
          <p:nvPr>
            <p:ph type="ftr" sz="quarter" idx="12"/>
          </p:nvPr>
        </p:nvSpPr>
        <p:spPr/>
        <p:txBody>
          <a:bodyPr/>
          <a:lstStyle/>
          <a:p>
            <a:pPr>
              <a:defRPr/>
            </a:pP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r>
              <a:rPr lang="en-US" smtClean="0"/>
              <a:t>Page</a:t>
            </a: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5286DDC7-E26B-44D3-86E1-3B3DBC1D8EF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022272" y="352637"/>
            <a:ext cx="2488407" cy="751691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53566" y="352637"/>
            <a:ext cx="7301071" cy="751691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r>
              <a:rPr lang="en-US" smtClean="0"/>
              <a:t>Page</a:t>
            </a: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5286DDC7-E26B-44D3-86E1-3B3DBC1D8EF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r>
              <a:rPr lang="en-US" smtClean="0"/>
              <a:t>Page</a:t>
            </a: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a:xfrm>
            <a:off x="6934200" y="7203864"/>
            <a:ext cx="2346960" cy="413808"/>
          </a:xfrm>
        </p:spPr>
        <p:txBody>
          <a:bodyPr/>
          <a:lstStyle/>
          <a:p>
            <a:fld id="{5286DDC7-E26B-44D3-86E1-3B3DBC1D8EF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4544" y="4994491"/>
            <a:ext cx="8549640" cy="1543685"/>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794544" y="3294275"/>
            <a:ext cx="8549640" cy="1700212"/>
          </a:xfrm>
        </p:spPr>
        <p:txBody>
          <a:bodyPr anchor="b"/>
          <a:lstStyle>
            <a:lvl1pPr marL="0" indent="0">
              <a:buNone/>
              <a:defRPr sz="2200">
                <a:solidFill>
                  <a:schemeClr val="tx1">
                    <a:tint val="75000"/>
                  </a:schemeClr>
                </a:solidFill>
              </a:defRPr>
            </a:lvl1pPr>
            <a:lvl2pPr marL="509233" indent="0">
              <a:buNone/>
              <a:defRPr sz="2000">
                <a:solidFill>
                  <a:schemeClr val="tx1">
                    <a:tint val="75000"/>
                  </a:schemeClr>
                </a:solidFill>
              </a:defRPr>
            </a:lvl2pPr>
            <a:lvl3pPr marL="1018467" indent="0">
              <a:buNone/>
              <a:defRPr sz="1800">
                <a:solidFill>
                  <a:schemeClr val="tx1">
                    <a:tint val="75000"/>
                  </a:schemeClr>
                </a:solidFill>
              </a:defRPr>
            </a:lvl3pPr>
            <a:lvl4pPr marL="1527701" indent="0">
              <a:buNone/>
              <a:defRPr sz="1600">
                <a:solidFill>
                  <a:schemeClr val="tx1">
                    <a:tint val="75000"/>
                  </a:schemeClr>
                </a:solidFill>
              </a:defRPr>
            </a:lvl4pPr>
            <a:lvl5pPr marL="2036935" indent="0">
              <a:buNone/>
              <a:defRPr sz="1600">
                <a:solidFill>
                  <a:schemeClr val="tx1">
                    <a:tint val="75000"/>
                  </a:schemeClr>
                </a:solidFill>
              </a:defRPr>
            </a:lvl5pPr>
            <a:lvl6pPr marL="2546169" indent="0">
              <a:buNone/>
              <a:defRPr sz="1600">
                <a:solidFill>
                  <a:schemeClr val="tx1">
                    <a:tint val="75000"/>
                  </a:schemeClr>
                </a:solidFill>
              </a:defRPr>
            </a:lvl6pPr>
            <a:lvl7pPr marL="3055400" indent="0">
              <a:buNone/>
              <a:defRPr sz="1600">
                <a:solidFill>
                  <a:schemeClr val="tx1">
                    <a:tint val="75000"/>
                  </a:schemeClr>
                </a:solidFill>
              </a:defRPr>
            </a:lvl7pPr>
            <a:lvl8pPr marL="3564636" indent="0">
              <a:buNone/>
              <a:defRPr sz="1600">
                <a:solidFill>
                  <a:schemeClr val="tx1">
                    <a:tint val="75000"/>
                  </a:schemeClr>
                </a:solidFill>
              </a:defRPr>
            </a:lvl8pPr>
            <a:lvl9pPr marL="4073867"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r>
              <a:rPr lang="en-US" smtClean="0"/>
              <a:t>Page</a:t>
            </a: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5286DDC7-E26B-44D3-86E1-3B3DBC1D8EF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53562" y="2054648"/>
            <a:ext cx="4894738" cy="581490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615944" y="2054648"/>
            <a:ext cx="4894739" cy="581490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pPr>
              <a:defRPr/>
            </a:pPr>
            <a:r>
              <a:rPr lang="en-US" smtClean="0"/>
              <a:t>Page</a:t>
            </a: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fld id="{5286DDC7-E26B-44D3-86E1-3B3DBC1D8EF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311256"/>
            <a:ext cx="9052560" cy="12954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2921" y="1739795"/>
            <a:ext cx="4444207" cy="725064"/>
          </a:xfrm>
        </p:spPr>
        <p:txBody>
          <a:bodyPr anchor="b"/>
          <a:lstStyle>
            <a:lvl1pPr marL="0" indent="0">
              <a:buNone/>
              <a:defRPr sz="2700" b="1"/>
            </a:lvl1pPr>
            <a:lvl2pPr marL="509233" indent="0">
              <a:buNone/>
              <a:defRPr sz="2200" b="1"/>
            </a:lvl2pPr>
            <a:lvl3pPr marL="1018467" indent="0">
              <a:buNone/>
              <a:defRPr sz="2000" b="1"/>
            </a:lvl3pPr>
            <a:lvl4pPr marL="1527701" indent="0">
              <a:buNone/>
              <a:defRPr sz="1800" b="1"/>
            </a:lvl4pPr>
            <a:lvl5pPr marL="2036935" indent="0">
              <a:buNone/>
              <a:defRPr sz="1800" b="1"/>
            </a:lvl5pPr>
            <a:lvl6pPr marL="2546169" indent="0">
              <a:buNone/>
              <a:defRPr sz="1800" b="1"/>
            </a:lvl6pPr>
            <a:lvl7pPr marL="3055400" indent="0">
              <a:buNone/>
              <a:defRPr sz="1800" b="1"/>
            </a:lvl7pPr>
            <a:lvl8pPr marL="3564636" indent="0">
              <a:buNone/>
              <a:defRPr sz="1800" b="1"/>
            </a:lvl8pPr>
            <a:lvl9pPr marL="4073867"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502921" y="2464859"/>
            <a:ext cx="4444207" cy="4478126"/>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09531" y="1739795"/>
            <a:ext cx="4445953" cy="725064"/>
          </a:xfrm>
        </p:spPr>
        <p:txBody>
          <a:bodyPr anchor="b"/>
          <a:lstStyle>
            <a:lvl1pPr marL="0" indent="0">
              <a:buNone/>
              <a:defRPr sz="2700" b="1"/>
            </a:lvl1pPr>
            <a:lvl2pPr marL="509233" indent="0">
              <a:buNone/>
              <a:defRPr sz="2200" b="1"/>
            </a:lvl2pPr>
            <a:lvl3pPr marL="1018467" indent="0">
              <a:buNone/>
              <a:defRPr sz="2000" b="1"/>
            </a:lvl3pPr>
            <a:lvl4pPr marL="1527701" indent="0">
              <a:buNone/>
              <a:defRPr sz="1800" b="1"/>
            </a:lvl4pPr>
            <a:lvl5pPr marL="2036935" indent="0">
              <a:buNone/>
              <a:defRPr sz="1800" b="1"/>
            </a:lvl5pPr>
            <a:lvl6pPr marL="2546169" indent="0">
              <a:buNone/>
              <a:defRPr sz="1800" b="1"/>
            </a:lvl6pPr>
            <a:lvl7pPr marL="3055400" indent="0">
              <a:buNone/>
              <a:defRPr sz="1800" b="1"/>
            </a:lvl7pPr>
            <a:lvl8pPr marL="3564636" indent="0">
              <a:buNone/>
              <a:defRPr sz="1800" b="1"/>
            </a:lvl8pPr>
            <a:lvl9pPr marL="4073867"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5109531" y="2464859"/>
            <a:ext cx="4445953" cy="4478126"/>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a:defRPr/>
            </a:pPr>
            <a:r>
              <a:rPr lang="en-US" smtClean="0"/>
              <a:t>Page</a:t>
            </a: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fld id="{5286DDC7-E26B-44D3-86E1-3B3DBC1D8EF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a:defRPr/>
            </a:pPr>
            <a:r>
              <a:rPr lang="en-US" smtClean="0"/>
              <a:t>Page</a:t>
            </a: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fld id="{5286DDC7-E26B-44D3-86E1-3B3DBC1D8EF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r>
              <a:rPr lang="en-US" smtClean="0"/>
              <a:t>Page</a:t>
            </a: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fld id="{5286DDC7-E26B-44D3-86E1-3B3DBC1D8EF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2924" y="309457"/>
            <a:ext cx="3309144" cy="131699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932555" y="309457"/>
            <a:ext cx="5622925" cy="6633528"/>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2924" y="1626447"/>
            <a:ext cx="3309144" cy="5316538"/>
          </a:xfrm>
        </p:spPr>
        <p:txBody>
          <a:bodyPr/>
          <a:lstStyle>
            <a:lvl1pPr marL="0" indent="0">
              <a:buNone/>
              <a:defRPr sz="1600"/>
            </a:lvl1pPr>
            <a:lvl2pPr marL="509233" indent="0">
              <a:buNone/>
              <a:defRPr sz="1300"/>
            </a:lvl2pPr>
            <a:lvl3pPr marL="1018467" indent="0">
              <a:buNone/>
              <a:defRPr sz="1100"/>
            </a:lvl3pPr>
            <a:lvl4pPr marL="1527701" indent="0">
              <a:buNone/>
              <a:defRPr sz="1000"/>
            </a:lvl4pPr>
            <a:lvl5pPr marL="2036935" indent="0">
              <a:buNone/>
              <a:defRPr sz="1000"/>
            </a:lvl5pPr>
            <a:lvl6pPr marL="2546169" indent="0">
              <a:buNone/>
              <a:defRPr sz="1000"/>
            </a:lvl6pPr>
            <a:lvl7pPr marL="3055400" indent="0">
              <a:buNone/>
              <a:defRPr sz="1000"/>
            </a:lvl7pPr>
            <a:lvl8pPr marL="3564636" indent="0">
              <a:buNone/>
              <a:defRPr sz="1000"/>
            </a:lvl8pPr>
            <a:lvl9pPr marL="4073867"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r>
              <a:rPr lang="en-US" smtClean="0"/>
              <a:t>Page</a:t>
            </a: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fld id="{5286DDC7-E26B-44D3-86E1-3B3DBC1D8EF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1517" y="5440680"/>
            <a:ext cx="6035040" cy="642303"/>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971517" y="694478"/>
            <a:ext cx="6035040" cy="4663440"/>
          </a:xfrm>
        </p:spPr>
        <p:txBody>
          <a:bodyPr/>
          <a:lstStyle>
            <a:lvl1pPr marL="0" indent="0">
              <a:buNone/>
              <a:defRPr sz="3600"/>
            </a:lvl1pPr>
            <a:lvl2pPr marL="509233" indent="0">
              <a:buNone/>
              <a:defRPr sz="3100"/>
            </a:lvl2pPr>
            <a:lvl3pPr marL="1018467" indent="0">
              <a:buNone/>
              <a:defRPr sz="2700"/>
            </a:lvl3pPr>
            <a:lvl4pPr marL="1527701" indent="0">
              <a:buNone/>
              <a:defRPr sz="2200"/>
            </a:lvl4pPr>
            <a:lvl5pPr marL="2036935" indent="0">
              <a:buNone/>
              <a:defRPr sz="2200"/>
            </a:lvl5pPr>
            <a:lvl6pPr marL="2546169" indent="0">
              <a:buNone/>
              <a:defRPr sz="2200"/>
            </a:lvl6pPr>
            <a:lvl7pPr marL="3055400" indent="0">
              <a:buNone/>
              <a:defRPr sz="2200"/>
            </a:lvl7pPr>
            <a:lvl8pPr marL="3564636" indent="0">
              <a:buNone/>
              <a:defRPr sz="2200"/>
            </a:lvl8pPr>
            <a:lvl9pPr marL="4073867" indent="0">
              <a:buNone/>
              <a:defRPr sz="2200"/>
            </a:lvl9pPr>
          </a:lstStyle>
          <a:p>
            <a:endParaRPr lang="en-US"/>
          </a:p>
        </p:txBody>
      </p:sp>
      <p:sp>
        <p:nvSpPr>
          <p:cNvPr id="4" name="Text Placeholder 3"/>
          <p:cNvSpPr>
            <a:spLocks noGrp="1"/>
          </p:cNvSpPr>
          <p:nvPr>
            <p:ph type="body" sz="half" idx="2"/>
          </p:nvPr>
        </p:nvSpPr>
        <p:spPr>
          <a:xfrm>
            <a:off x="1971517" y="6082983"/>
            <a:ext cx="6035040" cy="912177"/>
          </a:xfrm>
        </p:spPr>
        <p:txBody>
          <a:bodyPr/>
          <a:lstStyle>
            <a:lvl1pPr marL="0" indent="0">
              <a:buNone/>
              <a:defRPr sz="1600"/>
            </a:lvl1pPr>
            <a:lvl2pPr marL="509233" indent="0">
              <a:buNone/>
              <a:defRPr sz="1300"/>
            </a:lvl2pPr>
            <a:lvl3pPr marL="1018467" indent="0">
              <a:buNone/>
              <a:defRPr sz="1100"/>
            </a:lvl3pPr>
            <a:lvl4pPr marL="1527701" indent="0">
              <a:buNone/>
              <a:defRPr sz="1000"/>
            </a:lvl4pPr>
            <a:lvl5pPr marL="2036935" indent="0">
              <a:buNone/>
              <a:defRPr sz="1000"/>
            </a:lvl5pPr>
            <a:lvl6pPr marL="2546169" indent="0">
              <a:buNone/>
              <a:defRPr sz="1000"/>
            </a:lvl6pPr>
            <a:lvl7pPr marL="3055400" indent="0">
              <a:buNone/>
              <a:defRPr sz="1000"/>
            </a:lvl7pPr>
            <a:lvl8pPr marL="3564636" indent="0">
              <a:buNone/>
              <a:defRPr sz="1000"/>
            </a:lvl8pPr>
            <a:lvl9pPr marL="4073867"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r>
              <a:rPr lang="en-US" smtClean="0"/>
              <a:t>Page</a:t>
            </a: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fld id="{5286DDC7-E26B-44D3-86E1-3B3DBC1D8EF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2920" y="311256"/>
            <a:ext cx="9052560" cy="1295400"/>
          </a:xfrm>
          <a:prstGeom prst="rect">
            <a:avLst/>
          </a:prstGeom>
        </p:spPr>
        <p:txBody>
          <a:bodyPr vert="horz" lIns="101846" tIns="50923" rIns="101846" bIns="50923"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502920" y="1813564"/>
            <a:ext cx="9052560" cy="5129425"/>
          </a:xfrm>
          <a:prstGeom prst="rect">
            <a:avLst/>
          </a:prstGeom>
        </p:spPr>
        <p:txBody>
          <a:bodyPr vert="horz" lIns="101846" tIns="50923" rIns="101846" bIns="50923"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502920" y="7203864"/>
            <a:ext cx="2346960" cy="413808"/>
          </a:xfrm>
          <a:prstGeom prst="rect">
            <a:avLst/>
          </a:prstGeom>
        </p:spPr>
        <p:txBody>
          <a:bodyPr vert="horz" lIns="101846" tIns="50923" rIns="101846" bIns="50923" rtlCol="0" anchor="ctr"/>
          <a:lstStyle>
            <a:lvl1pPr algn="l">
              <a:defRPr sz="1300">
                <a:solidFill>
                  <a:schemeClr val="tx1">
                    <a:tint val="75000"/>
                  </a:schemeClr>
                </a:solidFill>
              </a:defRPr>
            </a:lvl1pPr>
          </a:lstStyle>
          <a:p>
            <a:pPr>
              <a:defRPr/>
            </a:pPr>
            <a:r>
              <a:rPr lang="en-US" smtClean="0"/>
              <a:t>Page</a:t>
            </a:r>
            <a:endParaRPr lang="en-US"/>
          </a:p>
        </p:txBody>
      </p:sp>
      <p:sp>
        <p:nvSpPr>
          <p:cNvPr id="5" name="Footer Placeholder 4"/>
          <p:cNvSpPr>
            <a:spLocks noGrp="1"/>
          </p:cNvSpPr>
          <p:nvPr>
            <p:ph type="ftr" sz="quarter" idx="3"/>
          </p:nvPr>
        </p:nvSpPr>
        <p:spPr>
          <a:xfrm>
            <a:off x="3436620" y="7203864"/>
            <a:ext cx="3185160" cy="413808"/>
          </a:xfrm>
          <a:prstGeom prst="rect">
            <a:avLst/>
          </a:prstGeom>
        </p:spPr>
        <p:txBody>
          <a:bodyPr vert="horz" lIns="101846" tIns="50923" rIns="101846" bIns="50923" rtlCol="0" anchor="ctr"/>
          <a:lstStyle>
            <a:lvl1pPr algn="ctr">
              <a:defRPr sz="13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7208520" y="7203864"/>
            <a:ext cx="2346960" cy="413808"/>
          </a:xfrm>
          <a:prstGeom prst="rect">
            <a:avLst/>
          </a:prstGeom>
        </p:spPr>
        <p:txBody>
          <a:bodyPr vert="horz" lIns="101846" tIns="50923" rIns="101846" bIns="50923" rtlCol="0" anchor="ctr"/>
          <a:lstStyle>
            <a:lvl1pPr algn="r">
              <a:defRPr sz="1300">
                <a:solidFill>
                  <a:schemeClr val="tx1">
                    <a:tint val="75000"/>
                  </a:schemeClr>
                </a:solidFill>
              </a:defRPr>
            </a:lvl1pPr>
          </a:lstStyle>
          <a:p>
            <a:fld id="{5286DDC7-E26B-44D3-86E1-3B3DBC1D8EFB}" type="slidenum">
              <a:rPr lang="en-US" smtClean="0"/>
              <a:pPr/>
              <a:t>‹#›</a:t>
            </a:fld>
            <a:endParaRPr lang="en-US"/>
          </a:p>
        </p:txBody>
      </p:sp>
      <p:pic>
        <p:nvPicPr>
          <p:cNvPr id="7" name="Picture 3" descr="Citizens Logo 1"/>
          <p:cNvPicPr>
            <a:picLocks noChangeAspect="1" noChangeArrowheads="1"/>
          </p:cNvPicPr>
          <p:nvPr/>
        </p:nvPicPr>
        <p:blipFill>
          <a:blip r:embed="rId13" cstate="print"/>
          <a:srcRect/>
          <a:stretch>
            <a:fillRect/>
          </a:stretch>
        </p:blipFill>
        <p:spPr bwMode="auto">
          <a:xfrm>
            <a:off x="8534400" y="7032628"/>
            <a:ext cx="1447800" cy="739775"/>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1018467" rtl="0" eaLnBrk="1" latinLnBrk="0" hangingPunct="1">
        <a:spcBef>
          <a:spcPct val="0"/>
        </a:spcBef>
        <a:buNone/>
        <a:defRPr sz="4900" kern="1200">
          <a:solidFill>
            <a:schemeClr val="tx1"/>
          </a:solidFill>
          <a:latin typeface="+mj-lt"/>
          <a:ea typeface="+mj-ea"/>
          <a:cs typeface="+mj-cs"/>
        </a:defRPr>
      </a:lvl1pPr>
    </p:titleStyle>
    <p:bodyStyle>
      <a:lvl1pPr marL="381925" indent="-381925" algn="l" defTabSz="1018467"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504" indent="-318271" algn="l" defTabSz="1018467"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084" indent="-254616" algn="l" defTabSz="1018467"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317" indent="-254616" algn="l" defTabSz="1018467"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1551" indent="-254616" algn="l" defTabSz="1018467"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0785" indent="-254616" algn="l" defTabSz="1018467"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0019" indent="-254616" algn="l" defTabSz="1018467"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9251" indent="-254616" algn="l" defTabSz="1018467"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8485" indent="-254616" algn="l" defTabSz="1018467"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467" rtl="0" eaLnBrk="1" latinLnBrk="0" hangingPunct="1">
        <a:defRPr sz="2000" kern="1200">
          <a:solidFill>
            <a:schemeClr val="tx1"/>
          </a:solidFill>
          <a:latin typeface="+mn-lt"/>
          <a:ea typeface="+mn-ea"/>
          <a:cs typeface="+mn-cs"/>
        </a:defRPr>
      </a:lvl1pPr>
      <a:lvl2pPr marL="509233" algn="l" defTabSz="1018467" rtl="0" eaLnBrk="1" latinLnBrk="0" hangingPunct="1">
        <a:defRPr sz="2000" kern="1200">
          <a:solidFill>
            <a:schemeClr val="tx1"/>
          </a:solidFill>
          <a:latin typeface="+mn-lt"/>
          <a:ea typeface="+mn-ea"/>
          <a:cs typeface="+mn-cs"/>
        </a:defRPr>
      </a:lvl2pPr>
      <a:lvl3pPr marL="1018467" algn="l" defTabSz="1018467" rtl="0" eaLnBrk="1" latinLnBrk="0" hangingPunct="1">
        <a:defRPr sz="2000" kern="1200">
          <a:solidFill>
            <a:schemeClr val="tx1"/>
          </a:solidFill>
          <a:latin typeface="+mn-lt"/>
          <a:ea typeface="+mn-ea"/>
          <a:cs typeface="+mn-cs"/>
        </a:defRPr>
      </a:lvl3pPr>
      <a:lvl4pPr marL="1527701" algn="l" defTabSz="1018467" rtl="0" eaLnBrk="1" latinLnBrk="0" hangingPunct="1">
        <a:defRPr sz="2000" kern="1200">
          <a:solidFill>
            <a:schemeClr val="tx1"/>
          </a:solidFill>
          <a:latin typeface="+mn-lt"/>
          <a:ea typeface="+mn-ea"/>
          <a:cs typeface="+mn-cs"/>
        </a:defRPr>
      </a:lvl4pPr>
      <a:lvl5pPr marL="2036935" algn="l" defTabSz="1018467" rtl="0" eaLnBrk="1" latinLnBrk="0" hangingPunct="1">
        <a:defRPr sz="2000" kern="1200">
          <a:solidFill>
            <a:schemeClr val="tx1"/>
          </a:solidFill>
          <a:latin typeface="+mn-lt"/>
          <a:ea typeface="+mn-ea"/>
          <a:cs typeface="+mn-cs"/>
        </a:defRPr>
      </a:lvl5pPr>
      <a:lvl6pPr marL="2546169" algn="l" defTabSz="1018467" rtl="0" eaLnBrk="1" latinLnBrk="0" hangingPunct="1">
        <a:defRPr sz="2000" kern="1200">
          <a:solidFill>
            <a:schemeClr val="tx1"/>
          </a:solidFill>
          <a:latin typeface="+mn-lt"/>
          <a:ea typeface="+mn-ea"/>
          <a:cs typeface="+mn-cs"/>
        </a:defRPr>
      </a:lvl6pPr>
      <a:lvl7pPr marL="3055400" algn="l" defTabSz="1018467" rtl="0" eaLnBrk="1" latinLnBrk="0" hangingPunct="1">
        <a:defRPr sz="2000" kern="1200">
          <a:solidFill>
            <a:schemeClr val="tx1"/>
          </a:solidFill>
          <a:latin typeface="+mn-lt"/>
          <a:ea typeface="+mn-ea"/>
          <a:cs typeface="+mn-cs"/>
        </a:defRPr>
      </a:lvl7pPr>
      <a:lvl8pPr marL="3564636" algn="l" defTabSz="1018467" rtl="0" eaLnBrk="1" latinLnBrk="0" hangingPunct="1">
        <a:defRPr sz="2000" kern="1200">
          <a:solidFill>
            <a:schemeClr val="tx1"/>
          </a:solidFill>
          <a:latin typeface="+mn-lt"/>
          <a:ea typeface="+mn-ea"/>
          <a:cs typeface="+mn-cs"/>
        </a:defRPr>
      </a:lvl8pPr>
      <a:lvl9pPr marL="4073867" algn="l" defTabSz="1018467"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1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17.wmf"/></Relationships>
</file>

<file path=ppt/slides/_rels/slide23.xml.rels><?xml version="1.0" encoding="UTF-8" standalone="yes"?>
<Relationships xmlns="http://schemas.openxmlformats.org/package/2006/relationships"><Relationship Id="rId3" Type="http://schemas.openxmlformats.org/officeDocument/2006/relationships/image" Target="../media/image18.wmf"/><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19.wmf"/></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4.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12"/>
          <p:cNvSpPr>
            <a:spLocks noChangeArrowheads="1"/>
          </p:cNvSpPr>
          <p:nvPr/>
        </p:nvSpPr>
        <p:spPr bwMode="auto">
          <a:xfrm>
            <a:off x="990601" y="380999"/>
            <a:ext cx="8915400" cy="1415752"/>
          </a:xfrm>
          <a:prstGeom prst="rect">
            <a:avLst/>
          </a:prstGeom>
          <a:noFill/>
          <a:ln w="9525">
            <a:noFill/>
            <a:miter lim="800000"/>
            <a:headEnd/>
            <a:tailEnd/>
          </a:ln>
        </p:spPr>
        <p:txBody>
          <a:bodyPr lIns="91418" tIns="45710" rIns="91418" bIns="45710">
            <a:spAutoFit/>
          </a:bodyPr>
          <a:lstStyle/>
          <a:p>
            <a:pPr defTabSz="1134798">
              <a:tabLst>
                <a:tab pos="234895" algn="l"/>
                <a:tab pos="457093" algn="l"/>
              </a:tabLst>
            </a:pPr>
            <a:r>
              <a:rPr lang="en-US" sz="2200" b="1" dirty="0">
                <a:solidFill>
                  <a:srgbClr val="002D86"/>
                </a:solidFill>
              </a:rPr>
              <a:t/>
            </a:r>
            <a:br>
              <a:rPr lang="en-US" sz="2200" b="1" dirty="0">
                <a:solidFill>
                  <a:srgbClr val="002D86"/>
                </a:solidFill>
              </a:rPr>
            </a:br>
            <a:endParaRPr lang="en-US" sz="2200" b="1" dirty="0">
              <a:solidFill>
                <a:srgbClr val="002D86"/>
              </a:solidFill>
            </a:endParaRPr>
          </a:p>
          <a:p>
            <a:pPr defTabSz="1134798">
              <a:tabLst>
                <a:tab pos="234895" algn="l"/>
                <a:tab pos="457093" algn="l"/>
              </a:tabLst>
            </a:pPr>
            <a:endParaRPr lang="en-US" sz="2200" b="1" dirty="0">
              <a:solidFill>
                <a:srgbClr val="002D86"/>
              </a:solidFill>
            </a:endParaRPr>
          </a:p>
          <a:p>
            <a:pPr defTabSz="1134798">
              <a:buFontTx/>
              <a:buChar char="•"/>
              <a:tabLst>
                <a:tab pos="234895" algn="l"/>
                <a:tab pos="457093" algn="l"/>
              </a:tabLst>
            </a:pPr>
            <a:endParaRPr lang="en-US" sz="2000" b="1" dirty="0">
              <a:solidFill>
                <a:srgbClr val="002D86"/>
              </a:solidFill>
            </a:endParaRPr>
          </a:p>
        </p:txBody>
      </p:sp>
      <p:sp>
        <p:nvSpPr>
          <p:cNvPr id="5" name="Title 4"/>
          <p:cNvSpPr>
            <a:spLocks noGrp="1"/>
          </p:cNvSpPr>
          <p:nvPr>
            <p:ph type="ctrTitle"/>
          </p:nvPr>
        </p:nvSpPr>
        <p:spPr>
          <a:xfrm>
            <a:off x="0" y="2057400"/>
            <a:ext cx="10058400" cy="2667000"/>
          </a:xfrm>
          <a:solidFill>
            <a:srgbClr val="36963D"/>
          </a:solidFill>
        </p:spPr>
        <p:txBody>
          <a:bodyPr anchor="t">
            <a:normAutofit fontScale="90000"/>
          </a:bodyPr>
          <a:lstStyle/>
          <a:p>
            <a:pPr marL="338058" algn="l"/>
            <a:r>
              <a:rPr lang="en-US" sz="4000" dirty="0" smtClean="0">
                <a:solidFill>
                  <a:schemeClr val="bg1"/>
                </a:solidFill>
                <a:latin typeface="Tw Cen MT" pitchFamily="34" charset="0"/>
                <a:cs typeface="Microsoft Sans Serif" pitchFamily="34" charset="0"/>
              </a:rPr>
              <a:t>Florida Insurance Conference on Financial Reporting</a:t>
            </a:r>
            <a:r>
              <a:rPr lang="en-US" sz="4200" dirty="0" smtClean="0">
                <a:solidFill>
                  <a:schemeClr val="bg1"/>
                </a:solidFill>
                <a:latin typeface="Tw Cen MT" pitchFamily="34" charset="0"/>
                <a:cs typeface="Microsoft Sans Serif" pitchFamily="34" charset="0"/>
              </a:rPr>
              <a:t/>
            </a:r>
            <a:br>
              <a:rPr lang="en-US" sz="4200" dirty="0" smtClean="0">
                <a:solidFill>
                  <a:schemeClr val="bg1"/>
                </a:solidFill>
                <a:latin typeface="Tw Cen MT" pitchFamily="34" charset="0"/>
                <a:cs typeface="Microsoft Sans Serif" pitchFamily="34" charset="0"/>
              </a:rPr>
            </a:br>
            <a:r>
              <a:rPr lang="en-US" sz="4200" dirty="0" smtClean="0">
                <a:solidFill>
                  <a:schemeClr val="bg1"/>
                </a:solidFill>
                <a:latin typeface="Tw Cen MT" pitchFamily="34" charset="0"/>
                <a:cs typeface="Microsoft Sans Serif" pitchFamily="34" charset="0"/>
              </a:rPr>
              <a:t/>
            </a:r>
            <a:br>
              <a:rPr lang="en-US" sz="4200" dirty="0" smtClean="0">
                <a:solidFill>
                  <a:schemeClr val="bg1"/>
                </a:solidFill>
                <a:latin typeface="Tw Cen MT" pitchFamily="34" charset="0"/>
                <a:cs typeface="Microsoft Sans Serif" pitchFamily="34" charset="0"/>
              </a:rPr>
            </a:br>
            <a:r>
              <a:rPr lang="en-US" sz="4200" dirty="0" smtClean="0">
                <a:solidFill>
                  <a:schemeClr val="bg1"/>
                </a:solidFill>
                <a:latin typeface="Tw Cen MT" pitchFamily="34" charset="0"/>
                <a:cs typeface="Microsoft Sans Serif" pitchFamily="34" charset="0"/>
              </a:rPr>
              <a:t>Citizens Property Insurance Corporation</a:t>
            </a:r>
            <a:br>
              <a:rPr lang="en-US" sz="4200" dirty="0" smtClean="0">
                <a:solidFill>
                  <a:schemeClr val="bg1"/>
                </a:solidFill>
                <a:latin typeface="Tw Cen MT" pitchFamily="34" charset="0"/>
                <a:cs typeface="Microsoft Sans Serif" pitchFamily="34" charset="0"/>
              </a:rPr>
            </a:br>
            <a:r>
              <a:rPr lang="en-US" sz="3600" dirty="0" smtClean="0">
                <a:solidFill>
                  <a:schemeClr val="bg1"/>
                </a:solidFill>
                <a:latin typeface="Tw Cen MT" pitchFamily="34" charset="0"/>
                <a:cs typeface="Microsoft Sans Serif" pitchFamily="34" charset="0"/>
              </a:rPr>
              <a:t>Sharon A. Binnun, CPA</a:t>
            </a:r>
            <a:endParaRPr lang="en-US" sz="2800" dirty="0">
              <a:solidFill>
                <a:schemeClr val="bg1"/>
              </a:solidFill>
              <a:latin typeface="Tw Cen MT" pitchFamily="34" charset="0"/>
              <a:cs typeface="Microsoft Sans Serif" pitchFamily="34" charset="0"/>
            </a:endParaRPr>
          </a:p>
        </p:txBody>
      </p:sp>
      <p:sp>
        <p:nvSpPr>
          <p:cNvPr id="6" name="Subtitle 5"/>
          <p:cNvSpPr>
            <a:spLocks noGrp="1"/>
          </p:cNvSpPr>
          <p:nvPr>
            <p:ph type="subTitle" idx="1"/>
          </p:nvPr>
        </p:nvSpPr>
        <p:spPr>
          <a:xfrm>
            <a:off x="0" y="4419600"/>
            <a:ext cx="10058400" cy="1143000"/>
          </a:xfrm>
          <a:solidFill>
            <a:srgbClr val="36963D"/>
          </a:solidFill>
        </p:spPr>
        <p:txBody>
          <a:bodyPr>
            <a:noAutofit/>
          </a:bodyPr>
          <a:lstStyle/>
          <a:p>
            <a:pPr indent="287271" algn="l"/>
            <a:endParaRPr lang="en-US" sz="1000" dirty="0" smtClean="0">
              <a:solidFill>
                <a:schemeClr val="bg1"/>
              </a:solidFill>
              <a:cs typeface="Microsoft Sans Serif" pitchFamily="34" charset="0"/>
            </a:endParaRPr>
          </a:p>
          <a:p>
            <a:pPr indent="287271" algn="l"/>
            <a:endParaRPr lang="en-US" sz="2000" dirty="0" smtClean="0">
              <a:solidFill>
                <a:schemeClr val="bg1"/>
              </a:solidFill>
              <a:cs typeface="Microsoft Sans Serif" pitchFamily="34" charset="0"/>
            </a:endParaRPr>
          </a:p>
          <a:p>
            <a:pPr indent="287271" algn="l"/>
            <a:r>
              <a:rPr lang="en-US" sz="2000" dirty="0" smtClean="0">
                <a:solidFill>
                  <a:schemeClr val="bg1"/>
                </a:solidFill>
                <a:latin typeface="Tw Cen MT" pitchFamily="34" charset="0"/>
                <a:cs typeface="Microsoft Sans Serif" pitchFamily="34" charset="0"/>
              </a:rPr>
              <a:t>September 2011</a:t>
            </a:r>
            <a:endParaRPr lang="en-US" sz="2000" dirty="0">
              <a:solidFill>
                <a:schemeClr val="bg1"/>
              </a:solidFill>
              <a:latin typeface="Tw Cen MT" pitchFamily="34" charset="0"/>
              <a:cs typeface="Microsoft Sans Serif"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Text Box 3"/>
          <p:cNvSpPr txBox="1">
            <a:spLocks noChangeArrowheads="1"/>
          </p:cNvSpPr>
          <p:nvPr/>
        </p:nvSpPr>
        <p:spPr bwMode="auto">
          <a:xfrm>
            <a:off x="4724400" y="7343002"/>
            <a:ext cx="457200" cy="285754"/>
          </a:xfrm>
          <a:prstGeom prst="rect">
            <a:avLst/>
          </a:prstGeom>
          <a:noFill/>
          <a:ln w="9525">
            <a:noFill/>
            <a:miter lim="800000"/>
            <a:headEnd/>
            <a:tailEnd/>
          </a:ln>
        </p:spPr>
        <p:txBody>
          <a:bodyPr lIns="91418" tIns="45710" rIns="91418" bIns="45710">
            <a:spAutoFit/>
          </a:bodyPr>
          <a:lstStyle/>
          <a:p>
            <a:pPr algn="ctr" defTabSz="1134798">
              <a:spcBef>
                <a:spcPct val="50000"/>
              </a:spcBef>
            </a:pPr>
            <a:fld id="{68CBE6F2-BAF0-4BB0-9035-FA29CA23E9BC}" type="slidenum">
              <a:rPr lang="en-US" sz="1200">
                <a:latin typeface="Microsoft Sans Serif" pitchFamily="34" charset="0"/>
              </a:rPr>
              <a:pPr algn="ctr" defTabSz="1134798">
                <a:spcBef>
                  <a:spcPct val="50000"/>
                </a:spcBef>
              </a:pPr>
              <a:t>9</a:t>
            </a:fld>
            <a:endParaRPr lang="en-US" sz="1200" dirty="0">
              <a:latin typeface="Microsoft Sans Serif" pitchFamily="34" charset="0"/>
            </a:endParaRPr>
          </a:p>
        </p:txBody>
      </p:sp>
      <p:sp>
        <p:nvSpPr>
          <p:cNvPr id="5" name="Title 4"/>
          <p:cNvSpPr>
            <a:spLocks noGrp="1"/>
          </p:cNvSpPr>
          <p:nvPr>
            <p:ph type="title"/>
          </p:nvPr>
        </p:nvSpPr>
        <p:spPr>
          <a:xfrm>
            <a:off x="0" y="0"/>
            <a:ext cx="10058400" cy="1219200"/>
          </a:xfrm>
          <a:solidFill>
            <a:srgbClr val="36963D"/>
          </a:solidFill>
        </p:spPr>
        <p:txBody>
          <a:bodyPr>
            <a:normAutofit/>
          </a:bodyPr>
          <a:lstStyle/>
          <a:p>
            <a:pPr marL="236482" indent="-236482" algn="l"/>
            <a:r>
              <a:rPr lang="en-US" sz="2800" b="1" dirty="0" smtClean="0">
                <a:solidFill>
                  <a:schemeClr val="bg1"/>
                </a:solidFill>
                <a:latin typeface="Tw Cen MT" pitchFamily="34" charset="0"/>
              </a:rPr>
              <a:t>	Estimated Claims-Paying Ability – 2011 Hurricane Season</a:t>
            </a:r>
            <a:endParaRPr lang="en-US" sz="2800" b="1" dirty="0">
              <a:solidFill>
                <a:schemeClr val="bg1"/>
              </a:solidFill>
              <a:latin typeface="Tw Cen MT" pitchFamily="34" charset="0"/>
            </a:endParaRPr>
          </a:p>
        </p:txBody>
      </p:sp>
      <p:sp>
        <p:nvSpPr>
          <p:cNvPr id="6" name="Text Box 5"/>
          <p:cNvSpPr txBox="1">
            <a:spLocks noChangeArrowheads="1"/>
          </p:cNvSpPr>
          <p:nvPr/>
        </p:nvSpPr>
        <p:spPr bwMode="auto">
          <a:xfrm>
            <a:off x="228600" y="4194541"/>
            <a:ext cx="9525000" cy="646311"/>
          </a:xfrm>
          <a:prstGeom prst="rect">
            <a:avLst/>
          </a:prstGeom>
          <a:noFill/>
          <a:ln w="9525">
            <a:noFill/>
            <a:miter lim="800000"/>
            <a:headEnd/>
            <a:tailEnd/>
          </a:ln>
        </p:spPr>
        <p:txBody>
          <a:bodyPr wrap="square" lIns="91418" tIns="45710" rIns="91418" bIns="45710" anchor="ctr">
            <a:spAutoFit/>
          </a:bodyPr>
          <a:lstStyle/>
          <a:p>
            <a:pPr defTabSz="1134798"/>
            <a:endParaRPr lang="en-US" sz="1800" dirty="0" smtClean="0">
              <a:latin typeface="Tw Cen MT" pitchFamily="34" charset="0"/>
            </a:endParaRPr>
          </a:p>
          <a:p>
            <a:pPr marL="338058" indent="-338058" defTabSz="1134798">
              <a:buFont typeface="Arial" pitchFamily="34" charset="0"/>
              <a:buChar char="•"/>
            </a:pPr>
            <a:endParaRPr lang="en-US" sz="1800" dirty="0">
              <a:latin typeface="+mn-lt"/>
            </a:endParaRPr>
          </a:p>
        </p:txBody>
      </p:sp>
      <p:graphicFrame>
        <p:nvGraphicFramePr>
          <p:cNvPr id="14" name="Group 430"/>
          <p:cNvGraphicFramePr>
            <a:graphicFrameLocks noGrp="1"/>
          </p:cNvGraphicFramePr>
          <p:nvPr/>
        </p:nvGraphicFramePr>
        <p:xfrm>
          <a:off x="381001" y="1523999"/>
          <a:ext cx="9372598" cy="4233041"/>
        </p:xfrm>
        <a:graphic>
          <a:graphicData uri="http://schemas.openxmlformats.org/drawingml/2006/table">
            <a:tbl>
              <a:tblPr/>
              <a:tblGrid>
                <a:gridCol w="4478941"/>
                <a:gridCol w="1741810"/>
                <a:gridCol w="1704048"/>
                <a:gridCol w="1447799"/>
              </a:tblGrid>
              <a:tr h="406362">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chemeClr val="tx1"/>
                          </a:solidFill>
                          <a:effectLst/>
                          <a:latin typeface="Tw Cen MT" pitchFamily="34" charset="0"/>
                        </a:rPr>
                        <a:t> </a:t>
                      </a:r>
                      <a:endParaRPr kumimoji="0" lang="en-US" sz="1800" b="0" i="0" u="none" strike="noStrike" cap="none" normalizeH="0" baseline="0" dirty="0" smtClean="0">
                        <a:ln>
                          <a:noFill/>
                        </a:ln>
                        <a:solidFill>
                          <a:schemeClr val="tx1"/>
                        </a:solidFill>
                        <a:effectLst/>
                        <a:latin typeface="Tw Cen MT" pitchFamily="34" charset="0"/>
                      </a:endParaRPr>
                    </a:p>
                  </a:txBody>
                  <a:tcPr anchor="b" horzOverflow="overflow">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lnTlToBr>
                      <a:noFill/>
                    </a:lnTlToBr>
                    <a:lnBlToTr>
                      <a:noFill/>
                    </a:lnBlToTr>
                    <a:solidFill>
                      <a:srgbClr val="5F80AF"/>
                    </a:solidFill>
                  </a:tcPr>
                </a:tc>
                <a:tc gridSpan="3">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chemeClr val="tx1"/>
                          </a:solidFill>
                          <a:effectLst/>
                          <a:latin typeface="Tw Cen MT" pitchFamily="34" charset="0"/>
                        </a:rPr>
                        <a:t>$'s in Millions</a:t>
                      </a:r>
                      <a:endParaRPr kumimoji="0" lang="en-US" sz="1800" b="0" i="0" u="none" strike="noStrike" cap="none" normalizeH="0" baseline="0" dirty="0" smtClean="0">
                        <a:ln>
                          <a:noFill/>
                        </a:ln>
                        <a:solidFill>
                          <a:schemeClr val="tx1"/>
                        </a:solidFill>
                        <a:effectLst/>
                        <a:latin typeface="Tw Cen MT" pitchFamily="34" charset="0"/>
                      </a:endParaRPr>
                    </a:p>
                  </a:txBody>
                  <a:tcPr anchor="ct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solidFill>
                      <a:srgbClr val="5F80AF"/>
                    </a:solidFill>
                  </a:tcPr>
                </a:tc>
                <a:tc hMerge="1">
                  <a:txBody>
                    <a:bodyPr/>
                    <a:lstStyle/>
                    <a:p>
                      <a:endParaRPr lang="en-US"/>
                    </a:p>
                  </a:txBody>
                  <a:tcPr/>
                </a:tc>
                <a:tc hMerge="1">
                  <a:txBody>
                    <a:bodyPr/>
                    <a:lstStyle/>
                    <a:p>
                      <a:endParaRPr lang="en-US"/>
                    </a:p>
                  </a:txBody>
                  <a:tcPr/>
                </a:tc>
              </a:tr>
              <a:tr h="970623">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chemeClr val="tx1"/>
                          </a:solidFill>
                          <a:effectLst/>
                          <a:latin typeface="Tw Cen MT" pitchFamily="34" charset="0"/>
                        </a:rPr>
                        <a:t>Description</a:t>
                      </a:r>
                      <a:endParaRPr kumimoji="0" lang="en-US" sz="1800" b="0" i="0" u="none" strike="noStrike" cap="none" normalizeH="0" baseline="0" dirty="0" smtClean="0">
                        <a:ln>
                          <a:noFill/>
                        </a:ln>
                        <a:solidFill>
                          <a:schemeClr val="tx1"/>
                        </a:solidFill>
                        <a:effectLst/>
                        <a:latin typeface="Tw Cen MT" pitchFamily="34" charset="0"/>
                      </a:endParaRPr>
                    </a:p>
                  </a:txBody>
                  <a:tcPr anchor="ctr"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solidFill>
                      <a:srgbClr val="5F80AF"/>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chemeClr val="tx1"/>
                          </a:solidFill>
                          <a:effectLst/>
                          <a:latin typeface="Tw Cen MT" pitchFamily="34" charset="0"/>
                        </a:rPr>
                        <a:t>Personal &amp; </a:t>
                      </a:r>
                      <a:endParaRPr kumimoji="0" lang="en-US" sz="1800" b="0" i="0" u="none" strike="noStrike" cap="none" normalizeH="0" baseline="0" dirty="0" smtClean="0">
                        <a:ln>
                          <a:noFill/>
                        </a:ln>
                        <a:solidFill>
                          <a:schemeClr val="tx1"/>
                        </a:solidFill>
                        <a:effectLst/>
                        <a:latin typeface="Tw Cen MT" pitchFamily="34" charset="0"/>
                      </a:endParaRPr>
                    </a:p>
                    <a:p>
                      <a:pPr marL="0" marR="0" lvl="0" indent="0" algn="ctr" defTabSz="914400" rtl="0" eaLnBrk="1" fontAlgn="b"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chemeClr val="tx1"/>
                          </a:solidFill>
                          <a:effectLst/>
                          <a:latin typeface="Tw Cen MT" pitchFamily="34" charset="0"/>
                        </a:rPr>
                        <a:t>Commercial Lines Accounts</a:t>
                      </a:r>
                    </a:p>
                  </a:txBody>
                  <a:tcPr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solidFill>
                      <a:srgbClr val="5F80AF"/>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chemeClr val="tx1"/>
                          </a:solidFill>
                          <a:effectLst/>
                          <a:latin typeface="Tw Cen MT" pitchFamily="34" charset="0"/>
                        </a:rPr>
                        <a:t>Coastal Account </a:t>
                      </a:r>
                      <a:endParaRPr kumimoji="0" lang="en-US" sz="1800" b="0" i="0" u="none" strike="noStrike" cap="none" normalizeH="0" baseline="0" dirty="0" smtClean="0">
                        <a:ln>
                          <a:noFill/>
                        </a:ln>
                        <a:solidFill>
                          <a:schemeClr val="tx1"/>
                        </a:solidFill>
                        <a:effectLst/>
                        <a:latin typeface="Tw Cen MT" pitchFamily="34" charset="0"/>
                      </a:endParaRPr>
                    </a:p>
                  </a:txBody>
                  <a:tcPr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solidFill>
                      <a:srgbClr val="5F80AF"/>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chemeClr val="tx1"/>
                          </a:solidFill>
                          <a:effectLst/>
                          <a:latin typeface="Tw Cen MT" pitchFamily="34" charset="0"/>
                        </a:rPr>
                        <a:t>Total</a:t>
                      </a:r>
                      <a:endParaRPr kumimoji="0" lang="en-US" sz="1800" b="0" i="0" u="none" strike="noStrike" cap="none" normalizeH="0" baseline="0" dirty="0" smtClean="0">
                        <a:ln>
                          <a:noFill/>
                        </a:ln>
                        <a:solidFill>
                          <a:schemeClr val="tx1"/>
                        </a:solidFill>
                        <a:effectLst/>
                        <a:latin typeface="Tw Cen MT" pitchFamily="34" charset="0"/>
                      </a:endParaRPr>
                    </a:p>
                  </a:txBody>
                  <a:tcPr anchor="ctr" horzOverflow="overflow">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solidFill>
                      <a:srgbClr val="5F80AF"/>
                    </a:solidFill>
                  </a:tcPr>
                </a:tc>
              </a:tr>
              <a:tr h="270907">
                <a:tc>
                  <a:txBody>
                    <a:bodyPr/>
                    <a:lstStyle/>
                    <a:p>
                      <a:pPr algn="l" fontAlgn="b"/>
                      <a:r>
                        <a:rPr lang="en-US" sz="1600" b="0" i="0" u="none" strike="noStrike" dirty="0" smtClean="0">
                          <a:latin typeface="Tw Cen MT" pitchFamily="34" charset="0"/>
                        </a:rPr>
                        <a:t>Beginning </a:t>
                      </a:r>
                      <a:r>
                        <a:rPr lang="en-US" sz="1600" b="0" i="0" u="none" strike="noStrike" dirty="0">
                          <a:latin typeface="Tw Cen MT" pitchFamily="34" charset="0"/>
                        </a:rPr>
                        <a:t>Accumulated Surplus</a:t>
                      </a:r>
                      <a:r>
                        <a:rPr lang="en-US" sz="1600" b="0" i="0" u="none" strike="noStrike" baseline="30000" dirty="0">
                          <a:latin typeface="Tw Cen MT" pitchFamily="34" charset="0"/>
                        </a:rPr>
                        <a:t>1</a:t>
                      </a:r>
                      <a:endParaRPr lang="en-US" sz="1600" b="0" i="0" u="none" strike="noStrike" dirty="0">
                        <a:latin typeface="Tw Cen MT" pitchFamily="34" charset="0"/>
                      </a:endParaRPr>
                    </a:p>
                  </a:txBody>
                  <a:tcPr marL="13716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5F80AF"/>
                    </a:solidFill>
                  </a:tcPr>
                </a:tc>
                <a:tc>
                  <a:txBody>
                    <a:bodyPr/>
                    <a:lstStyle/>
                    <a:p>
                      <a:pPr algn="r" fontAlgn="b"/>
                      <a:r>
                        <a:rPr lang="en-US" sz="1400" b="0" i="0" u="none" strike="noStrike" dirty="0">
                          <a:latin typeface="Tw Cen MT" pitchFamily="34" charset="0"/>
                        </a:rPr>
                        <a:t> $        </a:t>
                      </a:r>
                      <a:r>
                        <a:rPr lang="en-US" sz="1400" b="0" i="0" u="none" strike="noStrike" dirty="0" smtClean="0">
                          <a:latin typeface="Tw Cen MT" pitchFamily="34" charset="0"/>
                        </a:rPr>
                        <a:t>2,770 </a:t>
                      </a:r>
                      <a:endParaRPr lang="en-US" sz="1400" b="0" i="0" u="none" strike="noStrike" dirty="0">
                        <a:latin typeface="Tw Cen MT" pitchFamily="34" charset="0"/>
                      </a:endParaRPr>
                    </a:p>
                  </a:txBody>
                  <a:tcPr marL="0" marR="274320" marT="0" marB="0" anchor="ctr">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lnTlToBr>
                      <a:noFill/>
                    </a:lnTlToBr>
                    <a:lnBlToTr>
                      <a:noFill/>
                    </a:lnBlToTr>
                    <a:solidFill>
                      <a:srgbClr val="BFC2C5"/>
                    </a:solidFill>
                  </a:tcPr>
                </a:tc>
                <a:tc>
                  <a:txBody>
                    <a:bodyPr/>
                    <a:lstStyle/>
                    <a:p>
                      <a:pPr algn="r" fontAlgn="b"/>
                      <a:r>
                        <a:rPr lang="en-US" sz="1400" b="0" i="0" u="none" strike="noStrike" dirty="0">
                          <a:latin typeface="Tw Cen MT" pitchFamily="34" charset="0"/>
                        </a:rPr>
                        <a:t> $   </a:t>
                      </a:r>
                      <a:r>
                        <a:rPr lang="en-US" sz="1400" b="0" i="0" u="none" strike="noStrike" dirty="0" smtClean="0">
                          <a:latin typeface="Tw Cen MT" pitchFamily="34" charset="0"/>
                        </a:rPr>
                        <a:t>       </a:t>
                      </a:r>
                      <a:r>
                        <a:rPr lang="en-US" sz="1400" b="0" i="0" u="none" strike="noStrike" dirty="0">
                          <a:latin typeface="Tw Cen MT" pitchFamily="34" charset="0"/>
                        </a:rPr>
                        <a:t>2,332 </a:t>
                      </a:r>
                    </a:p>
                  </a:txBody>
                  <a:tcPr marL="0" marR="274320" marT="0" marB="0" anchor="ctr">
                    <a:lnL>
                      <a:noFill/>
                    </a:lnL>
                    <a:lnR>
                      <a:noFill/>
                    </a:lnR>
                    <a:lnT w="12700" cap="flat" cmpd="sng" algn="ctr">
                      <a:solidFill>
                        <a:schemeClr val="tx1"/>
                      </a:solidFill>
                      <a:prstDash val="solid"/>
                      <a:round/>
                      <a:headEnd type="none" w="med" len="med"/>
                      <a:tailEnd type="none" w="med" len="med"/>
                    </a:lnT>
                    <a:lnB>
                      <a:noFill/>
                    </a:lnB>
                    <a:lnTlToBr>
                      <a:noFill/>
                    </a:lnTlToBr>
                    <a:lnBlToTr>
                      <a:noFill/>
                    </a:lnBlToTr>
                    <a:solidFill>
                      <a:srgbClr val="BFC2C5"/>
                    </a:solidFill>
                  </a:tcPr>
                </a:tc>
                <a:tc>
                  <a:txBody>
                    <a:bodyPr/>
                    <a:lstStyle/>
                    <a:p>
                      <a:pPr algn="r" fontAlgn="b"/>
                      <a:r>
                        <a:rPr lang="en-US" sz="1400" b="0" i="0" u="none" strike="noStrike" dirty="0">
                          <a:latin typeface="Tw Cen MT" pitchFamily="34" charset="0"/>
                        </a:rPr>
                        <a:t> $        5,102 </a:t>
                      </a:r>
                    </a:p>
                  </a:txBody>
                  <a:tcPr marL="0" marR="274320" marT="0" marB="0" anchor="ctr">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solidFill>
                      <a:srgbClr val="BFC2C5"/>
                    </a:solidFill>
                  </a:tcPr>
                </a:tc>
              </a:tr>
              <a:tr h="270907">
                <a:tc>
                  <a:txBody>
                    <a:bodyPr/>
                    <a:lstStyle/>
                    <a:p>
                      <a:pPr algn="l" fontAlgn="b"/>
                      <a:r>
                        <a:rPr lang="en-US" sz="1600" b="0" i="0" u="none" strike="noStrike" dirty="0" smtClean="0">
                          <a:latin typeface="Tw Cen MT" pitchFamily="34" charset="0"/>
                        </a:rPr>
                        <a:t>Budgeted </a:t>
                      </a:r>
                      <a:r>
                        <a:rPr lang="en-US" sz="1600" b="0" i="0" u="none" strike="noStrike" dirty="0">
                          <a:latin typeface="Tw Cen MT" pitchFamily="34" charset="0"/>
                        </a:rPr>
                        <a:t>Net Income</a:t>
                      </a:r>
                      <a:r>
                        <a:rPr lang="en-US" sz="1600" b="0" i="0" u="none" strike="noStrike" baseline="30000" dirty="0">
                          <a:latin typeface="Tw Cen MT" pitchFamily="34" charset="0"/>
                        </a:rPr>
                        <a:t>2</a:t>
                      </a:r>
                      <a:endParaRPr lang="en-US" sz="1600" b="0" i="0" u="none" strike="noStrike" dirty="0">
                        <a:latin typeface="Tw Cen MT" pitchFamily="34" charset="0"/>
                      </a:endParaRPr>
                    </a:p>
                  </a:txBody>
                  <a:tcPr marL="13716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5F80AF"/>
                    </a:solidFill>
                  </a:tcPr>
                </a:tc>
                <a:tc>
                  <a:txBody>
                    <a:bodyPr/>
                    <a:lstStyle/>
                    <a:p>
                      <a:pPr algn="r" fontAlgn="b"/>
                      <a:r>
                        <a:rPr lang="en-US" sz="1400" b="0" i="0" u="none" strike="noStrike" dirty="0">
                          <a:latin typeface="Tw Cen MT" pitchFamily="34" charset="0"/>
                        </a:rPr>
                        <a:t>              286 </a:t>
                      </a:r>
                    </a:p>
                  </a:txBody>
                  <a:tcPr marL="0" marR="274320" marT="0" marB="0" anchor="ctr">
                    <a:lnL w="12700"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lnTlToBr>
                      <a:noFill/>
                    </a:lnTlToBr>
                    <a:lnBlToTr>
                      <a:noFill/>
                    </a:lnBlToTr>
                    <a:solidFill>
                      <a:srgbClr val="BFC2C5"/>
                    </a:solidFill>
                  </a:tcPr>
                </a:tc>
                <a:tc>
                  <a:txBody>
                    <a:bodyPr/>
                    <a:lstStyle/>
                    <a:p>
                      <a:pPr algn="r" fontAlgn="b"/>
                      <a:r>
                        <a:rPr lang="en-US" sz="1400" b="0" i="0" u="none" strike="noStrike" dirty="0">
                          <a:latin typeface="Tw Cen MT" pitchFamily="34" charset="0"/>
                        </a:rPr>
                        <a:t>                 354 </a:t>
                      </a:r>
                    </a:p>
                  </a:txBody>
                  <a:tcPr marL="0" marR="274320" marT="0" marB="0" anchor="ctr">
                    <a:lnL>
                      <a:noFill/>
                    </a:lnL>
                    <a:lnR>
                      <a:noFill/>
                    </a:lnR>
                    <a:lnT>
                      <a:noFill/>
                    </a:lnT>
                    <a:lnB w="12700" cap="flat" cmpd="sng" algn="ctr">
                      <a:solidFill>
                        <a:schemeClr val="tx1"/>
                      </a:solidFill>
                      <a:prstDash val="solid"/>
                      <a:round/>
                      <a:headEnd type="none" w="med" len="med"/>
                      <a:tailEnd type="none" w="med" len="med"/>
                    </a:lnB>
                    <a:lnTlToBr>
                      <a:noFill/>
                    </a:lnTlToBr>
                    <a:lnBlToTr>
                      <a:noFill/>
                    </a:lnBlToTr>
                    <a:solidFill>
                      <a:srgbClr val="BFC2C5"/>
                    </a:solidFill>
                  </a:tcPr>
                </a:tc>
                <a:tc>
                  <a:txBody>
                    <a:bodyPr/>
                    <a:lstStyle/>
                    <a:p>
                      <a:pPr algn="r" fontAlgn="b"/>
                      <a:r>
                        <a:rPr lang="en-US" sz="1400" b="0" i="0" u="none" strike="noStrike" dirty="0">
                          <a:latin typeface="Tw Cen MT" pitchFamily="34" charset="0"/>
                        </a:rPr>
                        <a:t>              640 </a:t>
                      </a:r>
                    </a:p>
                  </a:txBody>
                  <a:tcPr marL="0" marR="274320" marT="0" marB="0" anchor="ctr">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solidFill>
                      <a:srgbClr val="BFC2C5"/>
                    </a:solidFill>
                  </a:tcPr>
                </a:tc>
              </a:tr>
              <a:tr h="270907">
                <a:tc>
                  <a:txBody>
                    <a:bodyPr/>
                    <a:lstStyle/>
                    <a:p>
                      <a:pPr algn="l" fontAlgn="b"/>
                      <a:r>
                        <a:rPr lang="en-US" sz="1600" b="1" i="0" u="none" strike="noStrike" dirty="0" smtClean="0">
                          <a:solidFill>
                            <a:srgbClr val="000000"/>
                          </a:solidFill>
                          <a:latin typeface="Tw Cen MT" pitchFamily="34" charset="0"/>
                        </a:rPr>
                        <a:t>Total </a:t>
                      </a:r>
                      <a:r>
                        <a:rPr lang="en-US" sz="1600" b="1" i="0" u="none" strike="noStrike" dirty="0">
                          <a:solidFill>
                            <a:srgbClr val="000000"/>
                          </a:solidFill>
                          <a:latin typeface="Tw Cen MT" pitchFamily="34" charset="0"/>
                        </a:rPr>
                        <a:t>Accumulated Surplus available for claims</a:t>
                      </a:r>
                    </a:p>
                  </a:txBody>
                  <a:tcPr marL="13716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5F80AF"/>
                    </a:solidFill>
                  </a:tcPr>
                </a:tc>
                <a:tc>
                  <a:txBody>
                    <a:bodyPr/>
                    <a:lstStyle/>
                    <a:p>
                      <a:pPr algn="r" fontAlgn="b"/>
                      <a:r>
                        <a:rPr lang="en-US" sz="1400" b="1" i="0" u="none" strike="noStrike" dirty="0" smtClean="0">
                          <a:solidFill>
                            <a:srgbClr val="000000"/>
                          </a:solidFill>
                          <a:latin typeface="Tw Cen MT" pitchFamily="34" charset="0"/>
                        </a:rPr>
                        <a:t>$        3,056 </a:t>
                      </a:r>
                      <a:endParaRPr lang="en-US" sz="1400" b="1" i="0" u="none" strike="noStrike" dirty="0">
                        <a:solidFill>
                          <a:srgbClr val="000000"/>
                        </a:solidFill>
                        <a:latin typeface="Tw Cen MT" pitchFamily="34" charset="0"/>
                      </a:endParaRPr>
                    </a:p>
                  </a:txBody>
                  <a:tcPr marL="0" marR="274320" marT="0" marB="0" anchor="ctr">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lnTlToBr>
                      <a:noFill/>
                    </a:lnTlToBr>
                    <a:lnBlToTr>
                      <a:noFill/>
                    </a:lnBlToTr>
                    <a:solidFill>
                      <a:srgbClr val="BFC2C5"/>
                    </a:solidFill>
                  </a:tcPr>
                </a:tc>
                <a:tc>
                  <a:txBody>
                    <a:bodyPr/>
                    <a:lstStyle/>
                    <a:p>
                      <a:pPr algn="r" fontAlgn="b"/>
                      <a:r>
                        <a:rPr lang="en-US" sz="1400" b="1" i="0" u="none" strike="noStrike" dirty="0" smtClean="0">
                          <a:solidFill>
                            <a:srgbClr val="000000"/>
                          </a:solidFill>
                          <a:latin typeface="Tw Cen MT" pitchFamily="34" charset="0"/>
                        </a:rPr>
                        <a:t>$          2,686 </a:t>
                      </a:r>
                      <a:endParaRPr lang="en-US" sz="1400" b="1" i="0" u="none" strike="noStrike" dirty="0">
                        <a:solidFill>
                          <a:srgbClr val="000000"/>
                        </a:solidFill>
                        <a:latin typeface="Tw Cen MT" pitchFamily="34" charset="0"/>
                      </a:endParaRPr>
                    </a:p>
                  </a:txBody>
                  <a:tcPr marL="0" marR="274320" marT="0" marB="0" anchor="ctr">
                    <a:lnL>
                      <a:noFill/>
                    </a:lnL>
                    <a:lnR>
                      <a:noFill/>
                    </a:lnR>
                    <a:lnT w="12700" cap="flat" cmpd="sng" algn="ctr">
                      <a:solidFill>
                        <a:schemeClr val="tx1"/>
                      </a:solidFill>
                      <a:prstDash val="solid"/>
                      <a:round/>
                      <a:headEnd type="none" w="med" len="med"/>
                      <a:tailEnd type="none" w="med" len="med"/>
                    </a:lnT>
                    <a:lnB>
                      <a:noFill/>
                    </a:lnB>
                    <a:lnTlToBr>
                      <a:noFill/>
                    </a:lnTlToBr>
                    <a:lnBlToTr>
                      <a:noFill/>
                    </a:lnBlToTr>
                    <a:solidFill>
                      <a:srgbClr val="BFC2C5"/>
                    </a:solidFill>
                  </a:tcPr>
                </a:tc>
                <a:tc>
                  <a:txBody>
                    <a:bodyPr/>
                    <a:lstStyle/>
                    <a:p>
                      <a:pPr algn="r" fontAlgn="b"/>
                      <a:r>
                        <a:rPr lang="en-US" sz="1400" b="1" i="0" u="none" strike="noStrike" dirty="0" smtClean="0">
                          <a:solidFill>
                            <a:srgbClr val="000000"/>
                          </a:solidFill>
                          <a:latin typeface="Tw Cen MT" pitchFamily="34" charset="0"/>
                        </a:rPr>
                        <a:t>$        5,742 </a:t>
                      </a:r>
                      <a:endParaRPr lang="en-US" sz="1400" b="1" i="0" u="none" strike="noStrike" dirty="0">
                        <a:solidFill>
                          <a:srgbClr val="000000"/>
                        </a:solidFill>
                        <a:latin typeface="Tw Cen MT" pitchFamily="34" charset="0"/>
                      </a:endParaRPr>
                    </a:p>
                  </a:txBody>
                  <a:tcPr marL="0" marR="274320" marT="0" marB="0" anchor="ctr">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solidFill>
                      <a:srgbClr val="BFC2C5"/>
                    </a:solidFill>
                  </a:tcPr>
                </a:tc>
              </a:tr>
              <a:tr h="270907">
                <a:tc>
                  <a:txBody>
                    <a:bodyPr/>
                    <a:lstStyle/>
                    <a:p>
                      <a:pPr algn="l" fontAlgn="b"/>
                      <a:r>
                        <a:rPr lang="en-US" sz="1600" b="0" i="0" u="none" strike="noStrike" dirty="0">
                          <a:latin typeface="Tw Cen MT" pitchFamily="34" charset="0"/>
                        </a:rPr>
                        <a:t> </a:t>
                      </a:r>
                    </a:p>
                  </a:txBody>
                  <a:tcPr marL="13716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5F80AF"/>
                    </a:solidFill>
                  </a:tcPr>
                </a:tc>
                <a:tc>
                  <a:txBody>
                    <a:bodyPr/>
                    <a:lstStyle/>
                    <a:p>
                      <a:pPr algn="r" fontAlgn="b"/>
                      <a:r>
                        <a:rPr lang="en-US" sz="1400" b="0" i="0" u="none" strike="noStrike" dirty="0">
                          <a:latin typeface="Tw Cen MT" pitchFamily="34" charset="0"/>
                        </a:rPr>
                        <a:t> </a:t>
                      </a:r>
                    </a:p>
                  </a:txBody>
                  <a:tcPr marL="0" marR="274320" marT="0" marB="0" anchor="ctr">
                    <a:lnL w="12700" cap="flat" cmpd="sng" algn="ctr">
                      <a:solidFill>
                        <a:schemeClr val="tx1"/>
                      </a:solidFill>
                      <a:prstDash val="solid"/>
                      <a:round/>
                      <a:headEnd type="none" w="med" len="med"/>
                      <a:tailEnd type="none" w="med" len="med"/>
                    </a:lnL>
                    <a:lnR>
                      <a:noFill/>
                    </a:lnR>
                    <a:lnT>
                      <a:noFill/>
                    </a:lnT>
                    <a:lnB>
                      <a:noFill/>
                    </a:lnB>
                    <a:lnTlToBr>
                      <a:noFill/>
                    </a:lnTlToBr>
                    <a:lnBlToTr>
                      <a:noFill/>
                    </a:lnBlToTr>
                    <a:solidFill>
                      <a:srgbClr val="BFC2C5"/>
                    </a:solidFill>
                  </a:tcPr>
                </a:tc>
                <a:tc>
                  <a:txBody>
                    <a:bodyPr/>
                    <a:lstStyle/>
                    <a:p>
                      <a:pPr algn="r" fontAlgn="b"/>
                      <a:r>
                        <a:rPr lang="en-US" sz="1400" b="0" i="0" u="none" strike="noStrike" dirty="0">
                          <a:latin typeface="Tw Cen MT" pitchFamily="34" charset="0"/>
                        </a:rPr>
                        <a:t> </a:t>
                      </a:r>
                    </a:p>
                  </a:txBody>
                  <a:tcPr marL="0" marR="274320" marT="0" marB="0" anchor="ctr">
                    <a:lnL>
                      <a:noFill/>
                    </a:lnL>
                    <a:lnR>
                      <a:noFill/>
                    </a:lnR>
                    <a:lnT>
                      <a:noFill/>
                    </a:lnT>
                    <a:lnB>
                      <a:noFill/>
                    </a:lnB>
                    <a:lnTlToBr>
                      <a:noFill/>
                    </a:lnTlToBr>
                    <a:lnBlToTr>
                      <a:noFill/>
                    </a:lnBlToTr>
                    <a:solidFill>
                      <a:srgbClr val="BFC2C5"/>
                    </a:solidFill>
                  </a:tcPr>
                </a:tc>
                <a:tc>
                  <a:txBody>
                    <a:bodyPr/>
                    <a:lstStyle/>
                    <a:p>
                      <a:pPr algn="r" fontAlgn="b"/>
                      <a:r>
                        <a:rPr lang="en-US" sz="1400" b="0" i="0" u="none" strike="noStrike" dirty="0">
                          <a:latin typeface="Tw Cen MT" pitchFamily="34" charset="0"/>
                        </a:rPr>
                        <a:t> </a:t>
                      </a:r>
                    </a:p>
                  </a:txBody>
                  <a:tcPr marL="0" marR="274320" marT="0" marB="0" anchor="ctr">
                    <a:lnL>
                      <a:noFill/>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BFC2C5"/>
                    </a:solidFill>
                  </a:tcPr>
                </a:tc>
              </a:tr>
              <a:tr h="270907">
                <a:tc>
                  <a:txBody>
                    <a:bodyPr/>
                    <a:lstStyle/>
                    <a:p>
                      <a:pPr algn="l" fontAlgn="b"/>
                      <a:r>
                        <a:rPr lang="en-US" sz="1600" b="0" i="0" u="none" strike="noStrike" dirty="0" smtClean="0">
                          <a:latin typeface="Tw Cen MT" pitchFamily="34" charset="0"/>
                        </a:rPr>
                        <a:t>Pre-Event </a:t>
                      </a:r>
                      <a:r>
                        <a:rPr lang="en-US" sz="1600" b="0" i="0" u="none" strike="noStrike" dirty="0">
                          <a:latin typeface="Tw Cen MT" pitchFamily="34" charset="0"/>
                        </a:rPr>
                        <a:t>Liquidity Available</a:t>
                      </a:r>
                      <a:r>
                        <a:rPr lang="en-US" sz="1600" b="0" i="0" u="none" strike="noStrike" baseline="30000" dirty="0">
                          <a:latin typeface="Tw Cen MT" pitchFamily="34" charset="0"/>
                        </a:rPr>
                        <a:t>3</a:t>
                      </a:r>
                      <a:endParaRPr lang="en-US" sz="1600" b="0" i="0" u="none" strike="noStrike" dirty="0">
                        <a:latin typeface="Tw Cen MT" pitchFamily="34" charset="0"/>
                      </a:endParaRPr>
                    </a:p>
                  </a:txBody>
                  <a:tcPr marL="13716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5F80AF"/>
                    </a:solidFill>
                  </a:tcPr>
                </a:tc>
                <a:tc>
                  <a:txBody>
                    <a:bodyPr/>
                    <a:lstStyle/>
                    <a:p>
                      <a:pPr algn="r" fontAlgn="b"/>
                      <a:r>
                        <a:rPr lang="en-US" sz="1400" b="0" i="0" u="none" strike="noStrike" dirty="0">
                          <a:latin typeface="Tw Cen MT" pitchFamily="34" charset="0"/>
                        </a:rPr>
                        <a:t>                  - </a:t>
                      </a:r>
                    </a:p>
                  </a:txBody>
                  <a:tcPr marL="0" marR="274320" marT="0" marB="0" anchor="ctr">
                    <a:lnL w="12700" cap="flat" cmpd="sng" algn="ctr">
                      <a:solidFill>
                        <a:schemeClr val="tx1"/>
                      </a:solidFill>
                      <a:prstDash val="solid"/>
                      <a:round/>
                      <a:headEnd type="none" w="med" len="med"/>
                      <a:tailEnd type="none" w="med" len="med"/>
                    </a:lnL>
                    <a:lnR>
                      <a:noFill/>
                    </a:lnR>
                    <a:lnT>
                      <a:noFill/>
                    </a:lnT>
                    <a:lnB>
                      <a:noFill/>
                    </a:lnB>
                    <a:lnTlToBr>
                      <a:noFill/>
                    </a:lnTlToBr>
                    <a:lnBlToTr>
                      <a:noFill/>
                    </a:lnBlToTr>
                    <a:solidFill>
                      <a:srgbClr val="BFC2C5"/>
                    </a:solidFill>
                  </a:tcPr>
                </a:tc>
                <a:tc>
                  <a:txBody>
                    <a:bodyPr/>
                    <a:lstStyle/>
                    <a:p>
                      <a:pPr algn="r" fontAlgn="b"/>
                      <a:r>
                        <a:rPr lang="en-US" sz="1400" b="0" i="0" u="none" strike="noStrike" dirty="0">
                          <a:latin typeface="Tw Cen MT" pitchFamily="34" charset="0"/>
                        </a:rPr>
                        <a:t>              </a:t>
                      </a:r>
                      <a:r>
                        <a:rPr lang="en-US" sz="1400" b="0" i="0" u="none" strike="noStrike" dirty="0" smtClean="0">
                          <a:latin typeface="Tw Cen MT" pitchFamily="34" charset="0"/>
                        </a:rPr>
                        <a:t>3,821 </a:t>
                      </a:r>
                      <a:endParaRPr lang="en-US" sz="1400" b="0" i="0" u="none" strike="noStrike" dirty="0">
                        <a:latin typeface="Tw Cen MT" pitchFamily="34" charset="0"/>
                      </a:endParaRPr>
                    </a:p>
                  </a:txBody>
                  <a:tcPr marL="0" marR="274320" marT="0" marB="0" anchor="ctr">
                    <a:lnL>
                      <a:noFill/>
                    </a:lnL>
                    <a:lnR>
                      <a:noFill/>
                    </a:lnR>
                    <a:lnT>
                      <a:noFill/>
                    </a:lnT>
                    <a:lnB>
                      <a:noFill/>
                    </a:lnB>
                    <a:lnTlToBr>
                      <a:noFill/>
                    </a:lnTlToBr>
                    <a:lnBlToTr>
                      <a:noFill/>
                    </a:lnBlToTr>
                    <a:solidFill>
                      <a:srgbClr val="BFC2C5"/>
                    </a:solidFill>
                  </a:tcPr>
                </a:tc>
                <a:tc>
                  <a:txBody>
                    <a:bodyPr/>
                    <a:lstStyle/>
                    <a:p>
                      <a:pPr algn="r" fontAlgn="b"/>
                      <a:r>
                        <a:rPr lang="en-US" sz="1400" b="0" i="0" u="none" strike="noStrike" dirty="0">
                          <a:latin typeface="Tw Cen MT" pitchFamily="34" charset="0"/>
                        </a:rPr>
                        <a:t>           </a:t>
                      </a:r>
                      <a:r>
                        <a:rPr lang="en-US" sz="1400" b="0" i="0" u="none" strike="noStrike" dirty="0" smtClean="0">
                          <a:latin typeface="Tw Cen MT" pitchFamily="34" charset="0"/>
                        </a:rPr>
                        <a:t>3,821 </a:t>
                      </a:r>
                      <a:endParaRPr lang="en-US" sz="1400" b="0" i="0" u="none" strike="noStrike" dirty="0">
                        <a:latin typeface="Tw Cen MT" pitchFamily="34" charset="0"/>
                      </a:endParaRPr>
                    </a:p>
                  </a:txBody>
                  <a:tcPr marL="0" marR="274320" marT="0" marB="0" anchor="ctr">
                    <a:lnL>
                      <a:noFill/>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BFC2C5"/>
                    </a:solidFill>
                  </a:tcPr>
                </a:tc>
              </a:tr>
              <a:tr h="270907">
                <a:tc>
                  <a:txBody>
                    <a:bodyPr/>
                    <a:lstStyle/>
                    <a:p>
                      <a:pPr algn="l" fontAlgn="b"/>
                      <a:r>
                        <a:rPr lang="en-US" sz="1600" b="0" i="0" u="none" strike="noStrike" dirty="0" smtClean="0">
                          <a:latin typeface="Tw Cen MT" pitchFamily="34" charset="0"/>
                        </a:rPr>
                        <a:t>Projected </a:t>
                      </a:r>
                      <a:r>
                        <a:rPr lang="en-US" sz="1600" b="0" i="0" u="none" strike="noStrike" dirty="0">
                          <a:latin typeface="Tw Cen MT" pitchFamily="34" charset="0"/>
                        </a:rPr>
                        <a:t>FHCF Coverage (Mandatory Layer Only)</a:t>
                      </a:r>
                      <a:r>
                        <a:rPr lang="en-US" sz="1600" b="0" i="0" u="none" strike="noStrike" baseline="30000" dirty="0">
                          <a:latin typeface="Tw Cen MT" pitchFamily="34" charset="0"/>
                        </a:rPr>
                        <a:t>4</a:t>
                      </a:r>
                      <a:endParaRPr lang="en-US" sz="1600" b="0" i="0" u="none" strike="noStrike" dirty="0">
                        <a:latin typeface="Tw Cen MT" pitchFamily="34" charset="0"/>
                      </a:endParaRPr>
                    </a:p>
                  </a:txBody>
                  <a:tcPr marL="13716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5F80AF"/>
                    </a:solidFill>
                  </a:tcPr>
                </a:tc>
                <a:tc>
                  <a:txBody>
                    <a:bodyPr/>
                    <a:lstStyle/>
                    <a:p>
                      <a:pPr algn="r" fontAlgn="b"/>
                      <a:r>
                        <a:rPr lang="en-US" sz="1400" b="0" i="0" u="none" strike="noStrike" dirty="0">
                          <a:latin typeface="Tw Cen MT" pitchFamily="34" charset="0"/>
                        </a:rPr>
                        <a:t>           2,581 </a:t>
                      </a:r>
                    </a:p>
                  </a:txBody>
                  <a:tcPr marL="0" marR="274320" marT="0" marB="0" anchor="ctr">
                    <a:lnL w="12700" cap="flat" cmpd="sng" algn="ctr">
                      <a:solidFill>
                        <a:schemeClr val="tx1"/>
                      </a:solidFill>
                      <a:prstDash val="solid"/>
                      <a:round/>
                      <a:headEnd type="none" w="med" len="med"/>
                      <a:tailEnd type="none" w="med" len="med"/>
                    </a:lnL>
                    <a:lnR>
                      <a:noFill/>
                    </a:lnR>
                    <a:lnT>
                      <a:noFill/>
                    </a:lnT>
                    <a:lnB>
                      <a:noFill/>
                    </a:lnB>
                    <a:lnTlToBr>
                      <a:noFill/>
                    </a:lnTlToBr>
                    <a:lnBlToTr>
                      <a:noFill/>
                    </a:lnBlToTr>
                    <a:solidFill>
                      <a:srgbClr val="BFC2C5"/>
                    </a:solidFill>
                  </a:tcPr>
                </a:tc>
                <a:tc>
                  <a:txBody>
                    <a:bodyPr/>
                    <a:lstStyle/>
                    <a:p>
                      <a:pPr algn="r" fontAlgn="b"/>
                      <a:r>
                        <a:rPr lang="en-US" sz="1400" b="0" i="0" u="none" strike="noStrike" dirty="0">
                          <a:latin typeface="Tw Cen MT" pitchFamily="34" charset="0"/>
                        </a:rPr>
                        <a:t>              4,010 </a:t>
                      </a:r>
                    </a:p>
                  </a:txBody>
                  <a:tcPr marL="0" marR="274320" marT="0" marB="0" anchor="ctr">
                    <a:lnL>
                      <a:noFill/>
                    </a:lnL>
                    <a:lnR>
                      <a:noFill/>
                    </a:lnR>
                    <a:lnT>
                      <a:noFill/>
                    </a:lnT>
                    <a:lnB>
                      <a:noFill/>
                    </a:lnB>
                    <a:lnTlToBr>
                      <a:noFill/>
                    </a:lnTlToBr>
                    <a:lnBlToTr>
                      <a:noFill/>
                    </a:lnBlToTr>
                    <a:solidFill>
                      <a:srgbClr val="BFC2C5"/>
                    </a:solidFill>
                  </a:tcPr>
                </a:tc>
                <a:tc>
                  <a:txBody>
                    <a:bodyPr/>
                    <a:lstStyle/>
                    <a:p>
                      <a:pPr algn="r" fontAlgn="b"/>
                      <a:r>
                        <a:rPr lang="en-US" sz="1400" b="0" i="0" u="none" strike="noStrike" dirty="0">
                          <a:latin typeface="Tw Cen MT" pitchFamily="34" charset="0"/>
                        </a:rPr>
                        <a:t>           6,591 </a:t>
                      </a:r>
                    </a:p>
                  </a:txBody>
                  <a:tcPr marL="0" marR="274320" marT="0" marB="0" anchor="ctr">
                    <a:lnL>
                      <a:noFill/>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BFC2C5"/>
                    </a:solidFill>
                  </a:tcPr>
                </a:tc>
              </a:tr>
              <a:tr h="270907">
                <a:tc>
                  <a:txBody>
                    <a:bodyPr/>
                    <a:lstStyle/>
                    <a:p>
                      <a:pPr algn="l" fontAlgn="b"/>
                      <a:r>
                        <a:rPr lang="en-US" sz="1600" b="0" i="0" u="none" strike="noStrike" dirty="0" smtClean="0">
                          <a:latin typeface="Tw Cen MT" pitchFamily="34" charset="0"/>
                        </a:rPr>
                        <a:t>Private </a:t>
                      </a:r>
                      <a:r>
                        <a:rPr lang="en-US" sz="1600" b="0" i="0" u="none" strike="noStrike" dirty="0">
                          <a:latin typeface="Tw Cen MT" pitchFamily="34" charset="0"/>
                        </a:rPr>
                        <a:t>Reinsurance</a:t>
                      </a:r>
                      <a:r>
                        <a:rPr lang="en-US" sz="1600" b="0" i="0" u="none" strike="noStrike" baseline="30000" dirty="0">
                          <a:latin typeface="Tw Cen MT" pitchFamily="34" charset="0"/>
                        </a:rPr>
                        <a:t>5</a:t>
                      </a:r>
                      <a:endParaRPr lang="en-US" sz="1600" b="0" i="0" u="none" strike="noStrike" dirty="0">
                        <a:latin typeface="Tw Cen MT" pitchFamily="34" charset="0"/>
                      </a:endParaRPr>
                    </a:p>
                  </a:txBody>
                  <a:tcPr marL="13716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solidFill>
                      <a:srgbClr val="5F80AF"/>
                    </a:solidFill>
                  </a:tcPr>
                </a:tc>
                <a:tc>
                  <a:txBody>
                    <a:bodyPr/>
                    <a:lstStyle/>
                    <a:p>
                      <a:pPr algn="r" fontAlgn="b"/>
                      <a:r>
                        <a:rPr lang="en-US" sz="1400" b="0" i="0" u="none" strike="noStrike" dirty="0">
                          <a:latin typeface="Tw Cen MT" pitchFamily="34" charset="0"/>
                        </a:rPr>
                        <a:t>                  - </a:t>
                      </a:r>
                    </a:p>
                  </a:txBody>
                  <a:tcPr marL="0" marR="274320" marT="0" marB="0" anchor="ctr">
                    <a:lnL w="12700"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lnTlToBr>
                      <a:noFill/>
                    </a:lnTlToBr>
                    <a:lnBlToTr>
                      <a:noFill/>
                    </a:lnBlToTr>
                    <a:solidFill>
                      <a:srgbClr val="BFC2C5"/>
                    </a:solidFill>
                  </a:tcPr>
                </a:tc>
                <a:tc>
                  <a:txBody>
                    <a:bodyPr/>
                    <a:lstStyle/>
                    <a:p>
                      <a:pPr algn="r" fontAlgn="b"/>
                      <a:r>
                        <a:rPr lang="en-US" sz="1400" b="0" i="0" u="none" strike="noStrike" dirty="0">
                          <a:latin typeface="Tw Cen MT" pitchFamily="34" charset="0"/>
                        </a:rPr>
                        <a:t>                 575 </a:t>
                      </a:r>
                    </a:p>
                  </a:txBody>
                  <a:tcPr marL="0" marR="274320" marT="0" marB="0" anchor="ctr">
                    <a:lnL>
                      <a:noFill/>
                    </a:lnL>
                    <a:lnR>
                      <a:noFill/>
                    </a:lnR>
                    <a:lnT>
                      <a:noFill/>
                    </a:lnT>
                    <a:lnB w="12700" cap="flat" cmpd="sng" algn="ctr">
                      <a:solidFill>
                        <a:schemeClr val="tx1"/>
                      </a:solidFill>
                      <a:prstDash val="solid"/>
                      <a:round/>
                      <a:headEnd type="none" w="med" len="med"/>
                      <a:tailEnd type="none" w="med" len="med"/>
                    </a:lnB>
                    <a:lnTlToBr>
                      <a:noFill/>
                    </a:lnTlToBr>
                    <a:lnBlToTr>
                      <a:noFill/>
                    </a:lnBlToTr>
                    <a:solidFill>
                      <a:srgbClr val="BFC2C5"/>
                    </a:solidFill>
                  </a:tcPr>
                </a:tc>
                <a:tc>
                  <a:txBody>
                    <a:bodyPr/>
                    <a:lstStyle/>
                    <a:p>
                      <a:pPr algn="r" fontAlgn="b"/>
                      <a:r>
                        <a:rPr lang="en-US" sz="1400" b="0" i="0" u="none" strike="noStrike" dirty="0">
                          <a:latin typeface="Tw Cen MT" pitchFamily="34" charset="0"/>
                        </a:rPr>
                        <a:t>              575 </a:t>
                      </a:r>
                    </a:p>
                  </a:txBody>
                  <a:tcPr marL="0" marR="274320" marT="0" marB="0" anchor="ctr">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solidFill>
                      <a:srgbClr val="BFC2C5"/>
                    </a:solidFill>
                  </a:tcPr>
                </a:tc>
              </a:tr>
              <a:tr h="308064">
                <a:tc>
                  <a:txBody>
                    <a:bodyPr/>
                    <a:lstStyle/>
                    <a:p>
                      <a:pPr algn="l" fontAlgn="b"/>
                      <a:r>
                        <a:rPr lang="en-US" sz="1600" b="1" i="0" u="none" strike="noStrike" dirty="0" smtClean="0">
                          <a:latin typeface="Tw Cen MT" pitchFamily="34" charset="0"/>
                        </a:rPr>
                        <a:t>Total </a:t>
                      </a:r>
                      <a:r>
                        <a:rPr lang="en-US" sz="1600" b="1" i="0" u="none" strike="noStrike" dirty="0">
                          <a:latin typeface="Tw Cen MT" pitchFamily="34" charset="0"/>
                        </a:rPr>
                        <a:t>2011 Projected Claims-Paying Ability</a:t>
                      </a:r>
                    </a:p>
                  </a:txBody>
                  <a:tcPr marL="13716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solidFill>
                      <a:srgbClr val="5F80AF"/>
                    </a:solidFill>
                  </a:tcPr>
                </a:tc>
                <a:tc>
                  <a:txBody>
                    <a:bodyPr/>
                    <a:lstStyle/>
                    <a:p>
                      <a:pPr algn="r" fontAlgn="b"/>
                      <a:r>
                        <a:rPr lang="en-US" sz="1400" b="1" i="0" u="none" strike="noStrike" dirty="0">
                          <a:latin typeface="Tw Cen MT" pitchFamily="34" charset="0"/>
                        </a:rPr>
                        <a:t> $       5,637 </a:t>
                      </a:r>
                    </a:p>
                  </a:txBody>
                  <a:tcPr marL="0" marR="274320" marT="0" marB="0" anchor="ctr">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FC2C5"/>
                    </a:solidFill>
                  </a:tcPr>
                </a:tc>
                <a:tc>
                  <a:txBody>
                    <a:bodyPr/>
                    <a:lstStyle/>
                    <a:p>
                      <a:pPr algn="r" fontAlgn="b"/>
                      <a:r>
                        <a:rPr lang="en-US" sz="1400" b="1" i="0" u="none" strike="noStrike" dirty="0">
                          <a:latin typeface="Tw Cen MT" pitchFamily="34" charset="0"/>
                        </a:rPr>
                        <a:t> $        </a:t>
                      </a:r>
                      <a:r>
                        <a:rPr lang="en-US" sz="1400" b="1" i="0" u="none" strike="noStrike" dirty="0" smtClean="0">
                          <a:latin typeface="Tw Cen MT" pitchFamily="34" charset="0"/>
                        </a:rPr>
                        <a:t>11,092 </a:t>
                      </a:r>
                      <a:endParaRPr lang="en-US" sz="1400" b="1" i="0" u="none" strike="noStrike" dirty="0">
                        <a:latin typeface="Tw Cen MT" pitchFamily="34" charset="0"/>
                      </a:endParaRPr>
                    </a:p>
                  </a:txBody>
                  <a:tcPr marL="0" marR="274320" marT="0"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FC2C5"/>
                    </a:solidFill>
                  </a:tcPr>
                </a:tc>
                <a:tc>
                  <a:txBody>
                    <a:bodyPr/>
                    <a:lstStyle/>
                    <a:p>
                      <a:pPr algn="r" fontAlgn="b"/>
                      <a:r>
                        <a:rPr lang="en-US" sz="1400" b="1" i="0" u="none" strike="noStrike" dirty="0">
                          <a:latin typeface="Tw Cen MT" pitchFamily="34" charset="0"/>
                        </a:rPr>
                        <a:t> $     </a:t>
                      </a:r>
                      <a:r>
                        <a:rPr lang="en-US" sz="1400" b="1" i="0" u="none" strike="noStrike" dirty="0" smtClean="0">
                          <a:latin typeface="Tw Cen MT" pitchFamily="34" charset="0"/>
                        </a:rPr>
                        <a:t>16,729 </a:t>
                      </a:r>
                      <a:endParaRPr lang="en-US" sz="1400" b="1" i="0" u="none" strike="noStrike" dirty="0">
                        <a:latin typeface="Tw Cen MT" pitchFamily="34" charset="0"/>
                      </a:endParaRPr>
                    </a:p>
                  </a:txBody>
                  <a:tcPr marL="0" marR="274320" marT="0" marB="0" anchor="ctr">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FC2C5"/>
                    </a:solidFill>
                  </a:tcPr>
                </a:tc>
              </a:tr>
            </a:tbl>
          </a:graphicData>
        </a:graphic>
      </p:graphicFrame>
      <p:sp>
        <p:nvSpPr>
          <p:cNvPr id="15" name="Rectangle 57"/>
          <p:cNvSpPr>
            <a:spLocks noChangeArrowheads="1"/>
          </p:cNvSpPr>
          <p:nvPr/>
        </p:nvSpPr>
        <p:spPr bwMode="auto">
          <a:xfrm>
            <a:off x="381000" y="5181600"/>
            <a:ext cx="9372600" cy="2133600"/>
          </a:xfrm>
          <a:prstGeom prst="rect">
            <a:avLst/>
          </a:prstGeom>
          <a:noFill/>
          <a:ln w="9525">
            <a:noFill/>
            <a:miter lim="800000"/>
            <a:headEnd/>
            <a:tailEnd/>
          </a:ln>
        </p:spPr>
        <p:txBody>
          <a:bodyPr/>
          <a:lstStyle/>
          <a:p>
            <a:pPr>
              <a:spcBef>
                <a:spcPct val="20000"/>
              </a:spcBef>
              <a:defRPr/>
            </a:pPr>
            <a:r>
              <a:rPr lang="en-US" b="1" dirty="0">
                <a:latin typeface="Tw Cen MT" pitchFamily="34" charset="0"/>
              </a:rPr>
              <a:t>Notes</a:t>
            </a:r>
            <a:r>
              <a:rPr lang="en-US" b="1" dirty="0" smtClean="0">
                <a:latin typeface="Tw Cen MT" pitchFamily="34" charset="0"/>
              </a:rPr>
              <a:t>:</a:t>
            </a:r>
          </a:p>
          <a:p>
            <a:pPr marL="112713" indent="-112713">
              <a:spcBef>
                <a:spcPct val="20000"/>
              </a:spcBef>
              <a:defRPr/>
            </a:pPr>
            <a:r>
              <a:rPr lang="en-US" baseline="30000" dirty="0" smtClean="0">
                <a:latin typeface="Tw Cen MT" pitchFamily="34" charset="0"/>
              </a:rPr>
              <a:t>1</a:t>
            </a:r>
            <a:r>
              <a:rPr lang="en-US" dirty="0" smtClean="0">
                <a:latin typeface="Tw Cen MT" pitchFamily="34" charset="0"/>
              </a:rPr>
              <a:t> Accumulated Surplus (audited) as of December 31, 2009, plus audited 2010 net income and other changes in surplus.</a:t>
            </a:r>
          </a:p>
          <a:p>
            <a:pPr marL="112713" indent="-112713">
              <a:spcBef>
                <a:spcPct val="20000"/>
              </a:spcBef>
              <a:defRPr/>
            </a:pPr>
            <a:r>
              <a:rPr lang="en-US" baseline="30000" dirty="0" smtClean="0">
                <a:latin typeface="Tw Cen MT" pitchFamily="34" charset="0"/>
              </a:rPr>
              <a:t>2</a:t>
            </a:r>
            <a:r>
              <a:rPr lang="en-US" dirty="0" smtClean="0">
                <a:latin typeface="Tw Cen MT" pitchFamily="34" charset="0"/>
              </a:rPr>
              <a:t> Approved by the Board of Governors.</a:t>
            </a:r>
          </a:p>
          <a:p>
            <a:pPr marL="112713" indent="-112713">
              <a:spcBef>
                <a:spcPct val="20000"/>
              </a:spcBef>
              <a:defRPr/>
            </a:pPr>
            <a:r>
              <a:rPr lang="en-US" baseline="30000" dirty="0" smtClean="0">
                <a:latin typeface="Tw Cen MT" pitchFamily="34" charset="0"/>
              </a:rPr>
              <a:t>3</a:t>
            </a:r>
            <a:r>
              <a:rPr lang="en-US" dirty="0" smtClean="0">
                <a:latin typeface="Tw Cen MT" pitchFamily="34" charset="0"/>
              </a:rPr>
              <a:t> Includes a provision for the issuance approved by Citizens' Board of Governors on May 11, 2011, of $900 million, which closed on July 14, 2011.  Pre- Event liquidity does not represent risk transfer and any funds drawn must be repaid.</a:t>
            </a:r>
          </a:p>
          <a:p>
            <a:pPr marL="112713" indent="-112713">
              <a:spcBef>
                <a:spcPct val="20000"/>
              </a:spcBef>
              <a:defRPr/>
            </a:pPr>
            <a:r>
              <a:rPr lang="en-US" baseline="30000" dirty="0" smtClean="0">
                <a:latin typeface="Tw Cen MT" pitchFamily="34" charset="0"/>
              </a:rPr>
              <a:t>4</a:t>
            </a:r>
            <a:r>
              <a:rPr lang="en-US" dirty="0" smtClean="0">
                <a:latin typeface="Tw Cen MT" pitchFamily="34" charset="0"/>
              </a:rPr>
              <a:t> FHCF coverage is based on estimates of preliminary exposure data, rating factors and coverage multiples.  The final retention and coverage amounts may be significantly different from these estimates.</a:t>
            </a:r>
          </a:p>
          <a:p>
            <a:pPr marL="112713" indent="-112713">
              <a:spcBef>
                <a:spcPct val="20000"/>
              </a:spcBef>
              <a:defRPr/>
            </a:pPr>
            <a:r>
              <a:rPr lang="en-US" baseline="30000" dirty="0" smtClean="0">
                <a:latin typeface="Tw Cen MT" pitchFamily="34" charset="0"/>
              </a:rPr>
              <a:t>5</a:t>
            </a:r>
            <a:r>
              <a:rPr lang="en-US" dirty="0" smtClean="0">
                <a:latin typeface="Tw Cen MT" pitchFamily="34" charset="0"/>
              </a:rPr>
              <a:t> Assumes the occurrence of an event or events sufficient to pierce and exhaust private reinsurance coverage.</a:t>
            </a:r>
            <a:endParaRPr lang="en-US" dirty="0">
              <a:latin typeface="Tw Cen MT"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Text Box 3"/>
          <p:cNvSpPr txBox="1">
            <a:spLocks noChangeArrowheads="1"/>
          </p:cNvSpPr>
          <p:nvPr/>
        </p:nvSpPr>
        <p:spPr bwMode="auto">
          <a:xfrm>
            <a:off x="4724400" y="7343002"/>
            <a:ext cx="457200" cy="285754"/>
          </a:xfrm>
          <a:prstGeom prst="rect">
            <a:avLst/>
          </a:prstGeom>
          <a:noFill/>
          <a:ln w="9525">
            <a:noFill/>
            <a:miter lim="800000"/>
            <a:headEnd/>
            <a:tailEnd/>
          </a:ln>
        </p:spPr>
        <p:txBody>
          <a:bodyPr lIns="91418" tIns="45710" rIns="91418" bIns="45710">
            <a:spAutoFit/>
          </a:bodyPr>
          <a:lstStyle/>
          <a:p>
            <a:pPr algn="ctr" defTabSz="1134798">
              <a:spcBef>
                <a:spcPct val="50000"/>
              </a:spcBef>
            </a:pPr>
            <a:fld id="{68CBE6F2-BAF0-4BB0-9035-FA29CA23E9BC}" type="slidenum">
              <a:rPr lang="en-US" sz="1200">
                <a:latin typeface="Microsoft Sans Serif" pitchFamily="34" charset="0"/>
              </a:rPr>
              <a:pPr algn="ctr" defTabSz="1134798">
                <a:spcBef>
                  <a:spcPct val="50000"/>
                </a:spcBef>
              </a:pPr>
              <a:t>10</a:t>
            </a:fld>
            <a:endParaRPr lang="en-US" sz="1200" dirty="0">
              <a:latin typeface="Microsoft Sans Serif" pitchFamily="34" charset="0"/>
            </a:endParaRPr>
          </a:p>
        </p:txBody>
      </p:sp>
      <p:sp>
        <p:nvSpPr>
          <p:cNvPr id="5" name="Title 4"/>
          <p:cNvSpPr>
            <a:spLocks noGrp="1"/>
          </p:cNvSpPr>
          <p:nvPr>
            <p:ph type="title"/>
          </p:nvPr>
        </p:nvSpPr>
        <p:spPr>
          <a:xfrm>
            <a:off x="0" y="0"/>
            <a:ext cx="10058400" cy="1219200"/>
          </a:xfrm>
          <a:solidFill>
            <a:srgbClr val="36963D"/>
          </a:solidFill>
        </p:spPr>
        <p:txBody>
          <a:bodyPr>
            <a:normAutofit/>
          </a:bodyPr>
          <a:lstStyle/>
          <a:p>
            <a:pPr marL="112713" algn="l">
              <a:defRPr/>
            </a:pPr>
            <a:r>
              <a:rPr lang="en-US" sz="2800" b="1" dirty="0" smtClean="0">
                <a:solidFill>
                  <a:schemeClr val="bg1"/>
                </a:solidFill>
                <a:latin typeface="Tw Cen MT" pitchFamily="34" charset="0"/>
              </a:rPr>
              <a:t>Projected Claims Paying Resources - Combined Accounts</a:t>
            </a:r>
            <a:br>
              <a:rPr lang="en-US" sz="2800" b="1" dirty="0" smtClean="0">
                <a:solidFill>
                  <a:schemeClr val="bg1"/>
                </a:solidFill>
                <a:latin typeface="Tw Cen MT" pitchFamily="34" charset="0"/>
              </a:rPr>
            </a:br>
            <a:r>
              <a:rPr lang="en-US" sz="2800" b="1" dirty="0" smtClean="0">
                <a:solidFill>
                  <a:schemeClr val="bg1"/>
                </a:solidFill>
                <a:latin typeface="Tw Cen MT" pitchFamily="34" charset="0"/>
              </a:rPr>
              <a:t>2011 Hurricane Season</a:t>
            </a:r>
            <a:r>
              <a:rPr lang="en-US" sz="2800" b="1" baseline="30000" dirty="0" smtClean="0">
                <a:solidFill>
                  <a:schemeClr val="bg1"/>
                </a:solidFill>
                <a:latin typeface="Tw Cen MT" pitchFamily="34" charset="0"/>
              </a:rPr>
              <a:t>1</a:t>
            </a:r>
            <a:endParaRPr lang="en-US" sz="2800" b="1" baseline="30000" dirty="0">
              <a:solidFill>
                <a:schemeClr val="bg1"/>
              </a:solidFill>
              <a:latin typeface="Tw Cen MT" pitchFamily="34" charset="0"/>
            </a:endParaRPr>
          </a:p>
        </p:txBody>
      </p:sp>
      <p:sp>
        <p:nvSpPr>
          <p:cNvPr id="6" name="Text Box 5"/>
          <p:cNvSpPr txBox="1">
            <a:spLocks noChangeArrowheads="1"/>
          </p:cNvSpPr>
          <p:nvPr/>
        </p:nvSpPr>
        <p:spPr bwMode="auto">
          <a:xfrm>
            <a:off x="228600" y="4194541"/>
            <a:ext cx="9525000" cy="646311"/>
          </a:xfrm>
          <a:prstGeom prst="rect">
            <a:avLst/>
          </a:prstGeom>
          <a:noFill/>
          <a:ln w="9525">
            <a:noFill/>
            <a:miter lim="800000"/>
            <a:headEnd/>
            <a:tailEnd/>
          </a:ln>
        </p:spPr>
        <p:txBody>
          <a:bodyPr wrap="square" lIns="91418" tIns="45710" rIns="91418" bIns="45710" anchor="ctr">
            <a:spAutoFit/>
          </a:bodyPr>
          <a:lstStyle/>
          <a:p>
            <a:pPr defTabSz="1134798"/>
            <a:endParaRPr lang="en-US" sz="1800" dirty="0" smtClean="0">
              <a:latin typeface="Tw Cen MT" pitchFamily="34" charset="0"/>
            </a:endParaRPr>
          </a:p>
          <a:p>
            <a:pPr marL="338058" indent="-338058" defTabSz="1134798">
              <a:buFont typeface="Arial" pitchFamily="34" charset="0"/>
              <a:buChar char="•"/>
            </a:pPr>
            <a:endParaRPr lang="en-US" sz="1800" dirty="0">
              <a:latin typeface="+mn-lt"/>
            </a:endParaRPr>
          </a:p>
        </p:txBody>
      </p:sp>
      <p:pic>
        <p:nvPicPr>
          <p:cNvPr id="14" name="Picture 3"/>
          <p:cNvPicPr>
            <a:picLocks noChangeAspect="1" noChangeArrowheads="1"/>
          </p:cNvPicPr>
          <p:nvPr/>
        </p:nvPicPr>
        <p:blipFill>
          <a:blip r:embed="rId3" cstate="print"/>
          <a:srcRect/>
          <a:stretch>
            <a:fillRect/>
          </a:stretch>
        </p:blipFill>
        <p:spPr bwMode="auto">
          <a:xfrm>
            <a:off x="762000" y="1295400"/>
            <a:ext cx="8568198" cy="5791200"/>
          </a:xfrm>
          <a:prstGeom prst="rect">
            <a:avLst/>
          </a:prstGeom>
          <a:noFill/>
          <a:ln w="9525">
            <a:noFill/>
            <a:miter lim="800000"/>
            <a:headEnd/>
            <a:tailEnd/>
          </a:ln>
        </p:spPr>
      </p:pic>
      <p:sp>
        <p:nvSpPr>
          <p:cNvPr id="15" name="Text Box 32"/>
          <p:cNvSpPr txBox="1">
            <a:spLocks noChangeArrowheads="1"/>
          </p:cNvSpPr>
          <p:nvPr/>
        </p:nvSpPr>
        <p:spPr bwMode="auto">
          <a:xfrm>
            <a:off x="0" y="7162800"/>
            <a:ext cx="3276600" cy="287482"/>
          </a:xfrm>
          <a:prstGeom prst="rect">
            <a:avLst/>
          </a:prstGeom>
          <a:noFill/>
          <a:ln w="9525" algn="ctr">
            <a:noFill/>
            <a:miter lim="800000"/>
            <a:headEnd/>
            <a:tailEnd/>
          </a:ln>
        </p:spPr>
        <p:txBody>
          <a:bodyPr wrap="square" lIns="101823" tIns="50911" rIns="101823" bIns="50911">
            <a:spAutoFit/>
          </a:bodyPr>
          <a:lstStyle/>
          <a:p>
            <a:pPr marL="125413" indent="-125413" defTabSz="1019175"/>
            <a:r>
              <a:rPr lang="en-US" sz="1200" baseline="30000" dirty="0">
                <a:latin typeface="Tw Cen MT" pitchFamily="34" charset="0"/>
              </a:rPr>
              <a:t>1</a:t>
            </a:r>
            <a:r>
              <a:rPr lang="en-US" sz="1200" dirty="0">
                <a:latin typeface="Tw Cen MT" pitchFamily="34" charset="0"/>
              </a:rPr>
              <a:t> S</a:t>
            </a:r>
            <a:r>
              <a:rPr lang="en-US" sz="1200" dirty="0" smtClean="0">
                <a:latin typeface="Tw Cen MT" pitchFamily="34" charset="0"/>
              </a:rPr>
              <a:t>ee </a:t>
            </a:r>
            <a:r>
              <a:rPr lang="en-US" sz="1200" dirty="0">
                <a:latin typeface="Tw Cen MT" pitchFamily="34" charset="0"/>
              </a:rPr>
              <a:t>Notes &amp; Assumptions attached </a:t>
            </a:r>
            <a:r>
              <a:rPr lang="en-US" sz="1200" dirty="0" smtClean="0">
                <a:latin typeface="Tw Cen MT" pitchFamily="34" charset="0"/>
              </a:rPr>
              <a:t>hereto  </a:t>
            </a:r>
            <a:endParaRPr lang="en-US" sz="1200" dirty="0">
              <a:latin typeface="Tw Cen MT"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Text Box 3"/>
          <p:cNvSpPr txBox="1">
            <a:spLocks noChangeArrowheads="1"/>
          </p:cNvSpPr>
          <p:nvPr/>
        </p:nvSpPr>
        <p:spPr bwMode="auto">
          <a:xfrm>
            <a:off x="4724400" y="7343002"/>
            <a:ext cx="457200" cy="285754"/>
          </a:xfrm>
          <a:prstGeom prst="rect">
            <a:avLst/>
          </a:prstGeom>
          <a:noFill/>
          <a:ln w="9525">
            <a:noFill/>
            <a:miter lim="800000"/>
            <a:headEnd/>
            <a:tailEnd/>
          </a:ln>
        </p:spPr>
        <p:txBody>
          <a:bodyPr lIns="91418" tIns="45710" rIns="91418" bIns="45710">
            <a:spAutoFit/>
          </a:bodyPr>
          <a:lstStyle/>
          <a:p>
            <a:pPr algn="ctr" defTabSz="1134798">
              <a:spcBef>
                <a:spcPct val="50000"/>
              </a:spcBef>
            </a:pPr>
            <a:fld id="{68CBE6F2-BAF0-4BB0-9035-FA29CA23E9BC}" type="slidenum">
              <a:rPr lang="en-US" sz="1200">
                <a:latin typeface="Microsoft Sans Serif" pitchFamily="34" charset="0"/>
              </a:rPr>
              <a:pPr algn="ctr" defTabSz="1134798">
                <a:spcBef>
                  <a:spcPct val="50000"/>
                </a:spcBef>
              </a:pPr>
              <a:t>11</a:t>
            </a:fld>
            <a:endParaRPr lang="en-US" sz="1200" dirty="0">
              <a:latin typeface="Microsoft Sans Serif" pitchFamily="34" charset="0"/>
            </a:endParaRPr>
          </a:p>
        </p:txBody>
      </p:sp>
      <p:sp>
        <p:nvSpPr>
          <p:cNvPr id="5" name="Title 4"/>
          <p:cNvSpPr>
            <a:spLocks noGrp="1"/>
          </p:cNvSpPr>
          <p:nvPr>
            <p:ph type="title"/>
          </p:nvPr>
        </p:nvSpPr>
        <p:spPr>
          <a:xfrm>
            <a:off x="0" y="0"/>
            <a:ext cx="10058400" cy="1219200"/>
          </a:xfrm>
          <a:solidFill>
            <a:srgbClr val="36963D"/>
          </a:solidFill>
        </p:spPr>
        <p:txBody>
          <a:bodyPr>
            <a:normAutofit/>
          </a:bodyPr>
          <a:lstStyle/>
          <a:p>
            <a:pPr marL="112713" indent="-112713" algn="l"/>
            <a:r>
              <a:rPr lang="en-US" sz="2800" b="1" dirty="0" smtClean="0">
                <a:solidFill>
                  <a:schemeClr val="bg1"/>
                </a:solidFill>
                <a:latin typeface="Tw Cen MT" pitchFamily="34" charset="0"/>
              </a:rPr>
              <a:t>	Projected Claims Paying Resources - Combined Accounts</a:t>
            </a:r>
            <a:br>
              <a:rPr lang="en-US" sz="2800" b="1" dirty="0" smtClean="0">
                <a:solidFill>
                  <a:schemeClr val="bg1"/>
                </a:solidFill>
                <a:latin typeface="Tw Cen MT" pitchFamily="34" charset="0"/>
              </a:rPr>
            </a:br>
            <a:r>
              <a:rPr lang="en-US" sz="2800" b="1" dirty="0" smtClean="0">
                <a:solidFill>
                  <a:schemeClr val="bg1"/>
                </a:solidFill>
                <a:latin typeface="Tw Cen MT" pitchFamily="34" charset="0"/>
              </a:rPr>
              <a:t>2011 Hurricane Season</a:t>
            </a:r>
            <a:r>
              <a:rPr lang="en-US" sz="2800" b="1" baseline="30000" dirty="0" smtClean="0">
                <a:solidFill>
                  <a:schemeClr val="bg1"/>
                </a:solidFill>
                <a:latin typeface="Tw Cen MT" pitchFamily="34" charset="0"/>
              </a:rPr>
              <a:t>1</a:t>
            </a:r>
            <a:endParaRPr lang="en-US" sz="2800" b="1" dirty="0">
              <a:solidFill>
                <a:schemeClr val="bg1"/>
              </a:solidFill>
              <a:latin typeface="Tw Cen MT" pitchFamily="34" charset="0"/>
            </a:endParaRPr>
          </a:p>
        </p:txBody>
      </p:sp>
      <p:pic>
        <p:nvPicPr>
          <p:cNvPr id="7" name="Picture 2"/>
          <p:cNvPicPr>
            <a:picLocks noChangeAspect="1" noChangeArrowheads="1"/>
          </p:cNvPicPr>
          <p:nvPr/>
        </p:nvPicPr>
        <p:blipFill>
          <a:blip r:embed="rId3" cstate="print"/>
          <a:srcRect/>
          <a:stretch>
            <a:fillRect/>
          </a:stretch>
        </p:blipFill>
        <p:spPr bwMode="auto">
          <a:xfrm>
            <a:off x="838200" y="1295400"/>
            <a:ext cx="8458200" cy="5868361"/>
          </a:xfrm>
          <a:prstGeom prst="rect">
            <a:avLst/>
          </a:prstGeom>
          <a:noFill/>
          <a:ln w="9525">
            <a:noFill/>
            <a:miter lim="800000"/>
            <a:headEnd/>
            <a:tailEnd/>
          </a:ln>
        </p:spPr>
      </p:pic>
      <p:sp>
        <p:nvSpPr>
          <p:cNvPr id="9" name="Text Box 32"/>
          <p:cNvSpPr txBox="1">
            <a:spLocks noChangeArrowheads="1"/>
          </p:cNvSpPr>
          <p:nvPr/>
        </p:nvSpPr>
        <p:spPr bwMode="auto">
          <a:xfrm>
            <a:off x="0" y="7239000"/>
            <a:ext cx="3276600" cy="287482"/>
          </a:xfrm>
          <a:prstGeom prst="rect">
            <a:avLst/>
          </a:prstGeom>
          <a:noFill/>
          <a:ln w="9525" algn="ctr">
            <a:noFill/>
            <a:miter lim="800000"/>
            <a:headEnd/>
            <a:tailEnd/>
          </a:ln>
        </p:spPr>
        <p:txBody>
          <a:bodyPr wrap="square" lIns="101823" tIns="50911" rIns="101823" bIns="50911">
            <a:spAutoFit/>
          </a:bodyPr>
          <a:lstStyle/>
          <a:p>
            <a:pPr marL="125413" indent="-125413" defTabSz="1019175"/>
            <a:r>
              <a:rPr lang="en-US" sz="1200" baseline="30000" dirty="0">
                <a:latin typeface="Tw Cen MT" pitchFamily="34" charset="0"/>
              </a:rPr>
              <a:t>1</a:t>
            </a:r>
            <a:r>
              <a:rPr lang="en-US" sz="1200" dirty="0">
                <a:latin typeface="Tw Cen MT" pitchFamily="34" charset="0"/>
              </a:rPr>
              <a:t> S</a:t>
            </a:r>
            <a:r>
              <a:rPr lang="en-US" sz="1200" dirty="0" smtClean="0">
                <a:latin typeface="Tw Cen MT" pitchFamily="34" charset="0"/>
              </a:rPr>
              <a:t>ee </a:t>
            </a:r>
            <a:r>
              <a:rPr lang="en-US" sz="1200" dirty="0">
                <a:latin typeface="Tw Cen MT" pitchFamily="34" charset="0"/>
              </a:rPr>
              <a:t>Notes &amp; Assumptions attached </a:t>
            </a:r>
            <a:r>
              <a:rPr lang="en-US" sz="1200" dirty="0" smtClean="0">
                <a:latin typeface="Tw Cen MT" pitchFamily="34" charset="0"/>
              </a:rPr>
              <a:t>hereto  </a:t>
            </a:r>
            <a:endParaRPr lang="en-US" sz="1200" dirty="0">
              <a:latin typeface="Tw Cen MT"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Text Box 3"/>
          <p:cNvSpPr txBox="1">
            <a:spLocks noChangeArrowheads="1"/>
          </p:cNvSpPr>
          <p:nvPr/>
        </p:nvSpPr>
        <p:spPr bwMode="auto">
          <a:xfrm>
            <a:off x="4724400" y="7343002"/>
            <a:ext cx="457200" cy="285754"/>
          </a:xfrm>
          <a:prstGeom prst="rect">
            <a:avLst/>
          </a:prstGeom>
          <a:noFill/>
          <a:ln w="9525">
            <a:noFill/>
            <a:miter lim="800000"/>
            <a:headEnd/>
            <a:tailEnd/>
          </a:ln>
        </p:spPr>
        <p:txBody>
          <a:bodyPr lIns="91418" tIns="45710" rIns="91418" bIns="45710">
            <a:spAutoFit/>
          </a:bodyPr>
          <a:lstStyle/>
          <a:p>
            <a:pPr algn="ctr" defTabSz="1134798">
              <a:spcBef>
                <a:spcPct val="50000"/>
              </a:spcBef>
            </a:pPr>
            <a:fld id="{68CBE6F2-BAF0-4BB0-9035-FA29CA23E9BC}" type="slidenum">
              <a:rPr lang="en-US" sz="1200">
                <a:latin typeface="Microsoft Sans Serif" pitchFamily="34" charset="0"/>
              </a:rPr>
              <a:pPr algn="ctr" defTabSz="1134798">
                <a:spcBef>
                  <a:spcPct val="50000"/>
                </a:spcBef>
              </a:pPr>
              <a:t>12</a:t>
            </a:fld>
            <a:endParaRPr lang="en-US" sz="1200" dirty="0">
              <a:latin typeface="Microsoft Sans Serif" pitchFamily="34" charset="0"/>
            </a:endParaRPr>
          </a:p>
        </p:txBody>
      </p:sp>
      <p:sp>
        <p:nvSpPr>
          <p:cNvPr id="5" name="Title 4"/>
          <p:cNvSpPr>
            <a:spLocks noGrp="1"/>
          </p:cNvSpPr>
          <p:nvPr>
            <p:ph type="title"/>
          </p:nvPr>
        </p:nvSpPr>
        <p:spPr>
          <a:xfrm>
            <a:off x="0" y="0"/>
            <a:ext cx="10058400" cy="1219200"/>
          </a:xfrm>
          <a:solidFill>
            <a:srgbClr val="36963D"/>
          </a:solidFill>
        </p:spPr>
        <p:txBody>
          <a:bodyPr>
            <a:normAutofit/>
          </a:bodyPr>
          <a:lstStyle/>
          <a:p>
            <a:pPr marL="112713" algn="l">
              <a:defRPr/>
            </a:pPr>
            <a:r>
              <a:rPr lang="en-US" sz="2800" b="1" dirty="0" smtClean="0">
                <a:solidFill>
                  <a:schemeClr val="bg1"/>
                </a:solidFill>
                <a:latin typeface="Tw Cen MT" pitchFamily="34" charset="0"/>
              </a:rPr>
              <a:t>Projected Claims Paying Resources - Combined Accounts</a:t>
            </a:r>
            <a:br>
              <a:rPr lang="en-US" sz="2800" b="1" dirty="0" smtClean="0">
                <a:solidFill>
                  <a:schemeClr val="bg1"/>
                </a:solidFill>
                <a:latin typeface="Tw Cen MT" pitchFamily="34" charset="0"/>
              </a:rPr>
            </a:br>
            <a:r>
              <a:rPr lang="en-US" sz="2800" b="1" dirty="0" smtClean="0">
                <a:solidFill>
                  <a:schemeClr val="bg1"/>
                </a:solidFill>
                <a:latin typeface="Tw Cen MT" pitchFamily="34" charset="0"/>
              </a:rPr>
              <a:t>2011 Hurricane Season</a:t>
            </a:r>
            <a:r>
              <a:rPr lang="en-US" sz="2800" b="1" baseline="30000" dirty="0" smtClean="0">
                <a:solidFill>
                  <a:schemeClr val="bg1"/>
                </a:solidFill>
                <a:latin typeface="Tw Cen MT" pitchFamily="34" charset="0"/>
              </a:rPr>
              <a:t>1</a:t>
            </a:r>
            <a:endParaRPr lang="en-US" sz="2800" b="1" baseline="30000" dirty="0">
              <a:solidFill>
                <a:schemeClr val="bg1"/>
              </a:solidFill>
              <a:latin typeface="Tw Cen MT" pitchFamily="34" charset="0"/>
            </a:endParaRPr>
          </a:p>
        </p:txBody>
      </p:sp>
      <p:sp>
        <p:nvSpPr>
          <p:cNvPr id="6" name="Text Box 5"/>
          <p:cNvSpPr txBox="1">
            <a:spLocks noChangeArrowheads="1"/>
          </p:cNvSpPr>
          <p:nvPr/>
        </p:nvSpPr>
        <p:spPr bwMode="auto">
          <a:xfrm>
            <a:off x="228600" y="4194541"/>
            <a:ext cx="9525000" cy="646311"/>
          </a:xfrm>
          <a:prstGeom prst="rect">
            <a:avLst/>
          </a:prstGeom>
          <a:noFill/>
          <a:ln w="9525">
            <a:noFill/>
            <a:miter lim="800000"/>
            <a:headEnd/>
            <a:tailEnd/>
          </a:ln>
        </p:spPr>
        <p:txBody>
          <a:bodyPr wrap="square" lIns="91418" tIns="45710" rIns="91418" bIns="45710" anchor="ctr">
            <a:spAutoFit/>
          </a:bodyPr>
          <a:lstStyle/>
          <a:p>
            <a:pPr defTabSz="1134798"/>
            <a:endParaRPr lang="en-US" sz="1800" dirty="0" smtClean="0">
              <a:latin typeface="Tw Cen MT" pitchFamily="34" charset="0"/>
            </a:endParaRPr>
          </a:p>
          <a:p>
            <a:pPr marL="338058" indent="-338058" defTabSz="1134798">
              <a:buFont typeface="Arial" pitchFamily="34" charset="0"/>
              <a:buChar char="•"/>
            </a:pPr>
            <a:endParaRPr lang="en-US" sz="1800" dirty="0">
              <a:latin typeface="+mn-lt"/>
            </a:endParaRPr>
          </a:p>
        </p:txBody>
      </p:sp>
      <p:pic>
        <p:nvPicPr>
          <p:cNvPr id="1029" name="Picture 5"/>
          <p:cNvPicPr>
            <a:picLocks noChangeAspect="1" noChangeArrowheads="1"/>
          </p:cNvPicPr>
          <p:nvPr/>
        </p:nvPicPr>
        <p:blipFill>
          <a:blip r:embed="rId3" cstate="print"/>
          <a:srcRect/>
          <a:stretch>
            <a:fillRect/>
          </a:stretch>
        </p:blipFill>
        <p:spPr bwMode="auto">
          <a:xfrm>
            <a:off x="457200" y="1241496"/>
            <a:ext cx="8458200" cy="5945115"/>
          </a:xfrm>
          <a:prstGeom prst="rect">
            <a:avLst/>
          </a:prstGeom>
          <a:noFill/>
          <a:ln w="9525">
            <a:noFill/>
            <a:miter lim="800000"/>
            <a:headEnd/>
            <a:tailEnd/>
          </a:ln>
          <a:effectLst/>
        </p:spPr>
      </p:pic>
      <p:sp>
        <p:nvSpPr>
          <p:cNvPr id="7" name="Text Box 32"/>
          <p:cNvSpPr txBox="1">
            <a:spLocks noChangeArrowheads="1"/>
          </p:cNvSpPr>
          <p:nvPr/>
        </p:nvSpPr>
        <p:spPr bwMode="auto">
          <a:xfrm>
            <a:off x="0" y="7239000"/>
            <a:ext cx="3276600" cy="287482"/>
          </a:xfrm>
          <a:prstGeom prst="rect">
            <a:avLst/>
          </a:prstGeom>
          <a:noFill/>
          <a:ln w="9525" algn="ctr">
            <a:noFill/>
            <a:miter lim="800000"/>
            <a:headEnd/>
            <a:tailEnd/>
          </a:ln>
        </p:spPr>
        <p:txBody>
          <a:bodyPr wrap="square" lIns="101823" tIns="50911" rIns="101823" bIns="50911">
            <a:spAutoFit/>
          </a:bodyPr>
          <a:lstStyle/>
          <a:p>
            <a:pPr marL="125413" indent="-125413" defTabSz="1019175"/>
            <a:r>
              <a:rPr lang="en-US" sz="1200" baseline="30000" dirty="0">
                <a:latin typeface="Tw Cen MT" pitchFamily="34" charset="0"/>
              </a:rPr>
              <a:t>1</a:t>
            </a:r>
            <a:r>
              <a:rPr lang="en-US" sz="1200" dirty="0">
                <a:latin typeface="Tw Cen MT" pitchFamily="34" charset="0"/>
              </a:rPr>
              <a:t> S</a:t>
            </a:r>
            <a:r>
              <a:rPr lang="en-US" sz="1200" dirty="0" smtClean="0">
                <a:latin typeface="Tw Cen MT" pitchFamily="34" charset="0"/>
              </a:rPr>
              <a:t>ee </a:t>
            </a:r>
            <a:r>
              <a:rPr lang="en-US" sz="1200" dirty="0">
                <a:latin typeface="Tw Cen MT" pitchFamily="34" charset="0"/>
              </a:rPr>
              <a:t>Notes &amp; Assumptions attached </a:t>
            </a:r>
            <a:r>
              <a:rPr lang="en-US" sz="1200" dirty="0" smtClean="0">
                <a:latin typeface="Tw Cen MT" pitchFamily="34" charset="0"/>
              </a:rPr>
              <a:t>hereto </a:t>
            </a:r>
            <a:endParaRPr lang="en-US" sz="1200" dirty="0">
              <a:latin typeface="Tw Cen MT"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Text Box 3"/>
          <p:cNvSpPr txBox="1">
            <a:spLocks noChangeArrowheads="1"/>
          </p:cNvSpPr>
          <p:nvPr/>
        </p:nvSpPr>
        <p:spPr bwMode="auto">
          <a:xfrm>
            <a:off x="4724400" y="7343002"/>
            <a:ext cx="457200" cy="285754"/>
          </a:xfrm>
          <a:prstGeom prst="rect">
            <a:avLst/>
          </a:prstGeom>
          <a:noFill/>
          <a:ln w="9525">
            <a:noFill/>
            <a:miter lim="800000"/>
            <a:headEnd/>
            <a:tailEnd/>
          </a:ln>
        </p:spPr>
        <p:txBody>
          <a:bodyPr lIns="91418" tIns="45710" rIns="91418" bIns="45710">
            <a:spAutoFit/>
          </a:bodyPr>
          <a:lstStyle/>
          <a:p>
            <a:pPr algn="ctr" defTabSz="1134798">
              <a:spcBef>
                <a:spcPct val="50000"/>
              </a:spcBef>
            </a:pPr>
            <a:fld id="{68CBE6F2-BAF0-4BB0-9035-FA29CA23E9BC}" type="slidenum">
              <a:rPr lang="en-US" sz="1200">
                <a:latin typeface="Microsoft Sans Serif" pitchFamily="34" charset="0"/>
              </a:rPr>
              <a:pPr algn="ctr" defTabSz="1134798">
                <a:spcBef>
                  <a:spcPct val="50000"/>
                </a:spcBef>
              </a:pPr>
              <a:t>13</a:t>
            </a:fld>
            <a:endParaRPr lang="en-US" sz="1200" dirty="0">
              <a:latin typeface="Microsoft Sans Serif" pitchFamily="34" charset="0"/>
            </a:endParaRPr>
          </a:p>
        </p:txBody>
      </p:sp>
      <p:sp>
        <p:nvSpPr>
          <p:cNvPr id="5" name="Title 4"/>
          <p:cNvSpPr>
            <a:spLocks noGrp="1"/>
          </p:cNvSpPr>
          <p:nvPr>
            <p:ph type="title"/>
          </p:nvPr>
        </p:nvSpPr>
        <p:spPr>
          <a:xfrm>
            <a:off x="0" y="0"/>
            <a:ext cx="10058400" cy="1219200"/>
          </a:xfrm>
          <a:solidFill>
            <a:srgbClr val="36963D"/>
          </a:solidFill>
        </p:spPr>
        <p:txBody>
          <a:bodyPr>
            <a:normAutofit/>
          </a:bodyPr>
          <a:lstStyle/>
          <a:p>
            <a:pPr marL="112713" algn="l">
              <a:defRPr/>
            </a:pPr>
            <a:r>
              <a:rPr lang="en-US" sz="2800" b="1" dirty="0" smtClean="0">
                <a:solidFill>
                  <a:schemeClr val="bg1"/>
                </a:solidFill>
                <a:latin typeface="Tw Cen MT" pitchFamily="34" charset="0"/>
              </a:rPr>
              <a:t>Projected Claims Paying Resources - Combined Accounts</a:t>
            </a:r>
            <a:br>
              <a:rPr lang="en-US" sz="2800" b="1" dirty="0" smtClean="0">
                <a:solidFill>
                  <a:schemeClr val="bg1"/>
                </a:solidFill>
                <a:latin typeface="Tw Cen MT" pitchFamily="34" charset="0"/>
              </a:rPr>
            </a:br>
            <a:r>
              <a:rPr lang="en-US" sz="2800" b="1" dirty="0" smtClean="0">
                <a:solidFill>
                  <a:schemeClr val="bg1"/>
                </a:solidFill>
                <a:latin typeface="Tw Cen MT" pitchFamily="34" charset="0"/>
              </a:rPr>
              <a:t>2011 Hurricane Season</a:t>
            </a:r>
            <a:r>
              <a:rPr lang="en-US" sz="2800" b="1" baseline="30000" dirty="0" smtClean="0">
                <a:solidFill>
                  <a:schemeClr val="bg1"/>
                </a:solidFill>
                <a:latin typeface="Tw Cen MT" pitchFamily="34" charset="0"/>
              </a:rPr>
              <a:t>1</a:t>
            </a:r>
            <a:endParaRPr lang="en-US" sz="2800" b="1" baseline="30000" dirty="0">
              <a:solidFill>
                <a:schemeClr val="bg1"/>
              </a:solidFill>
              <a:latin typeface="Tw Cen MT" pitchFamily="34" charset="0"/>
            </a:endParaRPr>
          </a:p>
        </p:txBody>
      </p:sp>
      <p:sp>
        <p:nvSpPr>
          <p:cNvPr id="6" name="Text Box 5"/>
          <p:cNvSpPr txBox="1">
            <a:spLocks noChangeArrowheads="1"/>
          </p:cNvSpPr>
          <p:nvPr/>
        </p:nvSpPr>
        <p:spPr bwMode="auto">
          <a:xfrm>
            <a:off x="228600" y="4194541"/>
            <a:ext cx="9525000" cy="646311"/>
          </a:xfrm>
          <a:prstGeom prst="rect">
            <a:avLst/>
          </a:prstGeom>
          <a:noFill/>
          <a:ln w="9525">
            <a:noFill/>
            <a:miter lim="800000"/>
            <a:headEnd/>
            <a:tailEnd/>
          </a:ln>
        </p:spPr>
        <p:txBody>
          <a:bodyPr wrap="square" lIns="91418" tIns="45710" rIns="91418" bIns="45710" anchor="ctr">
            <a:spAutoFit/>
          </a:bodyPr>
          <a:lstStyle/>
          <a:p>
            <a:pPr defTabSz="1134798"/>
            <a:endParaRPr lang="en-US" sz="1800" dirty="0" smtClean="0">
              <a:latin typeface="Tw Cen MT" pitchFamily="34" charset="0"/>
            </a:endParaRPr>
          </a:p>
          <a:p>
            <a:pPr marL="338058" indent="-338058" defTabSz="1134798">
              <a:buFont typeface="Arial" pitchFamily="34" charset="0"/>
              <a:buChar char="•"/>
            </a:pPr>
            <a:endParaRPr lang="en-US" sz="1800" dirty="0">
              <a:latin typeface="+mn-lt"/>
            </a:endParaRPr>
          </a:p>
        </p:txBody>
      </p:sp>
      <p:pic>
        <p:nvPicPr>
          <p:cNvPr id="2052" name="Picture 4"/>
          <p:cNvPicPr>
            <a:picLocks noChangeAspect="1" noChangeArrowheads="1"/>
          </p:cNvPicPr>
          <p:nvPr/>
        </p:nvPicPr>
        <p:blipFill>
          <a:blip r:embed="rId3" cstate="print"/>
          <a:srcRect/>
          <a:stretch>
            <a:fillRect/>
          </a:stretch>
        </p:blipFill>
        <p:spPr bwMode="auto">
          <a:xfrm>
            <a:off x="490894" y="1266825"/>
            <a:ext cx="8413377" cy="5895975"/>
          </a:xfrm>
          <a:prstGeom prst="rect">
            <a:avLst/>
          </a:prstGeom>
          <a:noFill/>
          <a:ln w="9525">
            <a:noFill/>
            <a:miter lim="800000"/>
            <a:headEnd/>
            <a:tailEnd/>
          </a:ln>
          <a:effectLst/>
        </p:spPr>
      </p:pic>
      <p:sp>
        <p:nvSpPr>
          <p:cNvPr id="7" name="Text Box 32"/>
          <p:cNvSpPr txBox="1">
            <a:spLocks noChangeArrowheads="1"/>
          </p:cNvSpPr>
          <p:nvPr/>
        </p:nvSpPr>
        <p:spPr bwMode="auto">
          <a:xfrm>
            <a:off x="0" y="7162800"/>
            <a:ext cx="3276600" cy="287482"/>
          </a:xfrm>
          <a:prstGeom prst="rect">
            <a:avLst/>
          </a:prstGeom>
          <a:noFill/>
          <a:ln w="9525" algn="ctr">
            <a:noFill/>
            <a:miter lim="800000"/>
            <a:headEnd/>
            <a:tailEnd/>
          </a:ln>
        </p:spPr>
        <p:txBody>
          <a:bodyPr wrap="square" lIns="101823" tIns="50911" rIns="101823" bIns="50911">
            <a:spAutoFit/>
          </a:bodyPr>
          <a:lstStyle/>
          <a:p>
            <a:pPr marL="125413" indent="-125413" defTabSz="1019175"/>
            <a:r>
              <a:rPr lang="en-US" sz="1200" baseline="30000" dirty="0">
                <a:latin typeface="Tw Cen MT" pitchFamily="34" charset="0"/>
              </a:rPr>
              <a:t>1</a:t>
            </a:r>
            <a:r>
              <a:rPr lang="en-US" sz="1200" dirty="0">
                <a:latin typeface="Tw Cen MT" pitchFamily="34" charset="0"/>
              </a:rPr>
              <a:t> S</a:t>
            </a:r>
            <a:r>
              <a:rPr lang="en-US" sz="1200" dirty="0" smtClean="0">
                <a:latin typeface="Tw Cen MT" pitchFamily="34" charset="0"/>
              </a:rPr>
              <a:t>ee </a:t>
            </a:r>
            <a:r>
              <a:rPr lang="en-US" sz="1200" dirty="0">
                <a:latin typeface="Tw Cen MT" pitchFamily="34" charset="0"/>
              </a:rPr>
              <a:t>Notes &amp; Assumptions attached </a:t>
            </a:r>
            <a:r>
              <a:rPr lang="en-US" sz="1200" dirty="0" smtClean="0">
                <a:latin typeface="Tw Cen MT" pitchFamily="34" charset="0"/>
              </a:rPr>
              <a:t>hereto </a:t>
            </a:r>
            <a:endParaRPr lang="en-US" sz="1200" dirty="0">
              <a:latin typeface="Tw Cen MT"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Text Box 3"/>
          <p:cNvSpPr txBox="1">
            <a:spLocks noChangeArrowheads="1"/>
          </p:cNvSpPr>
          <p:nvPr/>
        </p:nvSpPr>
        <p:spPr bwMode="auto">
          <a:xfrm>
            <a:off x="4724400" y="7343002"/>
            <a:ext cx="457200" cy="285754"/>
          </a:xfrm>
          <a:prstGeom prst="rect">
            <a:avLst/>
          </a:prstGeom>
          <a:noFill/>
          <a:ln w="9525">
            <a:noFill/>
            <a:miter lim="800000"/>
            <a:headEnd/>
            <a:tailEnd/>
          </a:ln>
        </p:spPr>
        <p:txBody>
          <a:bodyPr lIns="91418" tIns="45710" rIns="91418" bIns="45710">
            <a:spAutoFit/>
          </a:bodyPr>
          <a:lstStyle/>
          <a:p>
            <a:pPr algn="ctr" defTabSz="1134798">
              <a:spcBef>
                <a:spcPct val="50000"/>
              </a:spcBef>
            </a:pPr>
            <a:fld id="{68CBE6F2-BAF0-4BB0-9035-FA29CA23E9BC}" type="slidenum">
              <a:rPr lang="en-US" sz="1200">
                <a:latin typeface="Microsoft Sans Serif" pitchFamily="34" charset="0"/>
              </a:rPr>
              <a:pPr algn="ctr" defTabSz="1134798">
                <a:spcBef>
                  <a:spcPct val="50000"/>
                </a:spcBef>
              </a:pPr>
              <a:t>14</a:t>
            </a:fld>
            <a:endParaRPr lang="en-US" sz="1200" dirty="0">
              <a:latin typeface="Microsoft Sans Serif" pitchFamily="34" charset="0"/>
            </a:endParaRPr>
          </a:p>
        </p:txBody>
      </p:sp>
      <p:sp>
        <p:nvSpPr>
          <p:cNvPr id="5" name="Title 4"/>
          <p:cNvSpPr>
            <a:spLocks noGrp="1"/>
          </p:cNvSpPr>
          <p:nvPr>
            <p:ph type="title"/>
          </p:nvPr>
        </p:nvSpPr>
        <p:spPr>
          <a:xfrm>
            <a:off x="0" y="0"/>
            <a:ext cx="10058400" cy="1219200"/>
          </a:xfrm>
          <a:solidFill>
            <a:srgbClr val="36963D"/>
          </a:solidFill>
        </p:spPr>
        <p:txBody>
          <a:bodyPr>
            <a:normAutofit/>
          </a:bodyPr>
          <a:lstStyle/>
          <a:p>
            <a:pPr marL="112713" algn="l">
              <a:defRPr/>
            </a:pPr>
            <a:r>
              <a:rPr lang="en-US" sz="2800" b="1" dirty="0" smtClean="0">
                <a:solidFill>
                  <a:schemeClr val="bg1"/>
                </a:solidFill>
                <a:latin typeface="Tw Cen MT" pitchFamily="34" charset="0"/>
              </a:rPr>
              <a:t>Projected Claims Paying Resources - Combined Accounts</a:t>
            </a:r>
            <a:br>
              <a:rPr lang="en-US" sz="2800" b="1" dirty="0" smtClean="0">
                <a:solidFill>
                  <a:schemeClr val="bg1"/>
                </a:solidFill>
                <a:latin typeface="Tw Cen MT" pitchFamily="34" charset="0"/>
              </a:rPr>
            </a:br>
            <a:r>
              <a:rPr lang="en-US" sz="2800" b="1" dirty="0" smtClean="0">
                <a:solidFill>
                  <a:schemeClr val="bg1"/>
                </a:solidFill>
                <a:latin typeface="Tw Cen MT" pitchFamily="34" charset="0"/>
              </a:rPr>
              <a:t>2011 Hurricane Season</a:t>
            </a:r>
            <a:r>
              <a:rPr lang="en-US" sz="2800" b="1" baseline="30000" dirty="0" smtClean="0">
                <a:solidFill>
                  <a:schemeClr val="bg1"/>
                </a:solidFill>
                <a:latin typeface="Tw Cen MT" pitchFamily="34" charset="0"/>
              </a:rPr>
              <a:t>1</a:t>
            </a:r>
            <a:endParaRPr lang="en-US" sz="2800" b="1" baseline="30000" dirty="0">
              <a:solidFill>
                <a:schemeClr val="bg1"/>
              </a:solidFill>
              <a:latin typeface="Tw Cen MT" pitchFamily="34" charset="0"/>
            </a:endParaRPr>
          </a:p>
        </p:txBody>
      </p:sp>
      <p:sp>
        <p:nvSpPr>
          <p:cNvPr id="6" name="Text Box 5"/>
          <p:cNvSpPr txBox="1">
            <a:spLocks noChangeArrowheads="1"/>
          </p:cNvSpPr>
          <p:nvPr/>
        </p:nvSpPr>
        <p:spPr bwMode="auto">
          <a:xfrm>
            <a:off x="228600" y="4194541"/>
            <a:ext cx="9525000" cy="646311"/>
          </a:xfrm>
          <a:prstGeom prst="rect">
            <a:avLst/>
          </a:prstGeom>
          <a:noFill/>
          <a:ln w="9525">
            <a:noFill/>
            <a:miter lim="800000"/>
            <a:headEnd/>
            <a:tailEnd/>
          </a:ln>
        </p:spPr>
        <p:txBody>
          <a:bodyPr wrap="square" lIns="91418" tIns="45710" rIns="91418" bIns="45710" anchor="ctr">
            <a:spAutoFit/>
          </a:bodyPr>
          <a:lstStyle/>
          <a:p>
            <a:pPr defTabSz="1134798"/>
            <a:endParaRPr lang="en-US" sz="1800" dirty="0" smtClean="0">
              <a:latin typeface="Tw Cen MT" pitchFamily="34" charset="0"/>
            </a:endParaRPr>
          </a:p>
          <a:p>
            <a:pPr marL="338058" indent="-338058" defTabSz="1134798">
              <a:buFont typeface="Arial" pitchFamily="34" charset="0"/>
              <a:buChar char="•"/>
            </a:pPr>
            <a:endParaRPr lang="en-US" sz="1800" dirty="0">
              <a:latin typeface="+mn-lt"/>
            </a:endParaRPr>
          </a:p>
        </p:txBody>
      </p:sp>
      <p:pic>
        <p:nvPicPr>
          <p:cNvPr id="3076" name="Picture 4"/>
          <p:cNvPicPr>
            <a:picLocks noChangeAspect="1" noChangeArrowheads="1"/>
          </p:cNvPicPr>
          <p:nvPr/>
        </p:nvPicPr>
        <p:blipFill>
          <a:blip r:embed="rId3" cstate="print"/>
          <a:srcRect/>
          <a:stretch>
            <a:fillRect/>
          </a:stretch>
        </p:blipFill>
        <p:spPr bwMode="auto">
          <a:xfrm>
            <a:off x="457200" y="1242060"/>
            <a:ext cx="8458200" cy="5920740"/>
          </a:xfrm>
          <a:prstGeom prst="rect">
            <a:avLst/>
          </a:prstGeom>
          <a:noFill/>
          <a:ln w="9525">
            <a:noFill/>
            <a:miter lim="800000"/>
            <a:headEnd/>
            <a:tailEnd/>
          </a:ln>
          <a:effectLst/>
        </p:spPr>
      </p:pic>
      <p:sp>
        <p:nvSpPr>
          <p:cNvPr id="7" name="Text Box 32"/>
          <p:cNvSpPr txBox="1">
            <a:spLocks noChangeArrowheads="1"/>
          </p:cNvSpPr>
          <p:nvPr/>
        </p:nvSpPr>
        <p:spPr bwMode="auto">
          <a:xfrm>
            <a:off x="0" y="7162800"/>
            <a:ext cx="3276600" cy="287482"/>
          </a:xfrm>
          <a:prstGeom prst="rect">
            <a:avLst/>
          </a:prstGeom>
          <a:noFill/>
          <a:ln w="9525" algn="ctr">
            <a:noFill/>
            <a:miter lim="800000"/>
            <a:headEnd/>
            <a:tailEnd/>
          </a:ln>
        </p:spPr>
        <p:txBody>
          <a:bodyPr wrap="square" lIns="101823" tIns="50911" rIns="101823" bIns="50911">
            <a:spAutoFit/>
          </a:bodyPr>
          <a:lstStyle/>
          <a:p>
            <a:pPr marL="125413" indent="-125413" defTabSz="1019175"/>
            <a:r>
              <a:rPr lang="en-US" sz="1200" baseline="30000" dirty="0">
                <a:latin typeface="Tw Cen MT" pitchFamily="34" charset="0"/>
              </a:rPr>
              <a:t>1</a:t>
            </a:r>
            <a:r>
              <a:rPr lang="en-US" sz="1200" dirty="0">
                <a:latin typeface="Tw Cen MT" pitchFamily="34" charset="0"/>
              </a:rPr>
              <a:t> S</a:t>
            </a:r>
            <a:r>
              <a:rPr lang="en-US" sz="1200" dirty="0" smtClean="0">
                <a:latin typeface="Tw Cen MT" pitchFamily="34" charset="0"/>
              </a:rPr>
              <a:t>ee </a:t>
            </a:r>
            <a:r>
              <a:rPr lang="en-US" sz="1200" dirty="0">
                <a:latin typeface="Tw Cen MT" pitchFamily="34" charset="0"/>
              </a:rPr>
              <a:t>Notes &amp; Assumptions attached </a:t>
            </a:r>
            <a:r>
              <a:rPr lang="en-US" sz="1200" dirty="0" smtClean="0">
                <a:latin typeface="Tw Cen MT" pitchFamily="34" charset="0"/>
              </a:rPr>
              <a:t>hereto </a:t>
            </a:r>
            <a:endParaRPr lang="en-US" sz="1200" dirty="0">
              <a:latin typeface="Tw Cen MT"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Text Box 3"/>
          <p:cNvSpPr txBox="1">
            <a:spLocks noChangeArrowheads="1"/>
          </p:cNvSpPr>
          <p:nvPr/>
        </p:nvSpPr>
        <p:spPr bwMode="auto">
          <a:xfrm>
            <a:off x="4724400" y="7343002"/>
            <a:ext cx="457200" cy="285754"/>
          </a:xfrm>
          <a:prstGeom prst="rect">
            <a:avLst/>
          </a:prstGeom>
          <a:noFill/>
          <a:ln w="9525">
            <a:noFill/>
            <a:miter lim="800000"/>
            <a:headEnd/>
            <a:tailEnd/>
          </a:ln>
        </p:spPr>
        <p:txBody>
          <a:bodyPr lIns="91418" tIns="45710" rIns="91418" bIns="45710">
            <a:spAutoFit/>
          </a:bodyPr>
          <a:lstStyle/>
          <a:p>
            <a:pPr algn="ctr" defTabSz="1134798">
              <a:spcBef>
                <a:spcPct val="50000"/>
              </a:spcBef>
            </a:pPr>
            <a:fld id="{68CBE6F2-BAF0-4BB0-9035-FA29CA23E9BC}" type="slidenum">
              <a:rPr lang="en-US" sz="1200">
                <a:latin typeface="Microsoft Sans Serif" pitchFamily="34" charset="0"/>
              </a:rPr>
              <a:pPr algn="ctr" defTabSz="1134798">
                <a:spcBef>
                  <a:spcPct val="50000"/>
                </a:spcBef>
              </a:pPr>
              <a:t>15</a:t>
            </a:fld>
            <a:endParaRPr lang="en-US" sz="1200" dirty="0">
              <a:latin typeface="Microsoft Sans Serif" pitchFamily="34" charset="0"/>
            </a:endParaRPr>
          </a:p>
        </p:txBody>
      </p:sp>
      <p:sp>
        <p:nvSpPr>
          <p:cNvPr id="5" name="Title 4"/>
          <p:cNvSpPr>
            <a:spLocks noGrp="1"/>
          </p:cNvSpPr>
          <p:nvPr>
            <p:ph type="title"/>
          </p:nvPr>
        </p:nvSpPr>
        <p:spPr>
          <a:xfrm>
            <a:off x="0" y="0"/>
            <a:ext cx="10058400" cy="1219200"/>
          </a:xfrm>
          <a:solidFill>
            <a:srgbClr val="36963D"/>
          </a:solidFill>
        </p:spPr>
        <p:txBody>
          <a:bodyPr>
            <a:normAutofit/>
          </a:bodyPr>
          <a:lstStyle/>
          <a:p>
            <a:pPr marL="236482" indent="-236482" algn="l"/>
            <a:r>
              <a:rPr lang="en-US" sz="2800" b="1" dirty="0" smtClean="0">
                <a:solidFill>
                  <a:schemeClr val="bg1"/>
                </a:solidFill>
                <a:latin typeface="Tw Cen MT" pitchFamily="34" charset="0"/>
              </a:rPr>
              <a:t>	Actuarially Sound Rates</a:t>
            </a:r>
            <a:endParaRPr lang="en-US" sz="2800" b="1" dirty="0">
              <a:solidFill>
                <a:schemeClr val="bg1"/>
              </a:solidFill>
              <a:latin typeface="Tw Cen MT" pitchFamily="34" charset="0"/>
            </a:endParaRPr>
          </a:p>
        </p:txBody>
      </p:sp>
      <p:sp>
        <p:nvSpPr>
          <p:cNvPr id="6" name="Text Box 5"/>
          <p:cNvSpPr txBox="1">
            <a:spLocks noChangeArrowheads="1"/>
          </p:cNvSpPr>
          <p:nvPr/>
        </p:nvSpPr>
        <p:spPr bwMode="auto">
          <a:xfrm>
            <a:off x="228600" y="4194541"/>
            <a:ext cx="9525000" cy="646311"/>
          </a:xfrm>
          <a:prstGeom prst="rect">
            <a:avLst/>
          </a:prstGeom>
          <a:noFill/>
          <a:ln w="9525">
            <a:noFill/>
            <a:miter lim="800000"/>
            <a:headEnd/>
            <a:tailEnd/>
          </a:ln>
        </p:spPr>
        <p:txBody>
          <a:bodyPr wrap="square" lIns="91418" tIns="45710" rIns="91418" bIns="45710" anchor="ctr">
            <a:spAutoFit/>
          </a:bodyPr>
          <a:lstStyle/>
          <a:p>
            <a:pPr defTabSz="1134798"/>
            <a:endParaRPr lang="en-US" sz="1800" dirty="0" smtClean="0">
              <a:latin typeface="Tw Cen MT" pitchFamily="34" charset="0"/>
            </a:endParaRPr>
          </a:p>
          <a:p>
            <a:pPr marL="338058" indent="-338058" defTabSz="1134798">
              <a:buFont typeface="Arial" pitchFamily="34" charset="0"/>
              <a:buChar char="•"/>
            </a:pPr>
            <a:endParaRPr lang="en-US" sz="1800" dirty="0">
              <a:latin typeface="+mn-lt"/>
            </a:endParaRPr>
          </a:p>
        </p:txBody>
      </p:sp>
      <p:sp>
        <p:nvSpPr>
          <p:cNvPr id="30721" name="Rectangle 1"/>
          <p:cNvSpPr>
            <a:spLocks noChangeArrowheads="1"/>
          </p:cNvSpPr>
          <p:nvPr/>
        </p:nvSpPr>
        <p:spPr bwMode="auto">
          <a:xfrm>
            <a:off x="152400" y="1752600"/>
            <a:ext cx="9677400" cy="415498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282575" marR="0" lvl="1" indent="-169863" algn="l" defTabSz="914400" rtl="0" eaLnBrk="1" fontAlgn="base" latinLnBrk="0" hangingPunct="1">
              <a:lnSpc>
                <a:spcPct val="100000"/>
              </a:lnSpc>
              <a:spcBef>
                <a:spcPct val="0"/>
              </a:spcBef>
              <a:spcAft>
                <a:spcPct val="0"/>
              </a:spcAft>
              <a:buClrTx/>
              <a:buSzTx/>
              <a:buFont typeface="Symbol" pitchFamily="18" charset="2"/>
              <a:buChar char=""/>
              <a:tabLst/>
            </a:pPr>
            <a:r>
              <a:rPr kumimoji="0" lang="en-US" sz="2400" b="0" i="0" u="none" strike="noStrike" cap="none" normalizeH="0" baseline="0" dirty="0" smtClean="0">
                <a:ln>
                  <a:noFill/>
                </a:ln>
                <a:solidFill>
                  <a:schemeClr val="tx1"/>
                </a:solidFill>
                <a:effectLst/>
                <a:latin typeface="Tw Cen MT" pitchFamily="34" charset="0"/>
                <a:ea typeface="Calibri" pitchFamily="34" charset="0"/>
                <a:cs typeface="Times New Roman" pitchFamily="18" charset="0"/>
              </a:rPr>
              <a:t>Even if actuarially sound, assessments could be triggered depending on amount of losses in a season (severe single event or multiple events)</a:t>
            </a:r>
          </a:p>
          <a:p>
            <a:pPr marL="457200" marR="0" lvl="1" indent="0" algn="l" defTabSz="914400" rtl="0" eaLnBrk="1" fontAlgn="base" latinLnBrk="0" hangingPunct="1">
              <a:lnSpc>
                <a:spcPct val="100000"/>
              </a:lnSpc>
              <a:spcBef>
                <a:spcPct val="0"/>
              </a:spcBef>
              <a:spcAft>
                <a:spcPct val="0"/>
              </a:spcAft>
              <a:buClrTx/>
              <a:buSzTx/>
              <a:buFont typeface="Symbol" pitchFamily="18" charset="2"/>
              <a:buChar char=""/>
              <a:tabLst/>
            </a:pPr>
            <a:endParaRPr kumimoji="0" lang="en-US" sz="2400" b="0" i="0" u="none" strike="noStrike" cap="none" normalizeH="0" baseline="0" dirty="0" smtClean="0">
              <a:ln>
                <a:noFill/>
              </a:ln>
              <a:solidFill>
                <a:schemeClr val="tx1"/>
              </a:solidFill>
              <a:effectLst/>
              <a:latin typeface="Tw Cen MT" pitchFamily="34" charset="0"/>
            </a:endParaRPr>
          </a:p>
          <a:p>
            <a:pPr marL="282575" marR="0" lvl="1" indent="-169863" algn="l" defTabSz="914400" rtl="0" eaLnBrk="0" fontAlgn="base" latinLnBrk="0" hangingPunct="0">
              <a:lnSpc>
                <a:spcPct val="100000"/>
              </a:lnSpc>
              <a:spcBef>
                <a:spcPct val="0"/>
              </a:spcBef>
              <a:spcAft>
                <a:spcPct val="0"/>
              </a:spcAft>
              <a:buClrTx/>
              <a:buSzTx/>
              <a:buFont typeface="Symbol" pitchFamily="18" charset="2"/>
              <a:buChar char=""/>
              <a:tabLst/>
            </a:pPr>
            <a:r>
              <a:rPr kumimoji="0" lang="en-US" sz="2400" b="0" i="0" u="none" strike="noStrike" cap="none" normalizeH="0" baseline="0" dirty="0" smtClean="0">
                <a:ln>
                  <a:noFill/>
                </a:ln>
                <a:solidFill>
                  <a:schemeClr val="tx1"/>
                </a:solidFill>
                <a:effectLst/>
                <a:latin typeface="Tw Cen MT" pitchFamily="34" charset="0"/>
                <a:ea typeface="Calibri" pitchFamily="34" charset="0"/>
                <a:cs typeface="Times New Roman" pitchFamily="18" charset="0"/>
              </a:rPr>
              <a:t>When Citizens’ rates are actuarially sound, such rates could still be less than private market due to differences</a:t>
            </a:r>
            <a:r>
              <a:rPr kumimoji="0" lang="en-US" sz="2400" b="0" i="0" u="none" strike="noStrike" cap="none" normalizeH="0" dirty="0" smtClean="0">
                <a:ln>
                  <a:noFill/>
                </a:ln>
                <a:solidFill>
                  <a:schemeClr val="tx1"/>
                </a:solidFill>
                <a:effectLst/>
                <a:latin typeface="Tw Cen MT" pitchFamily="34" charset="0"/>
                <a:ea typeface="Calibri" pitchFamily="34" charset="0"/>
                <a:cs typeface="Times New Roman" pitchFamily="18" charset="0"/>
              </a:rPr>
              <a:t> in cost structure</a:t>
            </a:r>
            <a:endParaRPr kumimoji="0" lang="en-US" sz="2400" b="0" i="0" u="none" strike="noStrike" cap="none" normalizeH="0" baseline="0" dirty="0" smtClean="0">
              <a:ln>
                <a:noFill/>
              </a:ln>
              <a:solidFill>
                <a:schemeClr val="tx1"/>
              </a:solidFill>
              <a:effectLst/>
              <a:latin typeface="Tw Cen MT" pitchFamily="34" charset="0"/>
            </a:endParaRPr>
          </a:p>
          <a:p>
            <a:pPr marL="576263" marR="0" lvl="2" indent="-112713" algn="l" defTabSz="914400" rtl="0" eaLnBrk="0" fontAlgn="base" latinLnBrk="0" hangingPunct="0">
              <a:lnSpc>
                <a:spcPct val="100000"/>
              </a:lnSpc>
              <a:spcBef>
                <a:spcPct val="0"/>
              </a:spcBef>
              <a:spcAft>
                <a:spcPct val="0"/>
              </a:spcAft>
              <a:buClrTx/>
              <a:buSzTx/>
              <a:buFont typeface="Courier New" pitchFamily="49" charset="0"/>
              <a:buChar char="o"/>
              <a:tabLst/>
            </a:pPr>
            <a:r>
              <a:rPr kumimoji="0" lang="en-US" sz="2400" b="0" i="0" u="none" strike="noStrike" cap="none" normalizeH="0" baseline="0" dirty="0" smtClean="0">
                <a:ln>
                  <a:noFill/>
                </a:ln>
                <a:solidFill>
                  <a:schemeClr val="tx1"/>
                </a:solidFill>
                <a:effectLst/>
                <a:latin typeface="Tw Cen MT" pitchFamily="34" charset="0"/>
                <a:ea typeface="Calibri" pitchFamily="34" charset="0"/>
                <a:cs typeface="Times New Roman" pitchFamily="18" charset="0"/>
              </a:rPr>
              <a:t> No taxes</a:t>
            </a:r>
            <a:endParaRPr kumimoji="0" lang="en-US" sz="2400" b="0" i="0" u="none" strike="noStrike" cap="none" normalizeH="0" baseline="0" dirty="0" smtClean="0">
              <a:ln>
                <a:noFill/>
              </a:ln>
              <a:solidFill>
                <a:schemeClr val="tx1"/>
              </a:solidFill>
              <a:effectLst/>
              <a:latin typeface="Tw Cen MT" pitchFamily="34" charset="0"/>
            </a:endParaRPr>
          </a:p>
          <a:p>
            <a:pPr marL="576263" marR="0" lvl="2" indent="-112713" algn="l" defTabSz="914400" rtl="0" eaLnBrk="0" fontAlgn="base" latinLnBrk="0" hangingPunct="0">
              <a:lnSpc>
                <a:spcPct val="100000"/>
              </a:lnSpc>
              <a:spcBef>
                <a:spcPct val="0"/>
              </a:spcBef>
              <a:spcAft>
                <a:spcPct val="0"/>
              </a:spcAft>
              <a:buClrTx/>
              <a:buSzTx/>
              <a:buFont typeface="Courier New" pitchFamily="49" charset="0"/>
              <a:buChar char="o"/>
              <a:tabLst/>
            </a:pPr>
            <a:r>
              <a:rPr kumimoji="0" lang="en-US" sz="2400" b="0" i="0" u="none" strike="noStrike" cap="none" normalizeH="0" baseline="0" dirty="0" smtClean="0">
                <a:ln>
                  <a:noFill/>
                </a:ln>
                <a:solidFill>
                  <a:schemeClr val="tx1"/>
                </a:solidFill>
                <a:effectLst/>
                <a:latin typeface="Tw Cen MT" pitchFamily="34" charset="0"/>
                <a:ea typeface="Calibri" pitchFamily="34" charset="0"/>
                <a:cs typeface="Times New Roman" pitchFamily="18" charset="0"/>
              </a:rPr>
              <a:t> No profit/ return to investors</a:t>
            </a:r>
            <a:endParaRPr kumimoji="0" lang="en-US" sz="2400" b="0" i="0" u="none" strike="noStrike" cap="none" normalizeH="0" baseline="0" dirty="0" smtClean="0">
              <a:ln>
                <a:noFill/>
              </a:ln>
              <a:solidFill>
                <a:schemeClr val="tx1"/>
              </a:solidFill>
              <a:effectLst/>
              <a:latin typeface="Tw Cen MT" pitchFamily="34" charset="0"/>
            </a:endParaRPr>
          </a:p>
          <a:p>
            <a:pPr marL="576263" marR="0" lvl="2" indent="-112713" algn="l" defTabSz="914400" rtl="0" eaLnBrk="0" fontAlgn="base" latinLnBrk="0" hangingPunct="0">
              <a:lnSpc>
                <a:spcPct val="100000"/>
              </a:lnSpc>
              <a:spcBef>
                <a:spcPct val="0"/>
              </a:spcBef>
              <a:spcAft>
                <a:spcPct val="0"/>
              </a:spcAft>
              <a:buClrTx/>
              <a:buSzTx/>
              <a:buFont typeface="Courier New" pitchFamily="49" charset="0"/>
              <a:buChar char="o"/>
              <a:tabLst/>
            </a:pPr>
            <a:r>
              <a:rPr kumimoji="0" lang="en-US" sz="2400" b="0" i="0" u="none" strike="noStrike" cap="none" normalizeH="0" baseline="0" dirty="0" smtClean="0">
                <a:ln>
                  <a:noFill/>
                </a:ln>
                <a:solidFill>
                  <a:schemeClr val="tx1"/>
                </a:solidFill>
                <a:effectLst/>
                <a:latin typeface="Tw Cen MT" pitchFamily="34" charset="0"/>
                <a:ea typeface="Calibri" pitchFamily="34" charset="0"/>
                <a:cs typeface="Times New Roman" pitchFamily="18" charset="0"/>
              </a:rPr>
              <a:t> Lower administrative expenses as a governmental entity</a:t>
            </a:r>
            <a:endParaRPr kumimoji="0" lang="en-US" sz="2400" b="0" i="0" u="none" strike="noStrike" cap="none" normalizeH="0" baseline="0" dirty="0" smtClean="0">
              <a:ln>
                <a:noFill/>
              </a:ln>
              <a:solidFill>
                <a:schemeClr val="tx1"/>
              </a:solidFill>
              <a:effectLst/>
              <a:latin typeface="Tw Cen MT" pitchFamily="34" charset="0"/>
            </a:endParaRPr>
          </a:p>
          <a:p>
            <a:pPr marL="576263" marR="0" lvl="2" indent="-112713" algn="l" defTabSz="914400" rtl="0" eaLnBrk="0" fontAlgn="base" latinLnBrk="0" hangingPunct="0">
              <a:lnSpc>
                <a:spcPct val="100000"/>
              </a:lnSpc>
              <a:spcBef>
                <a:spcPct val="0"/>
              </a:spcBef>
              <a:spcAft>
                <a:spcPct val="0"/>
              </a:spcAft>
              <a:buClrTx/>
              <a:buSzTx/>
              <a:buFont typeface="Courier New" pitchFamily="49" charset="0"/>
              <a:buChar char="o"/>
              <a:tabLst/>
            </a:pPr>
            <a:r>
              <a:rPr kumimoji="0" lang="en-US" sz="2400" b="0" i="0" u="none" strike="noStrike" cap="none" normalizeH="0" baseline="0" dirty="0" smtClean="0">
                <a:ln>
                  <a:noFill/>
                </a:ln>
                <a:solidFill>
                  <a:schemeClr val="tx1"/>
                </a:solidFill>
                <a:effectLst/>
                <a:latin typeface="Tw Cen MT" pitchFamily="34" charset="0"/>
                <a:ea typeface="Calibri" pitchFamily="34" charset="0"/>
                <a:cs typeface="Times New Roman" pitchFamily="18" charset="0"/>
              </a:rPr>
              <a:t> Less reinsurance than private market</a:t>
            </a:r>
            <a:endParaRPr kumimoji="0" lang="en-US" sz="2400" b="0" i="0" u="none" strike="noStrike" cap="none" normalizeH="0" baseline="0" dirty="0" smtClean="0">
              <a:ln>
                <a:noFill/>
              </a:ln>
              <a:solidFill>
                <a:schemeClr val="tx1"/>
              </a:solidFill>
              <a:effectLst/>
              <a:latin typeface="Tw Cen MT" pitchFamily="34" charset="0"/>
            </a:endParaRPr>
          </a:p>
          <a:p>
            <a:pPr marL="576263" marR="0" lvl="2" indent="-112713" algn="l" defTabSz="914400" rtl="0" eaLnBrk="0" fontAlgn="base" latinLnBrk="0" hangingPunct="0">
              <a:lnSpc>
                <a:spcPct val="100000"/>
              </a:lnSpc>
              <a:spcBef>
                <a:spcPct val="0"/>
              </a:spcBef>
              <a:spcAft>
                <a:spcPct val="0"/>
              </a:spcAft>
              <a:buClrTx/>
              <a:buSzTx/>
              <a:buFont typeface="Courier New" pitchFamily="49" charset="0"/>
              <a:buChar char="o"/>
              <a:tabLst/>
            </a:pPr>
            <a:r>
              <a:rPr kumimoji="0" lang="en-US" sz="2400" b="0" i="0" u="none" strike="noStrike" cap="none" normalizeH="0" baseline="0" dirty="0" smtClean="0">
                <a:ln>
                  <a:noFill/>
                </a:ln>
                <a:solidFill>
                  <a:schemeClr val="tx1"/>
                </a:solidFill>
                <a:effectLst/>
                <a:latin typeface="Tw Cen MT" pitchFamily="34" charset="0"/>
                <a:ea typeface="Calibri" pitchFamily="34" charset="0"/>
                <a:cs typeface="Times New Roman" pitchFamily="18" charset="0"/>
              </a:rPr>
              <a:t> Lower commissions, no contingent commissions, profit sharing</a:t>
            </a:r>
            <a:endParaRPr kumimoji="0" lang="en-US" sz="2400" b="0" i="0" u="none" strike="noStrike" cap="none" normalizeH="0" baseline="0" dirty="0" smtClean="0">
              <a:ln>
                <a:noFill/>
              </a:ln>
              <a:solidFill>
                <a:schemeClr val="tx1"/>
              </a:solidFill>
              <a:effectLst/>
              <a:latin typeface="Tw Cen MT" pitchFamily="34" charset="0"/>
            </a:endParaRPr>
          </a:p>
          <a:p>
            <a:pPr marL="576263" marR="0" lvl="2" indent="-112713" algn="l" defTabSz="914400" rtl="0" eaLnBrk="0" fontAlgn="base" latinLnBrk="0" hangingPunct="0">
              <a:lnSpc>
                <a:spcPct val="100000"/>
              </a:lnSpc>
              <a:spcBef>
                <a:spcPct val="0"/>
              </a:spcBef>
              <a:spcAft>
                <a:spcPct val="0"/>
              </a:spcAft>
              <a:buClrTx/>
              <a:buSzTx/>
              <a:buFont typeface="Courier New" pitchFamily="49" charset="0"/>
              <a:buChar char="o"/>
              <a:tabLst/>
            </a:pPr>
            <a:r>
              <a:rPr kumimoji="0" lang="en-US" sz="2400" b="0" i="0" u="none" strike="noStrike" cap="none" normalizeH="0" baseline="0" dirty="0" smtClean="0">
                <a:ln>
                  <a:noFill/>
                </a:ln>
                <a:solidFill>
                  <a:schemeClr val="tx1"/>
                </a:solidFill>
                <a:effectLst/>
                <a:latin typeface="Tw Cen MT" pitchFamily="34" charset="0"/>
                <a:ea typeface="Calibri" pitchFamily="34" charset="0"/>
                <a:cs typeface="Times New Roman" pitchFamily="18" charset="0"/>
              </a:rPr>
              <a:t> No advertising</a:t>
            </a:r>
            <a:endParaRPr kumimoji="0" lang="en-US" sz="2400" b="0" i="0" u="none" strike="noStrike" cap="none" normalizeH="0" baseline="0" dirty="0" smtClean="0">
              <a:ln>
                <a:noFill/>
              </a:ln>
              <a:solidFill>
                <a:schemeClr val="tx1"/>
              </a:solidFill>
              <a:effectLst/>
              <a:latin typeface="Tw Cen MT"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Text Box 3"/>
          <p:cNvSpPr txBox="1">
            <a:spLocks noChangeArrowheads="1"/>
          </p:cNvSpPr>
          <p:nvPr/>
        </p:nvSpPr>
        <p:spPr bwMode="auto">
          <a:xfrm>
            <a:off x="4724400" y="7343002"/>
            <a:ext cx="457200" cy="285754"/>
          </a:xfrm>
          <a:prstGeom prst="rect">
            <a:avLst/>
          </a:prstGeom>
          <a:noFill/>
          <a:ln w="9525">
            <a:noFill/>
            <a:miter lim="800000"/>
            <a:headEnd/>
            <a:tailEnd/>
          </a:ln>
        </p:spPr>
        <p:txBody>
          <a:bodyPr lIns="91418" tIns="45710" rIns="91418" bIns="45710">
            <a:spAutoFit/>
          </a:bodyPr>
          <a:lstStyle/>
          <a:p>
            <a:pPr algn="ctr" defTabSz="1134798">
              <a:spcBef>
                <a:spcPct val="50000"/>
              </a:spcBef>
            </a:pPr>
            <a:fld id="{68CBE6F2-BAF0-4BB0-9035-FA29CA23E9BC}" type="slidenum">
              <a:rPr lang="en-US" sz="1200">
                <a:latin typeface="Microsoft Sans Serif" pitchFamily="34" charset="0"/>
              </a:rPr>
              <a:pPr algn="ctr" defTabSz="1134798">
                <a:spcBef>
                  <a:spcPct val="50000"/>
                </a:spcBef>
              </a:pPr>
              <a:t>16</a:t>
            </a:fld>
            <a:endParaRPr lang="en-US" sz="1200" dirty="0">
              <a:latin typeface="Microsoft Sans Serif" pitchFamily="34" charset="0"/>
            </a:endParaRPr>
          </a:p>
        </p:txBody>
      </p:sp>
      <p:sp>
        <p:nvSpPr>
          <p:cNvPr id="5" name="Title 4"/>
          <p:cNvSpPr>
            <a:spLocks noGrp="1"/>
          </p:cNvSpPr>
          <p:nvPr>
            <p:ph type="title"/>
          </p:nvPr>
        </p:nvSpPr>
        <p:spPr>
          <a:xfrm>
            <a:off x="0" y="0"/>
            <a:ext cx="10058400" cy="1219200"/>
          </a:xfrm>
          <a:solidFill>
            <a:srgbClr val="36963D"/>
          </a:solidFill>
        </p:spPr>
        <p:txBody>
          <a:bodyPr>
            <a:normAutofit fontScale="90000"/>
          </a:bodyPr>
          <a:lstStyle/>
          <a:p>
            <a:pPr marL="112713" algn="l">
              <a:defRPr/>
            </a:pPr>
            <a:r>
              <a:rPr lang="en-US" sz="2800" b="1" dirty="0" smtClean="0">
                <a:solidFill>
                  <a:schemeClr val="bg1"/>
                </a:solidFill>
                <a:latin typeface="Tw Cen MT" pitchFamily="34" charset="0"/>
              </a:rPr>
              <a:t>Summary of Indicated Statewide Rate Changes – Wind and Other Perils</a:t>
            </a:r>
            <a:br>
              <a:rPr lang="en-US" sz="2800" b="1" dirty="0" smtClean="0">
                <a:solidFill>
                  <a:schemeClr val="bg1"/>
                </a:solidFill>
                <a:latin typeface="Tw Cen MT" pitchFamily="34" charset="0"/>
              </a:rPr>
            </a:br>
            <a:r>
              <a:rPr lang="en-US" sz="2200" b="1" dirty="0" smtClean="0">
                <a:solidFill>
                  <a:schemeClr val="bg1"/>
                </a:solidFill>
                <a:latin typeface="Tw Cen MT" pitchFamily="34" charset="0"/>
              </a:rPr>
              <a:t>Personal Lines Excludes Sinkhole</a:t>
            </a:r>
            <a:endParaRPr lang="en-US" sz="2800" b="1" baseline="30000" dirty="0">
              <a:solidFill>
                <a:schemeClr val="bg1"/>
              </a:solidFill>
              <a:latin typeface="Tw Cen MT" pitchFamily="34" charset="0"/>
            </a:endParaRPr>
          </a:p>
        </p:txBody>
      </p:sp>
      <p:sp>
        <p:nvSpPr>
          <p:cNvPr id="6" name="Text Box 5"/>
          <p:cNvSpPr txBox="1">
            <a:spLocks noChangeArrowheads="1"/>
          </p:cNvSpPr>
          <p:nvPr/>
        </p:nvSpPr>
        <p:spPr bwMode="auto">
          <a:xfrm>
            <a:off x="228600" y="4194541"/>
            <a:ext cx="9525000" cy="646311"/>
          </a:xfrm>
          <a:prstGeom prst="rect">
            <a:avLst/>
          </a:prstGeom>
          <a:noFill/>
          <a:ln w="9525">
            <a:noFill/>
            <a:miter lim="800000"/>
            <a:headEnd/>
            <a:tailEnd/>
          </a:ln>
        </p:spPr>
        <p:txBody>
          <a:bodyPr wrap="square" lIns="91418" tIns="45710" rIns="91418" bIns="45710" anchor="ctr">
            <a:spAutoFit/>
          </a:bodyPr>
          <a:lstStyle/>
          <a:p>
            <a:pPr defTabSz="1134798"/>
            <a:endParaRPr lang="en-US" sz="1800" dirty="0" smtClean="0">
              <a:latin typeface="Tw Cen MT" pitchFamily="34" charset="0"/>
            </a:endParaRPr>
          </a:p>
          <a:p>
            <a:pPr marL="338058" indent="-338058" defTabSz="1134798">
              <a:buFont typeface="Arial" pitchFamily="34" charset="0"/>
              <a:buChar char="•"/>
            </a:pPr>
            <a:endParaRPr lang="en-US" sz="1800" dirty="0">
              <a:latin typeface="+mn-lt"/>
            </a:endParaRPr>
          </a:p>
        </p:txBody>
      </p:sp>
      <p:sp>
        <p:nvSpPr>
          <p:cNvPr id="7" name="Text Box 32"/>
          <p:cNvSpPr txBox="1">
            <a:spLocks noChangeArrowheads="1"/>
          </p:cNvSpPr>
          <p:nvPr/>
        </p:nvSpPr>
        <p:spPr bwMode="auto">
          <a:xfrm>
            <a:off x="0" y="7239000"/>
            <a:ext cx="4800600" cy="287482"/>
          </a:xfrm>
          <a:prstGeom prst="rect">
            <a:avLst/>
          </a:prstGeom>
          <a:noFill/>
          <a:ln w="9525" algn="ctr">
            <a:noFill/>
            <a:miter lim="800000"/>
            <a:headEnd/>
            <a:tailEnd/>
          </a:ln>
        </p:spPr>
        <p:txBody>
          <a:bodyPr wrap="square" lIns="101823" tIns="50911" rIns="101823" bIns="50911">
            <a:spAutoFit/>
          </a:bodyPr>
          <a:lstStyle/>
          <a:p>
            <a:pPr marL="125413" indent="-125413" defTabSz="1019175"/>
            <a:r>
              <a:rPr lang="en-US" sz="1200" baseline="30000" dirty="0" smtClean="0">
                <a:latin typeface="Tw Cen MT" pitchFamily="34" charset="0"/>
              </a:rPr>
              <a:t>1</a:t>
            </a:r>
            <a:r>
              <a:rPr lang="en-US" sz="1200" dirty="0" smtClean="0">
                <a:latin typeface="Tw Cen MT" pitchFamily="34" charset="0"/>
              </a:rPr>
              <a:t> Does Not include a-rated, special class, or specifically rated  policies</a:t>
            </a:r>
            <a:endParaRPr lang="en-US" sz="1200" dirty="0">
              <a:latin typeface="Tw Cen MT" pitchFamily="34" charset="0"/>
            </a:endParaRPr>
          </a:p>
        </p:txBody>
      </p:sp>
      <p:graphicFrame>
        <p:nvGraphicFramePr>
          <p:cNvPr id="8" name="Table 7"/>
          <p:cNvGraphicFramePr>
            <a:graphicFrameLocks noGrp="1"/>
          </p:cNvGraphicFramePr>
          <p:nvPr/>
        </p:nvGraphicFramePr>
        <p:xfrm>
          <a:off x="152400" y="1295400"/>
          <a:ext cx="9753600" cy="5867403"/>
        </p:xfrm>
        <a:graphic>
          <a:graphicData uri="http://schemas.openxmlformats.org/drawingml/2006/table">
            <a:tbl>
              <a:tblPr/>
              <a:tblGrid>
                <a:gridCol w="838200"/>
                <a:gridCol w="1676400"/>
                <a:gridCol w="1251095"/>
                <a:gridCol w="1215924"/>
                <a:gridCol w="1205443"/>
                <a:gridCol w="1153031"/>
                <a:gridCol w="1194961"/>
                <a:gridCol w="1218546"/>
              </a:tblGrid>
              <a:tr h="997223">
                <a:tc>
                  <a:txBody>
                    <a:bodyPr/>
                    <a:lstStyle/>
                    <a:p>
                      <a:pPr algn="ctr" fontAlgn="b"/>
                      <a:r>
                        <a:rPr lang="en-US" sz="1200" b="1" i="0" u="none" strike="noStrike" dirty="0">
                          <a:solidFill>
                            <a:srgbClr val="000000"/>
                          </a:solidFill>
                          <a:latin typeface="Tw Cen MT"/>
                        </a:rPr>
                        <a:t>Product Line</a:t>
                      </a:r>
                    </a:p>
                  </a:txBody>
                  <a:tcPr marL="5408" marR="5408" marT="5408" marB="0" anchor="ctr">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solidFill>
                      <a:srgbClr val="5F80AF"/>
                    </a:solidFill>
                  </a:tcPr>
                </a:tc>
                <a:tc>
                  <a:txBody>
                    <a:bodyPr/>
                    <a:lstStyle/>
                    <a:p>
                      <a:pPr algn="ctr" fontAlgn="b"/>
                      <a:r>
                        <a:rPr lang="en-US" sz="1200" b="1" i="0" u="none" strike="noStrike" dirty="0">
                          <a:solidFill>
                            <a:srgbClr val="000000"/>
                          </a:solidFill>
                          <a:latin typeface="Tw Cen MT"/>
                        </a:rPr>
                        <a:t>Type of Policy</a:t>
                      </a:r>
                    </a:p>
                  </a:txBody>
                  <a:tcPr marL="5408" marR="5408" marT="5408" marB="0" anchor="ctr">
                    <a:lnL>
                      <a:noFill/>
                    </a:lnL>
                    <a:lnR>
                      <a:noFill/>
                    </a:lnR>
                    <a:lnT w="12700" cap="flat" cmpd="sng" algn="ctr">
                      <a:solidFill>
                        <a:schemeClr val="tx1"/>
                      </a:solidFill>
                      <a:prstDash val="solid"/>
                      <a:round/>
                      <a:headEnd type="none" w="med" len="med"/>
                      <a:tailEnd type="none" w="med" len="med"/>
                    </a:lnT>
                    <a:lnB>
                      <a:noFill/>
                    </a:lnB>
                    <a:solidFill>
                      <a:srgbClr val="5F80AF"/>
                    </a:solidFill>
                  </a:tcPr>
                </a:tc>
                <a:tc>
                  <a:txBody>
                    <a:bodyPr/>
                    <a:lstStyle/>
                    <a:p>
                      <a:pPr algn="ctr" fontAlgn="b"/>
                      <a:r>
                        <a:rPr lang="en-US" sz="1200" b="1" i="0" u="none" strike="noStrike" dirty="0">
                          <a:solidFill>
                            <a:srgbClr val="000000"/>
                          </a:solidFill>
                          <a:latin typeface="Tw Cen MT"/>
                        </a:rPr>
                        <a:t>12/31/2010 Total </a:t>
                      </a:r>
                      <a:r>
                        <a:rPr lang="en-US" sz="1200" b="1" i="0" u="none" strike="noStrike" dirty="0" err="1">
                          <a:solidFill>
                            <a:srgbClr val="000000"/>
                          </a:solidFill>
                          <a:latin typeface="Tw Cen MT"/>
                        </a:rPr>
                        <a:t>Inforce</a:t>
                      </a:r>
                      <a:r>
                        <a:rPr lang="en-US" sz="1200" b="1" i="0" u="none" strike="noStrike" dirty="0">
                          <a:solidFill>
                            <a:srgbClr val="000000"/>
                          </a:solidFill>
                          <a:latin typeface="Tw Cen MT"/>
                        </a:rPr>
                        <a:t> Premium at Current Rate Level</a:t>
                      </a:r>
                    </a:p>
                  </a:txBody>
                  <a:tcPr marL="5408" marR="5408" marT="5408"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5F80AF"/>
                    </a:solidFill>
                  </a:tcPr>
                </a:tc>
                <a:tc>
                  <a:txBody>
                    <a:bodyPr/>
                    <a:lstStyle/>
                    <a:p>
                      <a:pPr algn="ctr" fontAlgn="b"/>
                      <a:r>
                        <a:rPr lang="en-US" sz="1200" b="1" i="0" u="none" strike="noStrike" dirty="0">
                          <a:solidFill>
                            <a:srgbClr val="000000"/>
                          </a:solidFill>
                          <a:latin typeface="Tw Cen MT"/>
                        </a:rPr>
                        <a:t>Indicated Uncapped Rate Change Including a Provision for FHCF Build-Up</a:t>
                      </a:r>
                    </a:p>
                  </a:txBody>
                  <a:tcPr marL="5408" marR="5408" marT="5408"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5F80AF"/>
                    </a:solidFill>
                  </a:tcPr>
                </a:tc>
                <a:tc>
                  <a:txBody>
                    <a:bodyPr/>
                    <a:lstStyle/>
                    <a:p>
                      <a:pPr algn="ctr" fontAlgn="b"/>
                      <a:r>
                        <a:rPr lang="en-US" sz="1200" b="1" i="0" u="none" strike="noStrike">
                          <a:solidFill>
                            <a:srgbClr val="000000"/>
                          </a:solidFill>
                          <a:latin typeface="Tw Cen MT"/>
                        </a:rPr>
                        <a:t>12/31/2010 Total Inforce Non-Sinkhole Premium at Current Rate Level</a:t>
                      </a:r>
                    </a:p>
                  </a:txBody>
                  <a:tcPr marL="5408" marR="5408" marT="5408"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5F80AF"/>
                    </a:solidFill>
                  </a:tcPr>
                </a:tc>
                <a:tc>
                  <a:txBody>
                    <a:bodyPr/>
                    <a:lstStyle/>
                    <a:p>
                      <a:pPr algn="ctr" fontAlgn="b"/>
                      <a:r>
                        <a:rPr lang="en-US" sz="1200" b="1" i="0" u="none" strike="noStrike" dirty="0">
                          <a:solidFill>
                            <a:srgbClr val="000000"/>
                          </a:solidFill>
                          <a:latin typeface="Tw Cen MT"/>
                        </a:rPr>
                        <a:t>Indicated Uncapped Non-Sinkhole Rate Change</a:t>
                      </a:r>
                    </a:p>
                  </a:txBody>
                  <a:tcPr marL="5408" marR="5408" marT="5408"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5F80AF"/>
                    </a:solidFill>
                  </a:tcPr>
                </a:tc>
                <a:tc>
                  <a:txBody>
                    <a:bodyPr/>
                    <a:lstStyle/>
                    <a:p>
                      <a:pPr algn="ctr" fontAlgn="b"/>
                      <a:r>
                        <a:rPr lang="en-US" sz="1200" b="1" i="0" u="none" strike="noStrike" dirty="0">
                          <a:solidFill>
                            <a:srgbClr val="000000"/>
                          </a:solidFill>
                          <a:latin typeface="Tw Cen MT"/>
                        </a:rPr>
                        <a:t>Capped Rate Change Including a Provision for FHCF Build-Up</a:t>
                      </a:r>
                    </a:p>
                  </a:txBody>
                  <a:tcPr marL="5408" marR="5408" marT="5408"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5F80AF"/>
                    </a:solidFill>
                  </a:tcPr>
                </a:tc>
                <a:tc>
                  <a:txBody>
                    <a:bodyPr/>
                    <a:lstStyle/>
                    <a:p>
                      <a:pPr algn="ctr" fontAlgn="b"/>
                      <a:r>
                        <a:rPr lang="en-US" sz="1200" b="1" i="0" u="none" strike="noStrike" dirty="0">
                          <a:solidFill>
                            <a:srgbClr val="000000"/>
                          </a:solidFill>
                          <a:latin typeface="Tw Cen MT"/>
                        </a:rPr>
                        <a:t>Capped Rate Change Excluding a Provision for FHCF Build-Up</a:t>
                      </a:r>
                    </a:p>
                  </a:txBody>
                  <a:tcPr marL="5408" marR="5408" marT="5408" marB="0" anchor="ctr">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5F80AF"/>
                    </a:solidFill>
                  </a:tcPr>
                </a:tc>
              </a:tr>
              <a:tr h="243509">
                <a:tc>
                  <a:txBody>
                    <a:bodyPr/>
                    <a:lstStyle/>
                    <a:p>
                      <a:pPr algn="ctr" fontAlgn="b"/>
                      <a:r>
                        <a:rPr lang="en-US" sz="1200" b="0" i="0" u="none" strike="noStrike">
                          <a:solidFill>
                            <a:srgbClr val="000000"/>
                          </a:solidFill>
                          <a:latin typeface="Tw Cen MT"/>
                        </a:rPr>
                        <a:t>PRM &amp; PRW</a:t>
                      </a:r>
                    </a:p>
                  </a:txBody>
                  <a:tcPr marL="9525" marR="9525" marT="9525" marB="0" anchor="ctr">
                    <a:lnL w="12700" cap="flat" cmpd="sng" algn="ctr">
                      <a:solidFill>
                        <a:schemeClr val="tx1"/>
                      </a:solidFill>
                      <a:prstDash val="solid"/>
                      <a:round/>
                      <a:headEnd type="none" w="med" len="med"/>
                      <a:tailEnd type="none" w="med" len="med"/>
                    </a:lnL>
                    <a:lnR>
                      <a:noFill/>
                    </a:lnR>
                    <a:lnT>
                      <a:noFill/>
                    </a:lnT>
                    <a:lnB>
                      <a:noFill/>
                    </a:lnB>
                    <a:solidFill>
                      <a:srgbClr val="5F80AF"/>
                    </a:solidFill>
                  </a:tcPr>
                </a:tc>
                <a:tc>
                  <a:txBody>
                    <a:bodyPr/>
                    <a:lstStyle/>
                    <a:p>
                      <a:pPr algn="ctr" fontAlgn="b"/>
                      <a:r>
                        <a:rPr lang="en-US" sz="1200" b="0" i="0" u="none" strike="noStrike" dirty="0">
                          <a:solidFill>
                            <a:srgbClr val="000000"/>
                          </a:solidFill>
                          <a:latin typeface="Tw Cen MT"/>
                        </a:rPr>
                        <a:t>Homeowners - HO3</a:t>
                      </a:r>
                    </a:p>
                  </a:txBody>
                  <a:tcPr marL="5408" marR="5408" marT="5408" marB="0" anchor="ctr">
                    <a:lnL>
                      <a:noFill/>
                    </a:lnL>
                    <a:lnR w="12700" cap="flat" cmpd="sng" algn="ctr">
                      <a:solidFill>
                        <a:schemeClr val="tx1"/>
                      </a:solidFill>
                      <a:prstDash val="solid"/>
                      <a:round/>
                      <a:headEnd type="none" w="med" len="med"/>
                      <a:tailEnd type="none" w="med" len="med"/>
                    </a:lnR>
                    <a:lnT>
                      <a:noFill/>
                    </a:lnT>
                    <a:lnB>
                      <a:noFill/>
                    </a:lnB>
                    <a:solidFill>
                      <a:srgbClr val="5F80AF"/>
                    </a:solidFill>
                  </a:tcPr>
                </a:tc>
                <a:tc>
                  <a:txBody>
                    <a:bodyPr/>
                    <a:lstStyle/>
                    <a:p>
                      <a:pPr algn="r" fontAlgn="b"/>
                      <a:r>
                        <a:rPr lang="en-US" sz="1200" b="0" i="0" u="none" strike="noStrike" dirty="0">
                          <a:solidFill>
                            <a:srgbClr val="000000"/>
                          </a:solidFill>
                          <a:latin typeface="Tw Cen MT"/>
                        </a:rPr>
                        <a:t>1,395,919,501</a:t>
                      </a:r>
                    </a:p>
                  </a:txBody>
                  <a:tcPr marL="9144" marT="9144" marB="0" anchor="ctr">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solidFill>
                      <a:srgbClr val="BFC2C5"/>
                    </a:solidFill>
                  </a:tcPr>
                </a:tc>
                <a:tc>
                  <a:txBody>
                    <a:bodyPr/>
                    <a:lstStyle/>
                    <a:p>
                      <a:pPr algn="ctr" fontAlgn="b"/>
                      <a:r>
                        <a:rPr lang="en-US" sz="1200" b="0" i="0" u="none" strike="noStrike" dirty="0">
                          <a:solidFill>
                            <a:srgbClr val="000000"/>
                          </a:solidFill>
                          <a:latin typeface="Tw Cen MT"/>
                        </a:rPr>
                        <a:t>51.4%</a:t>
                      </a:r>
                    </a:p>
                  </a:txBody>
                  <a:tcPr marL="5408" marR="5408" marT="5408" marB="0" anchor="ctr">
                    <a:lnL>
                      <a:noFill/>
                    </a:lnL>
                    <a:lnR>
                      <a:noFill/>
                    </a:lnR>
                    <a:lnT w="12700" cap="flat" cmpd="sng" algn="ctr">
                      <a:solidFill>
                        <a:schemeClr val="tx1"/>
                      </a:solidFill>
                      <a:prstDash val="solid"/>
                      <a:round/>
                      <a:headEnd type="none" w="med" len="med"/>
                      <a:tailEnd type="none" w="med" len="med"/>
                    </a:lnT>
                    <a:lnB>
                      <a:noFill/>
                    </a:lnB>
                    <a:solidFill>
                      <a:srgbClr val="BFC2C5"/>
                    </a:solidFill>
                  </a:tcPr>
                </a:tc>
                <a:tc>
                  <a:txBody>
                    <a:bodyPr/>
                    <a:lstStyle/>
                    <a:p>
                      <a:pPr algn="r" fontAlgn="b"/>
                      <a:r>
                        <a:rPr lang="en-US" sz="1200" b="0" i="0" u="none" strike="noStrike" dirty="0">
                          <a:solidFill>
                            <a:srgbClr val="000000"/>
                          </a:solidFill>
                          <a:latin typeface="Tw Cen MT"/>
                        </a:rPr>
                        <a:t>1,352,031,891</a:t>
                      </a:r>
                    </a:p>
                  </a:txBody>
                  <a:tcPr marL="9144" marT="9144" marB="0" anchor="ctr">
                    <a:lnL>
                      <a:noFill/>
                    </a:lnL>
                    <a:lnR>
                      <a:noFill/>
                    </a:lnR>
                    <a:lnT w="12700" cap="flat" cmpd="sng" algn="ctr">
                      <a:solidFill>
                        <a:schemeClr val="tx1"/>
                      </a:solidFill>
                      <a:prstDash val="solid"/>
                      <a:round/>
                      <a:headEnd type="none" w="med" len="med"/>
                      <a:tailEnd type="none" w="med" len="med"/>
                    </a:lnT>
                    <a:lnB>
                      <a:noFill/>
                    </a:lnB>
                    <a:solidFill>
                      <a:srgbClr val="BFC2C5"/>
                    </a:solidFill>
                  </a:tcPr>
                </a:tc>
                <a:tc>
                  <a:txBody>
                    <a:bodyPr/>
                    <a:lstStyle/>
                    <a:p>
                      <a:pPr algn="ctr" fontAlgn="b"/>
                      <a:r>
                        <a:rPr lang="en-US" sz="1200" b="0" i="0" u="none" strike="noStrike" dirty="0">
                          <a:solidFill>
                            <a:srgbClr val="000000"/>
                          </a:solidFill>
                          <a:latin typeface="Tw Cen MT"/>
                        </a:rPr>
                        <a:t>35.0%</a:t>
                      </a:r>
                    </a:p>
                  </a:txBody>
                  <a:tcPr marL="5408" marR="5408" marT="5408" marB="0" anchor="ctr">
                    <a:lnL>
                      <a:noFill/>
                    </a:lnL>
                    <a:lnR>
                      <a:noFill/>
                    </a:lnR>
                    <a:lnT w="12700" cap="flat" cmpd="sng" algn="ctr">
                      <a:solidFill>
                        <a:schemeClr val="tx1"/>
                      </a:solidFill>
                      <a:prstDash val="solid"/>
                      <a:round/>
                      <a:headEnd type="none" w="med" len="med"/>
                      <a:tailEnd type="none" w="med" len="med"/>
                    </a:lnT>
                    <a:lnB>
                      <a:noFill/>
                    </a:lnB>
                    <a:solidFill>
                      <a:srgbClr val="BFC2C5"/>
                    </a:solidFill>
                  </a:tcPr>
                </a:tc>
                <a:tc>
                  <a:txBody>
                    <a:bodyPr/>
                    <a:lstStyle/>
                    <a:p>
                      <a:pPr algn="ctr" fontAlgn="b"/>
                      <a:r>
                        <a:rPr lang="en-US" sz="1200" b="0" i="0" u="none" strike="noStrike">
                          <a:solidFill>
                            <a:srgbClr val="000000"/>
                          </a:solidFill>
                          <a:latin typeface="Tw Cen MT"/>
                        </a:rPr>
                        <a:t>9.4%</a:t>
                      </a:r>
                    </a:p>
                  </a:txBody>
                  <a:tcPr marL="5408" marR="5408" marT="5408" marB="0" anchor="ctr">
                    <a:lnL>
                      <a:noFill/>
                    </a:lnL>
                    <a:lnR>
                      <a:noFill/>
                    </a:lnR>
                    <a:lnT w="12700" cap="flat" cmpd="sng" algn="ctr">
                      <a:solidFill>
                        <a:schemeClr val="tx1"/>
                      </a:solidFill>
                      <a:prstDash val="solid"/>
                      <a:round/>
                      <a:headEnd type="none" w="med" len="med"/>
                      <a:tailEnd type="none" w="med" len="med"/>
                    </a:lnT>
                    <a:lnB>
                      <a:noFill/>
                    </a:lnB>
                    <a:solidFill>
                      <a:srgbClr val="BFC2C5"/>
                    </a:solidFill>
                  </a:tcPr>
                </a:tc>
                <a:tc>
                  <a:txBody>
                    <a:bodyPr/>
                    <a:lstStyle/>
                    <a:p>
                      <a:pPr algn="ctr" fontAlgn="b"/>
                      <a:r>
                        <a:rPr lang="en-US" sz="1200" b="0" i="0" u="none" strike="noStrike">
                          <a:solidFill>
                            <a:srgbClr val="000000"/>
                          </a:solidFill>
                          <a:latin typeface="Tw Cen MT"/>
                        </a:rPr>
                        <a:t>8.0%</a:t>
                      </a:r>
                    </a:p>
                  </a:txBody>
                  <a:tcPr marL="5408" marR="5408" marT="5408" marB="0" anchor="ctr">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solidFill>
                      <a:srgbClr val="BFC2C5"/>
                    </a:solidFill>
                  </a:tcPr>
                </a:tc>
              </a:tr>
              <a:tr h="243509">
                <a:tc>
                  <a:txBody>
                    <a:bodyPr/>
                    <a:lstStyle/>
                    <a:p>
                      <a:pPr algn="ctr" fontAlgn="b"/>
                      <a:r>
                        <a:rPr lang="en-US" sz="1200" b="0" i="0" u="none" strike="noStrike">
                          <a:solidFill>
                            <a:srgbClr val="000000"/>
                          </a:solidFill>
                          <a:latin typeface="Tw Cen MT"/>
                        </a:rPr>
                        <a:t>PRM &amp; PRW</a:t>
                      </a:r>
                    </a:p>
                  </a:txBody>
                  <a:tcPr marL="9525" marR="9525" marT="9525" marB="0" anchor="ctr">
                    <a:lnL w="12700" cap="flat" cmpd="sng" algn="ctr">
                      <a:solidFill>
                        <a:schemeClr val="tx1"/>
                      </a:solidFill>
                      <a:prstDash val="solid"/>
                      <a:round/>
                      <a:headEnd type="none" w="med" len="med"/>
                      <a:tailEnd type="none" w="med" len="med"/>
                    </a:lnL>
                    <a:lnR>
                      <a:noFill/>
                    </a:lnR>
                    <a:lnT>
                      <a:noFill/>
                    </a:lnT>
                    <a:lnB>
                      <a:noFill/>
                    </a:lnB>
                    <a:solidFill>
                      <a:srgbClr val="5F80AF"/>
                    </a:solidFill>
                  </a:tcPr>
                </a:tc>
                <a:tc>
                  <a:txBody>
                    <a:bodyPr/>
                    <a:lstStyle/>
                    <a:p>
                      <a:pPr algn="ctr" fontAlgn="b"/>
                      <a:r>
                        <a:rPr lang="en-US" sz="1200" b="0" i="0" u="none" strike="noStrike">
                          <a:solidFill>
                            <a:srgbClr val="000000"/>
                          </a:solidFill>
                          <a:latin typeface="Tw Cen MT"/>
                        </a:rPr>
                        <a:t>Renters - HO4</a:t>
                      </a:r>
                    </a:p>
                  </a:txBody>
                  <a:tcPr marL="5408" marR="5408" marT="5408" marB="0" anchor="ctr">
                    <a:lnL>
                      <a:noFill/>
                    </a:lnL>
                    <a:lnR w="12700" cap="flat" cmpd="sng" algn="ctr">
                      <a:solidFill>
                        <a:schemeClr val="tx1"/>
                      </a:solidFill>
                      <a:prstDash val="solid"/>
                      <a:round/>
                      <a:headEnd type="none" w="med" len="med"/>
                      <a:tailEnd type="none" w="med" len="med"/>
                    </a:lnR>
                    <a:lnT>
                      <a:noFill/>
                    </a:lnT>
                    <a:lnB>
                      <a:noFill/>
                    </a:lnB>
                    <a:solidFill>
                      <a:srgbClr val="5F80AF"/>
                    </a:solidFill>
                  </a:tcPr>
                </a:tc>
                <a:tc>
                  <a:txBody>
                    <a:bodyPr/>
                    <a:lstStyle/>
                    <a:p>
                      <a:pPr algn="r" fontAlgn="b"/>
                      <a:r>
                        <a:rPr lang="en-US" sz="1200" b="0" i="0" u="none" strike="noStrike" dirty="0">
                          <a:solidFill>
                            <a:srgbClr val="000000"/>
                          </a:solidFill>
                          <a:latin typeface="Tw Cen MT"/>
                        </a:rPr>
                        <a:t>6,138,568</a:t>
                      </a:r>
                    </a:p>
                  </a:txBody>
                  <a:tcPr marL="9144" marT="9144" marB="0" anchor="ctr">
                    <a:lnL w="12700" cap="flat" cmpd="sng" algn="ctr">
                      <a:solidFill>
                        <a:schemeClr val="tx1"/>
                      </a:solidFill>
                      <a:prstDash val="solid"/>
                      <a:round/>
                      <a:headEnd type="none" w="med" len="med"/>
                      <a:tailEnd type="none" w="med" len="med"/>
                    </a:lnL>
                    <a:lnR>
                      <a:noFill/>
                    </a:lnR>
                    <a:lnT>
                      <a:noFill/>
                    </a:lnT>
                    <a:lnB>
                      <a:noFill/>
                    </a:lnB>
                    <a:solidFill>
                      <a:srgbClr val="BFC2C5"/>
                    </a:solidFill>
                  </a:tcPr>
                </a:tc>
                <a:tc>
                  <a:txBody>
                    <a:bodyPr/>
                    <a:lstStyle/>
                    <a:p>
                      <a:pPr algn="ctr" fontAlgn="b"/>
                      <a:r>
                        <a:rPr lang="en-US" sz="1200" b="0" i="0" u="none" strike="noStrike" dirty="0">
                          <a:solidFill>
                            <a:srgbClr val="000000"/>
                          </a:solidFill>
                          <a:latin typeface="Tw Cen MT"/>
                        </a:rPr>
                        <a:t>16.7%</a:t>
                      </a:r>
                    </a:p>
                  </a:txBody>
                  <a:tcPr marL="5408" marR="5408" marT="5408" marB="0" anchor="ctr">
                    <a:lnL>
                      <a:noFill/>
                    </a:lnL>
                    <a:lnR>
                      <a:noFill/>
                    </a:lnR>
                    <a:lnT>
                      <a:noFill/>
                    </a:lnT>
                    <a:lnB>
                      <a:noFill/>
                    </a:lnB>
                    <a:solidFill>
                      <a:srgbClr val="BFC2C5"/>
                    </a:solidFill>
                  </a:tcPr>
                </a:tc>
                <a:tc>
                  <a:txBody>
                    <a:bodyPr/>
                    <a:lstStyle/>
                    <a:p>
                      <a:pPr algn="r" fontAlgn="b"/>
                      <a:r>
                        <a:rPr lang="en-US" sz="1200" b="0" i="0" u="none" strike="noStrike" dirty="0">
                          <a:solidFill>
                            <a:srgbClr val="000000"/>
                          </a:solidFill>
                          <a:latin typeface="Tw Cen MT"/>
                        </a:rPr>
                        <a:t>6,138,568</a:t>
                      </a:r>
                    </a:p>
                  </a:txBody>
                  <a:tcPr marL="9144" marT="9144" marB="0" anchor="ctr">
                    <a:lnL>
                      <a:noFill/>
                    </a:lnL>
                    <a:lnR>
                      <a:noFill/>
                    </a:lnR>
                    <a:lnT>
                      <a:noFill/>
                    </a:lnT>
                    <a:lnB>
                      <a:noFill/>
                    </a:lnB>
                    <a:solidFill>
                      <a:srgbClr val="BFC2C5"/>
                    </a:solidFill>
                  </a:tcPr>
                </a:tc>
                <a:tc>
                  <a:txBody>
                    <a:bodyPr/>
                    <a:lstStyle/>
                    <a:p>
                      <a:pPr algn="ctr" fontAlgn="b"/>
                      <a:r>
                        <a:rPr lang="en-US" sz="1200" b="0" i="0" u="none" strike="noStrike">
                          <a:solidFill>
                            <a:srgbClr val="000000"/>
                          </a:solidFill>
                          <a:latin typeface="Tw Cen MT"/>
                        </a:rPr>
                        <a:t>15.8%</a:t>
                      </a:r>
                    </a:p>
                  </a:txBody>
                  <a:tcPr marL="5408" marR="5408" marT="5408" marB="0" anchor="ctr">
                    <a:lnL>
                      <a:noFill/>
                    </a:lnL>
                    <a:lnR>
                      <a:noFill/>
                    </a:lnR>
                    <a:lnT>
                      <a:noFill/>
                    </a:lnT>
                    <a:lnB>
                      <a:noFill/>
                    </a:lnB>
                    <a:solidFill>
                      <a:srgbClr val="BFC2C5"/>
                    </a:solidFill>
                  </a:tcPr>
                </a:tc>
                <a:tc>
                  <a:txBody>
                    <a:bodyPr/>
                    <a:lstStyle/>
                    <a:p>
                      <a:pPr algn="ctr" fontAlgn="b"/>
                      <a:r>
                        <a:rPr lang="en-US" sz="1200" b="0" i="0" u="none" strike="noStrike">
                          <a:solidFill>
                            <a:srgbClr val="000000"/>
                          </a:solidFill>
                          <a:latin typeface="Tw Cen MT"/>
                        </a:rPr>
                        <a:t>-0.2%</a:t>
                      </a:r>
                    </a:p>
                  </a:txBody>
                  <a:tcPr marL="5408" marR="5408" marT="5408" marB="0" anchor="ctr">
                    <a:lnL>
                      <a:noFill/>
                    </a:lnL>
                    <a:lnR>
                      <a:noFill/>
                    </a:lnR>
                    <a:lnT>
                      <a:noFill/>
                    </a:lnT>
                    <a:lnB>
                      <a:noFill/>
                    </a:lnB>
                    <a:solidFill>
                      <a:srgbClr val="BFC2C5"/>
                    </a:solidFill>
                  </a:tcPr>
                </a:tc>
                <a:tc>
                  <a:txBody>
                    <a:bodyPr/>
                    <a:lstStyle/>
                    <a:p>
                      <a:pPr algn="ctr" fontAlgn="b"/>
                      <a:r>
                        <a:rPr lang="en-US" sz="1200" b="0" i="0" u="none" strike="noStrike">
                          <a:solidFill>
                            <a:srgbClr val="000000"/>
                          </a:solidFill>
                          <a:latin typeface="Tw Cen MT"/>
                        </a:rPr>
                        <a:t>-0.6%</a:t>
                      </a:r>
                    </a:p>
                  </a:txBody>
                  <a:tcPr marL="5408" marR="5408" marT="5408" marB="0" anchor="ctr">
                    <a:lnL>
                      <a:noFill/>
                    </a:lnL>
                    <a:lnR w="12700" cap="flat" cmpd="sng" algn="ctr">
                      <a:solidFill>
                        <a:schemeClr val="tx1"/>
                      </a:solidFill>
                      <a:prstDash val="solid"/>
                      <a:round/>
                      <a:headEnd type="none" w="med" len="med"/>
                      <a:tailEnd type="none" w="med" len="med"/>
                    </a:lnR>
                    <a:lnT>
                      <a:noFill/>
                    </a:lnT>
                    <a:lnB>
                      <a:noFill/>
                    </a:lnB>
                    <a:solidFill>
                      <a:srgbClr val="BFC2C5"/>
                    </a:solidFill>
                  </a:tcPr>
                </a:tc>
              </a:tr>
              <a:tr h="243509">
                <a:tc>
                  <a:txBody>
                    <a:bodyPr/>
                    <a:lstStyle/>
                    <a:p>
                      <a:pPr algn="ctr" fontAlgn="b"/>
                      <a:r>
                        <a:rPr lang="en-US" sz="1200" b="0" i="0" u="none" strike="noStrike">
                          <a:solidFill>
                            <a:srgbClr val="000000"/>
                          </a:solidFill>
                          <a:latin typeface="Tw Cen MT"/>
                        </a:rPr>
                        <a:t>PRM &amp; PRW</a:t>
                      </a:r>
                    </a:p>
                  </a:txBody>
                  <a:tcPr marL="9525" marR="9525" marT="9525" marB="0" anchor="ctr">
                    <a:lnL w="12700" cap="flat" cmpd="sng" algn="ctr">
                      <a:solidFill>
                        <a:schemeClr val="tx1"/>
                      </a:solidFill>
                      <a:prstDash val="solid"/>
                      <a:round/>
                      <a:headEnd type="none" w="med" len="med"/>
                      <a:tailEnd type="none" w="med" len="med"/>
                    </a:lnL>
                    <a:lnR>
                      <a:noFill/>
                    </a:lnR>
                    <a:lnT>
                      <a:noFill/>
                    </a:lnT>
                    <a:lnB>
                      <a:noFill/>
                    </a:lnB>
                    <a:solidFill>
                      <a:srgbClr val="5F80AF"/>
                    </a:solidFill>
                  </a:tcPr>
                </a:tc>
                <a:tc>
                  <a:txBody>
                    <a:bodyPr/>
                    <a:lstStyle/>
                    <a:p>
                      <a:pPr algn="ctr" fontAlgn="b"/>
                      <a:r>
                        <a:rPr lang="en-US" sz="1200" b="0" i="0" u="none" strike="noStrike" dirty="0">
                          <a:solidFill>
                            <a:srgbClr val="000000"/>
                          </a:solidFill>
                          <a:latin typeface="Tw Cen MT"/>
                        </a:rPr>
                        <a:t>Condos Unit Owner - HO6</a:t>
                      </a:r>
                    </a:p>
                  </a:txBody>
                  <a:tcPr marL="5408" marR="5408" marT="5408" marB="0" anchor="ctr">
                    <a:lnL>
                      <a:noFill/>
                    </a:lnL>
                    <a:lnR w="12700" cap="flat" cmpd="sng" algn="ctr">
                      <a:solidFill>
                        <a:schemeClr val="tx1"/>
                      </a:solidFill>
                      <a:prstDash val="solid"/>
                      <a:round/>
                      <a:headEnd type="none" w="med" len="med"/>
                      <a:tailEnd type="none" w="med" len="med"/>
                    </a:lnR>
                    <a:lnT>
                      <a:noFill/>
                    </a:lnT>
                    <a:lnB>
                      <a:noFill/>
                    </a:lnB>
                    <a:solidFill>
                      <a:srgbClr val="5F80AF"/>
                    </a:solidFill>
                  </a:tcPr>
                </a:tc>
                <a:tc>
                  <a:txBody>
                    <a:bodyPr/>
                    <a:lstStyle/>
                    <a:p>
                      <a:pPr algn="r" fontAlgn="b"/>
                      <a:r>
                        <a:rPr lang="en-US" sz="1200" b="0" i="0" u="none" strike="noStrike" dirty="0">
                          <a:solidFill>
                            <a:srgbClr val="000000"/>
                          </a:solidFill>
                          <a:latin typeface="Tw Cen MT"/>
                        </a:rPr>
                        <a:t>93,751,667</a:t>
                      </a:r>
                    </a:p>
                  </a:txBody>
                  <a:tcPr marL="9144" marT="9144" marB="0" anchor="ctr">
                    <a:lnL w="12700" cap="flat" cmpd="sng" algn="ctr">
                      <a:solidFill>
                        <a:schemeClr val="tx1"/>
                      </a:solidFill>
                      <a:prstDash val="solid"/>
                      <a:round/>
                      <a:headEnd type="none" w="med" len="med"/>
                      <a:tailEnd type="none" w="med" len="med"/>
                    </a:lnL>
                    <a:lnR>
                      <a:noFill/>
                    </a:lnR>
                    <a:lnT>
                      <a:noFill/>
                    </a:lnT>
                    <a:lnB>
                      <a:noFill/>
                    </a:lnB>
                    <a:solidFill>
                      <a:srgbClr val="BFC2C5"/>
                    </a:solidFill>
                  </a:tcPr>
                </a:tc>
                <a:tc>
                  <a:txBody>
                    <a:bodyPr/>
                    <a:lstStyle/>
                    <a:p>
                      <a:pPr algn="ctr" fontAlgn="b"/>
                      <a:r>
                        <a:rPr lang="en-US" sz="1200" b="0" i="0" u="none" strike="noStrike" dirty="0">
                          <a:solidFill>
                            <a:srgbClr val="000000"/>
                          </a:solidFill>
                          <a:latin typeface="Tw Cen MT"/>
                        </a:rPr>
                        <a:t>28.9%</a:t>
                      </a:r>
                    </a:p>
                  </a:txBody>
                  <a:tcPr marL="5408" marR="5408" marT="5408" marB="0" anchor="ctr">
                    <a:lnL>
                      <a:noFill/>
                    </a:lnL>
                    <a:lnR>
                      <a:noFill/>
                    </a:lnR>
                    <a:lnT>
                      <a:noFill/>
                    </a:lnT>
                    <a:lnB>
                      <a:noFill/>
                    </a:lnB>
                    <a:solidFill>
                      <a:srgbClr val="BFC2C5"/>
                    </a:solidFill>
                  </a:tcPr>
                </a:tc>
                <a:tc>
                  <a:txBody>
                    <a:bodyPr/>
                    <a:lstStyle/>
                    <a:p>
                      <a:pPr algn="r" fontAlgn="b"/>
                      <a:r>
                        <a:rPr lang="en-US" sz="1200" b="0" i="0" u="none" strike="noStrike" dirty="0">
                          <a:solidFill>
                            <a:srgbClr val="000000"/>
                          </a:solidFill>
                          <a:latin typeface="Tw Cen MT"/>
                        </a:rPr>
                        <a:t>93,751,667</a:t>
                      </a:r>
                    </a:p>
                  </a:txBody>
                  <a:tcPr marL="9144" marT="9144" marB="0" anchor="ctr">
                    <a:lnL>
                      <a:noFill/>
                    </a:lnL>
                    <a:lnR>
                      <a:noFill/>
                    </a:lnR>
                    <a:lnT>
                      <a:noFill/>
                    </a:lnT>
                    <a:lnB>
                      <a:noFill/>
                    </a:lnB>
                    <a:solidFill>
                      <a:srgbClr val="BFC2C5"/>
                    </a:solidFill>
                  </a:tcPr>
                </a:tc>
                <a:tc>
                  <a:txBody>
                    <a:bodyPr/>
                    <a:lstStyle/>
                    <a:p>
                      <a:pPr algn="ctr" fontAlgn="b"/>
                      <a:r>
                        <a:rPr lang="en-US" sz="1200" b="0" i="0" u="none" strike="noStrike" dirty="0">
                          <a:solidFill>
                            <a:srgbClr val="000000"/>
                          </a:solidFill>
                          <a:latin typeface="Tw Cen MT"/>
                        </a:rPr>
                        <a:t>26.8%</a:t>
                      </a:r>
                    </a:p>
                  </a:txBody>
                  <a:tcPr marL="5408" marR="5408" marT="5408" marB="0" anchor="ctr">
                    <a:lnL>
                      <a:noFill/>
                    </a:lnL>
                    <a:lnR>
                      <a:noFill/>
                    </a:lnR>
                    <a:lnT>
                      <a:noFill/>
                    </a:lnT>
                    <a:lnB>
                      <a:noFill/>
                    </a:lnB>
                    <a:solidFill>
                      <a:srgbClr val="BFC2C5"/>
                    </a:solidFill>
                  </a:tcPr>
                </a:tc>
                <a:tc>
                  <a:txBody>
                    <a:bodyPr/>
                    <a:lstStyle/>
                    <a:p>
                      <a:pPr algn="ctr" fontAlgn="b"/>
                      <a:r>
                        <a:rPr lang="en-US" sz="1200" b="0" i="0" u="none" strike="noStrike">
                          <a:solidFill>
                            <a:srgbClr val="000000"/>
                          </a:solidFill>
                          <a:latin typeface="Tw Cen MT"/>
                        </a:rPr>
                        <a:t>4.2%</a:t>
                      </a:r>
                    </a:p>
                  </a:txBody>
                  <a:tcPr marL="5408" marR="5408" marT="5408" marB="0" anchor="ctr">
                    <a:lnL>
                      <a:noFill/>
                    </a:lnL>
                    <a:lnR>
                      <a:noFill/>
                    </a:lnR>
                    <a:lnT>
                      <a:noFill/>
                    </a:lnT>
                    <a:lnB>
                      <a:noFill/>
                    </a:lnB>
                    <a:solidFill>
                      <a:srgbClr val="BFC2C5"/>
                    </a:solidFill>
                  </a:tcPr>
                </a:tc>
                <a:tc>
                  <a:txBody>
                    <a:bodyPr/>
                    <a:lstStyle/>
                    <a:p>
                      <a:pPr algn="ctr" fontAlgn="b"/>
                      <a:r>
                        <a:rPr lang="en-US" sz="1200" b="0" i="0" u="none" strike="noStrike">
                          <a:solidFill>
                            <a:srgbClr val="000000"/>
                          </a:solidFill>
                          <a:latin typeface="Tw Cen MT"/>
                        </a:rPr>
                        <a:t>3.3%</a:t>
                      </a:r>
                    </a:p>
                  </a:txBody>
                  <a:tcPr marL="5408" marR="5408" marT="5408" marB="0" anchor="ctr">
                    <a:lnL>
                      <a:noFill/>
                    </a:lnL>
                    <a:lnR w="12700" cap="flat" cmpd="sng" algn="ctr">
                      <a:solidFill>
                        <a:schemeClr val="tx1"/>
                      </a:solidFill>
                      <a:prstDash val="solid"/>
                      <a:round/>
                      <a:headEnd type="none" w="med" len="med"/>
                      <a:tailEnd type="none" w="med" len="med"/>
                    </a:lnR>
                    <a:lnT>
                      <a:noFill/>
                    </a:lnT>
                    <a:lnB>
                      <a:noFill/>
                    </a:lnB>
                    <a:solidFill>
                      <a:srgbClr val="BFC2C5"/>
                    </a:solidFill>
                  </a:tcPr>
                </a:tc>
              </a:tr>
              <a:tr h="243509">
                <a:tc>
                  <a:txBody>
                    <a:bodyPr/>
                    <a:lstStyle/>
                    <a:p>
                      <a:pPr algn="ctr" fontAlgn="b"/>
                      <a:r>
                        <a:rPr lang="en-US" sz="1200" b="0" i="0" u="none" strike="noStrike">
                          <a:solidFill>
                            <a:srgbClr val="000000"/>
                          </a:solidFill>
                          <a:latin typeface="Tw Cen MT"/>
                        </a:rPr>
                        <a:t>PRM</a:t>
                      </a:r>
                    </a:p>
                  </a:txBody>
                  <a:tcPr marL="9525" marR="9525" marT="9525" marB="0" anchor="ctr">
                    <a:lnL w="12700" cap="flat" cmpd="sng" algn="ctr">
                      <a:solidFill>
                        <a:schemeClr val="tx1"/>
                      </a:solidFill>
                      <a:prstDash val="solid"/>
                      <a:round/>
                      <a:headEnd type="none" w="med" len="med"/>
                      <a:tailEnd type="none" w="med" len="med"/>
                    </a:lnL>
                    <a:lnR>
                      <a:noFill/>
                    </a:lnR>
                    <a:lnT>
                      <a:noFill/>
                    </a:lnT>
                    <a:lnB>
                      <a:noFill/>
                    </a:lnB>
                    <a:solidFill>
                      <a:srgbClr val="5F80AF"/>
                    </a:solidFill>
                  </a:tcPr>
                </a:tc>
                <a:tc>
                  <a:txBody>
                    <a:bodyPr/>
                    <a:lstStyle/>
                    <a:p>
                      <a:pPr algn="ctr" fontAlgn="b"/>
                      <a:r>
                        <a:rPr lang="en-US" sz="1200" b="0" i="0" u="none" strike="noStrike">
                          <a:solidFill>
                            <a:srgbClr val="000000"/>
                          </a:solidFill>
                          <a:latin typeface="Tw Cen MT"/>
                        </a:rPr>
                        <a:t>Dwelling-DP1</a:t>
                      </a:r>
                    </a:p>
                  </a:txBody>
                  <a:tcPr marL="5408" marR="5408" marT="5408" marB="0" anchor="ctr">
                    <a:lnL>
                      <a:noFill/>
                    </a:lnL>
                    <a:lnR w="12700" cap="flat" cmpd="sng" algn="ctr">
                      <a:solidFill>
                        <a:schemeClr val="tx1"/>
                      </a:solidFill>
                      <a:prstDash val="solid"/>
                      <a:round/>
                      <a:headEnd type="none" w="med" len="med"/>
                      <a:tailEnd type="none" w="med" len="med"/>
                    </a:lnR>
                    <a:lnT>
                      <a:noFill/>
                    </a:lnT>
                    <a:lnB>
                      <a:noFill/>
                    </a:lnB>
                    <a:solidFill>
                      <a:srgbClr val="5F80AF"/>
                    </a:solidFill>
                  </a:tcPr>
                </a:tc>
                <a:tc>
                  <a:txBody>
                    <a:bodyPr/>
                    <a:lstStyle/>
                    <a:p>
                      <a:pPr algn="r" fontAlgn="b"/>
                      <a:r>
                        <a:rPr lang="en-US" sz="1200" b="0" i="0" u="none" strike="noStrike" dirty="0">
                          <a:solidFill>
                            <a:srgbClr val="000000"/>
                          </a:solidFill>
                          <a:latin typeface="Tw Cen MT"/>
                        </a:rPr>
                        <a:t>32,492,292</a:t>
                      </a:r>
                    </a:p>
                  </a:txBody>
                  <a:tcPr marL="9144" marT="9144" marB="0" anchor="ctr">
                    <a:lnL w="12700" cap="flat" cmpd="sng" algn="ctr">
                      <a:solidFill>
                        <a:schemeClr val="tx1"/>
                      </a:solidFill>
                      <a:prstDash val="solid"/>
                      <a:round/>
                      <a:headEnd type="none" w="med" len="med"/>
                      <a:tailEnd type="none" w="med" len="med"/>
                    </a:lnL>
                    <a:lnR>
                      <a:noFill/>
                    </a:lnR>
                    <a:lnT>
                      <a:noFill/>
                    </a:lnT>
                    <a:lnB>
                      <a:noFill/>
                    </a:lnB>
                    <a:solidFill>
                      <a:srgbClr val="BFC2C5"/>
                    </a:solidFill>
                  </a:tcPr>
                </a:tc>
                <a:tc>
                  <a:txBody>
                    <a:bodyPr/>
                    <a:lstStyle/>
                    <a:p>
                      <a:pPr algn="ctr" fontAlgn="b"/>
                      <a:r>
                        <a:rPr lang="en-US" sz="1200" b="0" i="0" u="none" strike="noStrike" dirty="0">
                          <a:solidFill>
                            <a:srgbClr val="000000"/>
                          </a:solidFill>
                          <a:latin typeface="Tw Cen MT"/>
                        </a:rPr>
                        <a:t>59.9%</a:t>
                      </a:r>
                    </a:p>
                  </a:txBody>
                  <a:tcPr marL="5408" marR="5408" marT="5408" marB="0" anchor="ctr">
                    <a:lnL>
                      <a:noFill/>
                    </a:lnL>
                    <a:lnR>
                      <a:noFill/>
                    </a:lnR>
                    <a:lnT>
                      <a:noFill/>
                    </a:lnT>
                    <a:lnB>
                      <a:noFill/>
                    </a:lnB>
                    <a:solidFill>
                      <a:srgbClr val="BFC2C5"/>
                    </a:solidFill>
                  </a:tcPr>
                </a:tc>
                <a:tc>
                  <a:txBody>
                    <a:bodyPr/>
                    <a:lstStyle/>
                    <a:p>
                      <a:pPr algn="r" fontAlgn="b"/>
                      <a:r>
                        <a:rPr lang="en-US" sz="1200" b="0" i="0" u="none" strike="noStrike" dirty="0">
                          <a:solidFill>
                            <a:srgbClr val="000000"/>
                          </a:solidFill>
                          <a:latin typeface="Tw Cen MT"/>
                        </a:rPr>
                        <a:t>32,239,058</a:t>
                      </a:r>
                    </a:p>
                  </a:txBody>
                  <a:tcPr marL="9144" marT="9144" marB="0" anchor="ctr">
                    <a:lnL>
                      <a:noFill/>
                    </a:lnL>
                    <a:lnR>
                      <a:noFill/>
                    </a:lnR>
                    <a:lnT>
                      <a:noFill/>
                    </a:lnT>
                    <a:lnB>
                      <a:noFill/>
                    </a:lnB>
                    <a:solidFill>
                      <a:srgbClr val="BFC2C5"/>
                    </a:solidFill>
                  </a:tcPr>
                </a:tc>
                <a:tc>
                  <a:txBody>
                    <a:bodyPr/>
                    <a:lstStyle/>
                    <a:p>
                      <a:pPr algn="ctr" fontAlgn="b"/>
                      <a:r>
                        <a:rPr lang="en-US" sz="1200" b="0" i="0" u="none" strike="noStrike" dirty="0">
                          <a:solidFill>
                            <a:srgbClr val="000000"/>
                          </a:solidFill>
                          <a:latin typeface="Tw Cen MT"/>
                        </a:rPr>
                        <a:t>49.8%</a:t>
                      </a:r>
                    </a:p>
                  </a:txBody>
                  <a:tcPr marL="5408" marR="5408" marT="5408" marB="0" anchor="ctr">
                    <a:lnL>
                      <a:noFill/>
                    </a:lnL>
                    <a:lnR>
                      <a:noFill/>
                    </a:lnR>
                    <a:lnT>
                      <a:noFill/>
                    </a:lnT>
                    <a:lnB>
                      <a:noFill/>
                    </a:lnB>
                    <a:solidFill>
                      <a:srgbClr val="BFC2C5"/>
                    </a:solidFill>
                  </a:tcPr>
                </a:tc>
                <a:tc>
                  <a:txBody>
                    <a:bodyPr/>
                    <a:lstStyle/>
                    <a:p>
                      <a:pPr algn="ctr" fontAlgn="b"/>
                      <a:r>
                        <a:rPr lang="en-US" sz="1200" b="0" i="0" u="none" strike="noStrike">
                          <a:solidFill>
                            <a:srgbClr val="000000"/>
                          </a:solidFill>
                          <a:latin typeface="Tw Cen MT"/>
                        </a:rPr>
                        <a:t>10.9%</a:t>
                      </a:r>
                    </a:p>
                  </a:txBody>
                  <a:tcPr marL="5408" marR="5408" marT="5408" marB="0" anchor="ctr">
                    <a:lnL>
                      <a:noFill/>
                    </a:lnL>
                    <a:lnR>
                      <a:noFill/>
                    </a:lnR>
                    <a:lnT>
                      <a:noFill/>
                    </a:lnT>
                    <a:lnB>
                      <a:noFill/>
                    </a:lnB>
                    <a:solidFill>
                      <a:srgbClr val="BFC2C5"/>
                    </a:solidFill>
                  </a:tcPr>
                </a:tc>
                <a:tc>
                  <a:txBody>
                    <a:bodyPr/>
                    <a:lstStyle/>
                    <a:p>
                      <a:pPr algn="ctr" fontAlgn="b"/>
                      <a:r>
                        <a:rPr lang="en-US" sz="1200" b="0" i="0" u="none" strike="noStrike">
                          <a:solidFill>
                            <a:srgbClr val="000000"/>
                          </a:solidFill>
                          <a:latin typeface="Tw Cen MT"/>
                        </a:rPr>
                        <a:t>9.5%</a:t>
                      </a:r>
                    </a:p>
                  </a:txBody>
                  <a:tcPr marL="5408" marR="5408" marT="5408" marB="0" anchor="ctr">
                    <a:lnL>
                      <a:noFill/>
                    </a:lnL>
                    <a:lnR w="12700" cap="flat" cmpd="sng" algn="ctr">
                      <a:solidFill>
                        <a:schemeClr val="tx1"/>
                      </a:solidFill>
                      <a:prstDash val="solid"/>
                      <a:round/>
                      <a:headEnd type="none" w="med" len="med"/>
                      <a:tailEnd type="none" w="med" len="med"/>
                    </a:lnR>
                    <a:lnT>
                      <a:noFill/>
                    </a:lnT>
                    <a:lnB>
                      <a:noFill/>
                    </a:lnB>
                    <a:solidFill>
                      <a:srgbClr val="BFC2C5"/>
                    </a:solidFill>
                  </a:tcPr>
                </a:tc>
              </a:tr>
              <a:tr h="243509">
                <a:tc>
                  <a:txBody>
                    <a:bodyPr/>
                    <a:lstStyle/>
                    <a:p>
                      <a:pPr algn="ctr" fontAlgn="b"/>
                      <a:r>
                        <a:rPr lang="en-US" sz="1200" b="0" i="0" u="none" strike="noStrike">
                          <a:solidFill>
                            <a:srgbClr val="000000"/>
                          </a:solidFill>
                          <a:latin typeface="Tw Cen MT"/>
                        </a:rPr>
                        <a:t>PRM &amp; PRW</a:t>
                      </a:r>
                    </a:p>
                  </a:txBody>
                  <a:tcPr marL="9525" marR="9525" marT="9525" marB="0" anchor="ctr">
                    <a:lnL w="12700" cap="flat" cmpd="sng" algn="ctr">
                      <a:solidFill>
                        <a:schemeClr val="tx1"/>
                      </a:solidFill>
                      <a:prstDash val="solid"/>
                      <a:round/>
                      <a:headEnd type="none" w="med" len="med"/>
                      <a:tailEnd type="none" w="med" len="med"/>
                    </a:lnL>
                    <a:lnR>
                      <a:noFill/>
                    </a:lnR>
                    <a:lnT>
                      <a:noFill/>
                    </a:lnT>
                    <a:lnB>
                      <a:noFill/>
                    </a:lnB>
                    <a:solidFill>
                      <a:srgbClr val="5F80AF"/>
                    </a:solidFill>
                  </a:tcPr>
                </a:tc>
                <a:tc>
                  <a:txBody>
                    <a:bodyPr/>
                    <a:lstStyle/>
                    <a:p>
                      <a:pPr algn="ctr" fontAlgn="b"/>
                      <a:r>
                        <a:rPr lang="en-US" sz="1200" b="0" i="0" u="none" strike="noStrike">
                          <a:solidFill>
                            <a:srgbClr val="000000"/>
                          </a:solidFill>
                          <a:latin typeface="Tw Cen MT"/>
                        </a:rPr>
                        <a:t>Dwelling-DP3/DW2</a:t>
                      </a:r>
                    </a:p>
                  </a:txBody>
                  <a:tcPr marL="5408" marR="5408" marT="5408" marB="0" anchor="ctr">
                    <a:lnL>
                      <a:noFill/>
                    </a:lnL>
                    <a:lnR w="12700" cap="flat" cmpd="sng" algn="ctr">
                      <a:solidFill>
                        <a:schemeClr val="tx1"/>
                      </a:solidFill>
                      <a:prstDash val="solid"/>
                      <a:round/>
                      <a:headEnd type="none" w="med" len="med"/>
                      <a:tailEnd type="none" w="med" len="med"/>
                    </a:lnR>
                    <a:lnT>
                      <a:noFill/>
                    </a:lnT>
                    <a:lnB>
                      <a:noFill/>
                    </a:lnB>
                    <a:solidFill>
                      <a:srgbClr val="5F80AF"/>
                    </a:solidFill>
                  </a:tcPr>
                </a:tc>
                <a:tc>
                  <a:txBody>
                    <a:bodyPr/>
                    <a:lstStyle/>
                    <a:p>
                      <a:pPr algn="r" fontAlgn="b"/>
                      <a:r>
                        <a:rPr lang="en-US" sz="1200" b="0" i="0" u="none" strike="noStrike" dirty="0">
                          <a:solidFill>
                            <a:srgbClr val="000000"/>
                          </a:solidFill>
                          <a:latin typeface="Tw Cen MT"/>
                        </a:rPr>
                        <a:t>363,291,468</a:t>
                      </a:r>
                    </a:p>
                  </a:txBody>
                  <a:tcPr marL="9144" marT="9144" marB="0" anchor="ctr">
                    <a:lnL w="12700" cap="flat" cmpd="sng" algn="ctr">
                      <a:solidFill>
                        <a:schemeClr val="tx1"/>
                      </a:solidFill>
                      <a:prstDash val="solid"/>
                      <a:round/>
                      <a:headEnd type="none" w="med" len="med"/>
                      <a:tailEnd type="none" w="med" len="med"/>
                    </a:lnL>
                    <a:lnR>
                      <a:noFill/>
                    </a:lnR>
                    <a:lnT>
                      <a:noFill/>
                    </a:lnT>
                    <a:lnB>
                      <a:noFill/>
                    </a:lnB>
                    <a:solidFill>
                      <a:srgbClr val="BFC2C5"/>
                    </a:solidFill>
                  </a:tcPr>
                </a:tc>
                <a:tc>
                  <a:txBody>
                    <a:bodyPr/>
                    <a:lstStyle/>
                    <a:p>
                      <a:pPr algn="ctr" fontAlgn="b"/>
                      <a:r>
                        <a:rPr lang="en-US" sz="1200" b="0" i="0" u="none" strike="noStrike">
                          <a:solidFill>
                            <a:srgbClr val="000000"/>
                          </a:solidFill>
                          <a:latin typeface="Tw Cen MT"/>
                        </a:rPr>
                        <a:t>48.6%</a:t>
                      </a:r>
                    </a:p>
                  </a:txBody>
                  <a:tcPr marL="5408" marR="5408" marT="5408" marB="0" anchor="ctr">
                    <a:lnL>
                      <a:noFill/>
                    </a:lnL>
                    <a:lnR>
                      <a:noFill/>
                    </a:lnR>
                    <a:lnT>
                      <a:noFill/>
                    </a:lnT>
                    <a:lnB>
                      <a:noFill/>
                    </a:lnB>
                    <a:solidFill>
                      <a:srgbClr val="BFC2C5"/>
                    </a:solidFill>
                  </a:tcPr>
                </a:tc>
                <a:tc>
                  <a:txBody>
                    <a:bodyPr/>
                    <a:lstStyle/>
                    <a:p>
                      <a:pPr algn="r" fontAlgn="b"/>
                      <a:r>
                        <a:rPr lang="en-US" sz="1200" b="0" i="0" u="none" strike="noStrike" dirty="0">
                          <a:solidFill>
                            <a:srgbClr val="000000"/>
                          </a:solidFill>
                          <a:latin typeface="Tw Cen MT"/>
                        </a:rPr>
                        <a:t>357,783,934</a:t>
                      </a:r>
                    </a:p>
                  </a:txBody>
                  <a:tcPr marL="9144" marT="9144" marB="0" anchor="ctr">
                    <a:lnL>
                      <a:noFill/>
                    </a:lnL>
                    <a:lnR>
                      <a:noFill/>
                    </a:lnR>
                    <a:lnT>
                      <a:noFill/>
                    </a:lnT>
                    <a:lnB>
                      <a:noFill/>
                    </a:lnB>
                    <a:solidFill>
                      <a:srgbClr val="BFC2C5"/>
                    </a:solidFill>
                  </a:tcPr>
                </a:tc>
                <a:tc>
                  <a:txBody>
                    <a:bodyPr/>
                    <a:lstStyle/>
                    <a:p>
                      <a:pPr algn="ctr" fontAlgn="b"/>
                      <a:r>
                        <a:rPr lang="en-US" sz="1200" b="0" i="0" u="none" strike="noStrike">
                          <a:solidFill>
                            <a:srgbClr val="000000"/>
                          </a:solidFill>
                          <a:latin typeface="Tw Cen MT"/>
                        </a:rPr>
                        <a:t>36.3%</a:t>
                      </a:r>
                    </a:p>
                  </a:txBody>
                  <a:tcPr marL="5408" marR="5408" marT="5408" marB="0" anchor="ctr">
                    <a:lnL>
                      <a:noFill/>
                    </a:lnL>
                    <a:lnR>
                      <a:noFill/>
                    </a:lnR>
                    <a:lnT>
                      <a:noFill/>
                    </a:lnT>
                    <a:lnB>
                      <a:noFill/>
                    </a:lnB>
                    <a:solidFill>
                      <a:srgbClr val="BFC2C5"/>
                    </a:solidFill>
                  </a:tcPr>
                </a:tc>
                <a:tc>
                  <a:txBody>
                    <a:bodyPr/>
                    <a:lstStyle/>
                    <a:p>
                      <a:pPr algn="ctr" fontAlgn="b"/>
                      <a:r>
                        <a:rPr lang="en-US" sz="1200" b="0" i="0" u="none" strike="noStrike" dirty="0">
                          <a:solidFill>
                            <a:srgbClr val="000000"/>
                          </a:solidFill>
                          <a:latin typeface="Tw Cen MT"/>
                        </a:rPr>
                        <a:t>8.8%</a:t>
                      </a:r>
                    </a:p>
                  </a:txBody>
                  <a:tcPr marL="5408" marR="5408" marT="5408" marB="0" anchor="ctr">
                    <a:lnL>
                      <a:noFill/>
                    </a:lnL>
                    <a:lnR>
                      <a:noFill/>
                    </a:lnR>
                    <a:lnT>
                      <a:noFill/>
                    </a:lnT>
                    <a:lnB>
                      <a:noFill/>
                    </a:lnB>
                    <a:solidFill>
                      <a:srgbClr val="BFC2C5"/>
                    </a:solidFill>
                  </a:tcPr>
                </a:tc>
                <a:tc>
                  <a:txBody>
                    <a:bodyPr/>
                    <a:lstStyle/>
                    <a:p>
                      <a:pPr algn="ctr" fontAlgn="b"/>
                      <a:r>
                        <a:rPr lang="en-US" sz="1200" b="0" i="0" u="none" strike="noStrike">
                          <a:solidFill>
                            <a:srgbClr val="000000"/>
                          </a:solidFill>
                          <a:latin typeface="Tw Cen MT"/>
                        </a:rPr>
                        <a:t>7.5%</a:t>
                      </a:r>
                    </a:p>
                  </a:txBody>
                  <a:tcPr marL="5408" marR="5408" marT="5408" marB="0" anchor="ctr">
                    <a:lnL>
                      <a:noFill/>
                    </a:lnL>
                    <a:lnR w="12700" cap="flat" cmpd="sng" algn="ctr">
                      <a:solidFill>
                        <a:schemeClr val="tx1"/>
                      </a:solidFill>
                      <a:prstDash val="solid"/>
                      <a:round/>
                      <a:headEnd type="none" w="med" len="med"/>
                      <a:tailEnd type="none" w="med" len="med"/>
                    </a:lnR>
                    <a:lnT>
                      <a:noFill/>
                    </a:lnT>
                    <a:lnB>
                      <a:noFill/>
                    </a:lnB>
                    <a:solidFill>
                      <a:srgbClr val="BFC2C5"/>
                    </a:solidFill>
                  </a:tcPr>
                </a:tc>
              </a:tr>
              <a:tr h="243509">
                <a:tc>
                  <a:txBody>
                    <a:bodyPr/>
                    <a:lstStyle/>
                    <a:p>
                      <a:pPr algn="ctr" fontAlgn="b"/>
                      <a:r>
                        <a:rPr lang="en-US" sz="1200" b="0" i="0" u="none" strike="noStrike">
                          <a:solidFill>
                            <a:srgbClr val="000000"/>
                          </a:solidFill>
                          <a:latin typeface="Tw Cen MT"/>
                        </a:rPr>
                        <a:t>PRM &amp; PRW</a:t>
                      </a:r>
                    </a:p>
                  </a:txBody>
                  <a:tcPr marL="9525" marR="9525" marT="9525" marB="0" anchor="ctr">
                    <a:lnL w="12700" cap="flat" cmpd="sng" algn="ctr">
                      <a:solidFill>
                        <a:schemeClr val="tx1"/>
                      </a:solidFill>
                      <a:prstDash val="solid"/>
                      <a:round/>
                      <a:headEnd type="none" w="med" len="med"/>
                      <a:tailEnd type="none" w="med" len="med"/>
                    </a:lnL>
                    <a:lnR>
                      <a:noFill/>
                    </a:lnR>
                    <a:lnT>
                      <a:noFill/>
                    </a:lnT>
                    <a:lnB>
                      <a:noFill/>
                    </a:lnB>
                    <a:solidFill>
                      <a:srgbClr val="5F80AF"/>
                    </a:solidFill>
                  </a:tcPr>
                </a:tc>
                <a:tc>
                  <a:txBody>
                    <a:bodyPr/>
                    <a:lstStyle/>
                    <a:p>
                      <a:pPr algn="ctr" fontAlgn="b"/>
                      <a:r>
                        <a:rPr lang="en-US" sz="1200" b="0" i="0" u="none" strike="noStrike" dirty="0">
                          <a:solidFill>
                            <a:srgbClr val="000000"/>
                          </a:solidFill>
                          <a:latin typeface="Tw Cen MT"/>
                        </a:rPr>
                        <a:t>Mobile Home</a:t>
                      </a:r>
                    </a:p>
                  </a:txBody>
                  <a:tcPr marL="5408" marR="5408" marT="5408" marB="0" anchor="ctr">
                    <a:lnL>
                      <a:noFill/>
                    </a:lnL>
                    <a:lnR w="12700" cap="flat" cmpd="sng" algn="ctr">
                      <a:solidFill>
                        <a:schemeClr val="tx1"/>
                      </a:solidFill>
                      <a:prstDash val="solid"/>
                      <a:round/>
                      <a:headEnd type="none" w="med" len="med"/>
                      <a:tailEnd type="none" w="med" len="med"/>
                    </a:lnR>
                    <a:lnT>
                      <a:noFill/>
                    </a:lnT>
                    <a:lnB>
                      <a:noFill/>
                    </a:lnB>
                    <a:solidFill>
                      <a:srgbClr val="5F80AF"/>
                    </a:solidFill>
                  </a:tcPr>
                </a:tc>
                <a:tc>
                  <a:txBody>
                    <a:bodyPr/>
                    <a:lstStyle/>
                    <a:p>
                      <a:pPr algn="r" fontAlgn="b"/>
                      <a:r>
                        <a:rPr lang="en-US" sz="1200" b="0" i="0" u="none" strike="noStrike" dirty="0">
                          <a:solidFill>
                            <a:srgbClr val="000000"/>
                          </a:solidFill>
                          <a:latin typeface="Tw Cen MT"/>
                        </a:rPr>
                        <a:t>106,054,609</a:t>
                      </a:r>
                    </a:p>
                  </a:txBody>
                  <a:tcPr marL="9144" marT="9144" marB="0" anchor="ctr">
                    <a:lnL w="12700" cap="flat" cmpd="sng" algn="ctr">
                      <a:solidFill>
                        <a:schemeClr val="tx1"/>
                      </a:solidFill>
                      <a:prstDash val="solid"/>
                      <a:round/>
                      <a:headEnd type="none" w="med" len="med"/>
                      <a:tailEnd type="none" w="med" len="med"/>
                    </a:lnL>
                    <a:lnR>
                      <a:noFill/>
                    </a:lnR>
                    <a:lnT>
                      <a:noFill/>
                    </a:lnT>
                    <a:lnB>
                      <a:noFill/>
                    </a:lnB>
                    <a:solidFill>
                      <a:srgbClr val="BFC2C5"/>
                    </a:solidFill>
                  </a:tcPr>
                </a:tc>
                <a:tc>
                  <a:txBody>
                    <a:bodyPr/>
                    <a:lstStyle/>
                    <a:p>
                      <a:pPr algn="ctr" fontAlgn="b"/>
                      <a:r>
                        <a:rPr lang="en-US" sz="1200" b="0" i="0" u="none" strike="noStrike">
                          <a:solidFill>
                            <a:srgbClr val="000000"/>
                          </a:solidFill>
                          <a:latin typeface="Tw Cen MT"/>
                        </a:rPr>
                        <a:t>11.2%</a:t>
                      </a:r>
                    </a:p>
                  </a:txBody>
                  <a:tcPr marL="5408" marR="5408" marT="5408" marB="0" anchor="ctr">
                    <a:lnL>
                      <a:noFill/>
                    </a:lnL>
                    <a:lnR>
                      <a:noFill/>
                    </a:lnR>
                    <a:lnT>
                      <a:noFill/>
                    </a:lnT>
                    <a:lnB>
                      <a:noFill/>
                    </a:lnB>
                    <a:solidFill>
                      <a:srgbClr val="BFC2C5"/>
                    </a:solidFill>
                  </a:tcPr>
                </a:tc>
                <a:tc>
                  <a:txBody>
                    <a:bodyPr/>
                    <a:lstStyle/>
                    <a:p>
                      <a:pPr algn="r" fontAlgn="b"/>
                      <a:r>
                        <a:rPr lang="en-US" sz="1200" b="0" i="0" u="none" strike="noStrike" dirty="0">
                          <a:solidFill>
                            <a:srgbClr val="000000"/>
                          </a:solidFill>
                          <a:latin typeface="Tw Cen MT"/>
                        </a:rPr>
                        <a:t>106,054,609</a:t>
                      </a:r>
                    </a:p>
                  </a:txBody>
                  <a:tcPr marL="9144" marT="9144" marB="0" anchor="ctr">
                    <a:lnL>
                      <a:noFill/>
                    </a:lnL>
                    <a:lnR>
                      <a:noFill/>
                    </a:lnR>
                    <a:lnT>
                      <a:noFill/>
                    </a:lnT>
                    <a:lnB>
                      <a:noFill/>
                    </a:lnB>
                    <a:solidFill>
                      <a:srgbClr val="BFC2C5"/>
                    </a:solidFill>
                  </a:tcPr>
                </a:tc>
                <a:tc>
                  <a:txBody>
                    <a:bodyPr/>
                    <a:lstStyle/>
                    <a:p>
                      <a:pPr algn="ctr" fontAlgn="b"/>
                      <a:r>
                        <a:rPr lang="en-US" sz="1200" b="0" i="0" u="none" strike="noStrike">
                          <a:solidFill>
                            <a:srgbClr val="000000"/>
                          </a:solidFill>
                          <a:latin typeface="Tw Cen MT"/>
                        </a:rPr>
                        <a:t>8.8%</a:t>
                      </a:r>
                    </a:p>
                  </a:txBody>
                  <a:tcPr marL="5408" marR="5408" marT="5408" marB="0" anchor="ctr">
                    <a:lnL>
                      <a:noFill/>
                    </a:lnL>
                    <a:lnR>
                      <a:noFill/>
                    </a:lnR>
                    <a:lnT>
                      <a:noFill/>
                    </a:lnT>
                    <a:lnB>
                      <a:noFill/>
                    </a:lnB>
                    <a:solidFill>
                      <a:srgbClr val="BFC2C5"/>
                    </a:solidFill>
                  </a:tcPr>
                </a:tc>
                <a:tc>
                  <a:txBody>
                    <a:bodyPr/>
                    <a:lstStyle/>
                    <a:p>
                      <a:pPr algn="ctr" fontAlgn="b"/>
                      <a:r>
                        <a:rPr lang="en-US" sz="1200" b="0" i="0" u="none" strike="noStrike" dirty="0">
                          <a:solidFill>
                            <a:srgbClr val="000000"/>
                          </a:solidFill>
                          <a:latin typeface="Tw Cen MT"/>
                        </a:rPr>
                        <a:t>4.8%</a:t>
                      </a:r>
                    </a:p>
                  </a:txBody>
                  <a:tcPr marL="5408" marR="5408" marT="5408" marB="0" anchor="ctr">
                    <a:lnL>
                      <a:noFill/>
                    </a:lnL>
                    <a:lnR>
                      <a:noFill/>
                    </a:lnR>
                    <a:lnT>
                      <a:noFill/>
                    </a:lnT>
                    <a:lnB>
                      <a:noFill/>
                    </a:lnB>
                    <a:solidFill>
                      <a:srgbClr val="BFC2C5"/>
                    </a:solidFill>
                  </a:tcPr>
                </a:tc>
                <a:tc>
                  <a:txBody>
                    <a:bodyPr/>
                    <a:lstStyle/>
                    <a:p>
                      <a:pPr algn="ctr" fontAlgn="b"/>
                      <a:r>
                        <a:rPr lang="en-US" sz="1200" b="0" i="0" u="none" strike="noStrike">
                          <a:solidFill>
                            <a:srgbClr val="000000"/>
                          </a:solidFill>
                          <a:latin typeface="Tw Cen MT"/>
                        </a:rPr>
                        <a:t>3.4%</a:t>
                      </a:r>
                    </a:p>
                  </a:txBody>
                  <a:tcPr marL="5408" marR="5408" marT="5408" marB="0" anchor="ctr">
                    <a:lnL>
                      <a:noFill/>
                    </a:lnL>
                    <a:lnR w="12700" cap="flat" cmpd="sng" algn="ctr">
                      <a:solidFill>
                        <a:schemeClr val="tx1"/>
                      </a:solidFill>
                      <a:prstDash val="solid"/>
                      <a:round/>
                      <a:headEnd type="none" w="med" len="med"/>
                      <a:tailEnd type="none" w="med" len="med"/>
                    </a:lnR>
                    <a:lnT>
                      <a:noFill/>
                    </a:lnT>
                    <a:lnB>
                      <a:noFill/>
                    </a:lnB>
                    <a:solidFill>
                      <a:srgbClr val="BFC2C5"/>
                    </a:solidFill>
                  </a:tcPr>
                </a:tc>
              </a:tr>
              <a:tr h="243509">
                <a:tc>
                  <a:txBody>
                    <a:bodyPr/>
                    <a:lstStyle/>
                    <a:p>
                      <a:pPr algn="ctr" fontAlgn="b"/>
                      <a:r>
                        <a:rPr lang="en-US" sz="1200" b="0" i="0" u="none" strike="noStrike" dirty="0">
                          <a:solidFill>
                            <a:srgbClr val="000000"/>
                          </a:solidFill>
                          <a:latin typeface="Tw Cen MT"/>
                        </a:rPr>
                        <a:t>PRM &amp; PRW</a:t>
                      </a:r>
                    </a:p>
                  </a:txBody>
                  <a:tcPr marL="9525" marR="9525" marT="9525" marB="0" anchor="ctr">
                    <a:lnL w="12700" cap="flat" cmpd="sng" algn="ctr">
                      <a:solidFill>
                        <a:schemeClr val="tx1"/>
                      </a:solidFill>
                      <a:prstDash val="solid"/>
                      <a:round/>
                      <a:headEnd type="none" w="med" len="med"/>
                      <a:tailEnd type="none" w="med" len="med"/>
                    </a:lnL>
                    <a:lnR>
                      <a:noFill/>
                    </a:lnR>
                    <a:lnT>
                      <a:noFill/>
                    </a:lnT>
                    <a:lnB>
                      <a:noFill/>
                    </a:lnB>
                    <a:solidFill>
                      <a:srgbClr val="5F80AF"/>
                    </a:solidFill>
                  </a:tcPr>
                </a:tc>
                <a:tc>
                  <a:txBody>
                    <a:bodyPr/>
                    <a:lstStyle/>
                    <a:p>
                      <a:pPr algn="ctr" fontAlgn="b"/>
                      <a:r>
                        <a:rPr lang="en-US" sz="1200" b="0" i="0" u="none" strike="noStrike" dirty="0">
                          <a:solidFill>
                            <a:srgbClr val="000000"/>
                          </a:solidFill>
                          <a:latin typeface="Tw Cen MT"/>
                        </a:rPr>
                        <a:t>Mobile Home Dwelling</a:t>
                      </a:r>
                    </a:p>
                  </a:txBody>
                  <a:tcPr marL="5408" marR="5408" marT="5408" marB="0" anchor="ctr">
                    <a:lnL>
                      <a:noFill/>
                    </a:lnL>
                    <a:lnR w="12700" cap="flat" cmpd="sng" algn="ctr">
                      <a:solidFill>
                        <a:schemeClr val="tx1"/>
                      </a:solidFill>
                      <a:prstDash val="solid"/>
                      <a:round/>
                      <a:headEnd type="none" w="med" len="med"/>
                      <a:tailEnd type="none" w="med" len="med"/>
                    </a:lnR>
                    <a:lnT>
                      <a:noFill/>
                    </a:lnT>
                    <a:lnB>
                      <a:noFill/>
                    </a:lnB>
                    <a:solidFill>
                      <a:srgbClr val="5F80AF"/>
                    </a:solidFill>
                  </a:tcPr>
                </a:tc>
                <a:tc>
                  <a:txBody>
                    <a:bodyPr/>
                    <a:lstStyle/>
                    <a:p>
                      <a:pPr algn="r" fontAlgn="b"/>
                      <a:r>
                        <a:rPr lang="en-US" sz="1200" b="0" i="0" u="none" strike="noStrike" dirty="0">
                          <a:solidFill>
                            <a:srgbClr val="000000"/>
                          </a:solidFill>
                          <a:latin typeface="Tw Cen MT"/>
                        </a:rPr>
                        <a:t>66,599,240</a:t>
                      </a:r>
                    </a:p>
                  </a:txBody>
                  <a:tcPr marL="9144" marT="9144" marB="0" anchor="ctr">
                    <a:lnL w="12700"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solidFill>
                      <a:srgbClr val="BFC2C5"/>
                    </a:solidFill>
                  </a:tcPr>
                </a:tc>
                <a:tc>
                  <a:txBody>
                    <a:bodyPr/>
                    <a:lstStyle/>
                    <a:p>
                      <a:pPr algn="ctr" fontAlgn="b"/>
                      <a:r>
                        <a:rPr lang="en-US" sz="1200" b="0" i="0" u="none" strike="noStrike" dirty="0">
                          <a:solidFill>
                            <a:srgbClr val="000000"/>
                          </a:solidFill>
                          <a:latin typeface="Tw Cen MT"/>
                        </a:rPr>
                        <a:t>8.0%</a:t>
                      </a:r>
                    </a:p>
                  </a:txBody>
                  <a:tcPr marL="5408" marR="5408" marT="5408" marB="0" anchor="ctr">
                    <a:lnL>
                      <a:noFill/>
                    </a:lnL>
                    <a:lnR>
                      <a:noFill/>
                    </a:lnR>
                    <a:lnT>
                      <a:noFill/>
                    </a:lnT>
                    <a:lnB w="12700" cap="flat" cmpd="sng" algn="ctr">
                      <a:solidFill>
                        <a:schemeClr val="tx1"/>
                      </a:solidFill>
                      <a:prstDash val="solid"/>
                      <a:round/>
                      <a:headEnd type="none" w="med" len="med"/>
                      <a:tailEnd type="none" w="med" len="med"/>
                    </a:lnB>
                    <a:solidFill>
                      <a:srgbClr val="BFC2C5"/>
                    </a:solidFill>
                  </a:tcPr>
                </a:tc>
                <a:tc>
                  <a:txBody>
                    <a:bodyPr/>
                    <a:lstStyle/>
                    <a:p>
                      <a:pPr algn="r" fontAlgn="b"/>
                      <a:r>
                        <a:rPr lang="en-US" sz="1200" b="0" i="0" u="none" strike="noStrike" dirty="0">
                          <a:solidFill>
                            <a:srgbClr val="000000"/>
                          </a:solidFill>
                          <a:latin typeface="Tw Cen MT"/>
                        </a:rPr>
                        <a:t>66,599,240</a:t>
                      </a:r>
                    </a:p>
                  </a:txBody>
                  <a:tcPr marL="9144" marT="9144" marB="0" anchor="ctr">
                    <a:lnL>
                      <a:noFill/>
                    </a:lnL>
                    <a:lnR>
                      <a:noFill/>
                    </a:lnR>
                    <a:lnT>
                      <a:noFill/>
                    </a:lnT>
                    <a:lnB w="12700" cap="flat" cmpd="sng" algn="ctr">
                      <a:solidFill>
                        <a:schemeClr val="tx1"/>
                      </a:solidFill>
                      <a:prstDash val="solid"/>
                      <a:round/>
                      <a:headEnd type="none" w="med" len="med"/>
                      <a:tailEnd type="none" w="med" len="med"/>
                    </a:lnB>
                    <a:solidFill>
                      <a:srgbClr val="BFC2C5"/>
                    </a:solidFill>
                  </a:tcPr>
                </a:tc>
                <a:tc>
                  <a:txBody>
                    <a:bodyPr/>
                    <a:lstStyle/>
                    <a:p>
                      <a:pPr algn="ctr" fontAlgn="b"/>
                      <a:r>
                        <a:rPr lang="en-US" sz="1200" b="0" i="0" u="none" strike="noStrike" dirty="0">
                          <a:solidFill>
                            <a:srgbClr val="000000"/>
                          </a:solidFill>
                          <a:latin typeface="Tw Cen MT"/>
                        </a:rPr>
                        <a:t>6.0%</a:t>
                      </a:r>
                    </a:p>
                  </a:txBody>
                  <a:tcPr marL="5408" marR="5408" marT="5408" marB="0" anchor="ctr">
                    <a:lnL>
                      <a:noFill/>
                    </a:lnL>
                    <a:lnR>
                      <a:noFill/>
                    </a:lnR>
                    <a:lnT>
                      <a:noFill/>
                    </a:lnT>
                    <a:lnB w="12700" cap="flat" cmpd="sng" algn="ctr">
                      <a:solidFill>
                        <a:schemeClr val="tx1"/>
                      </a:solidFill>
                      <a:prstDash val="solid"/>
                      <a:round/>
                      <a:headEnd type="none" w="med" len="med"/>
                      <a:tailEnd type="none" w="med" len="med"/>
                    </a:lnB>
                    <a:solidFill>
                      <a:srgbClr val="BFC2C5"/>
                    </a:solidFill>
                  </a:tcPr>
                </a:tc>
                <a:tc>
                  <a:txBody>
                    <a:bodyPr/>
                    <a:lstStyle/>
                    <a:p>
                      <a:pPr algn="ctr" fontAlgn="b"/>
                      <a:r>
                        <a:rPr lang="en-US" sz="1200" b="0" i="0" u="none" strike="noStrike" dirty="0">
                          <a:solidFill>
                            <a:srgbClr val="000000"/>
                          </a:solidFill>
                          <a:latin typeface="Tw Cen MT"/>
                        </a:rPr>
                        <a:t>3.2%</a:t>
                      </a:r>
                    </a:p>
                  </a:txBody>
                  <a:tcPr marL="5408" marR="5408" marT="5408" marB="0" anchor="ctr">
                    <a:lnL>
                      <a:noFill/>
                    </a:lnL>
                    <a:lnR>
                      <a:noFill/>
                    </a:lnR>
                    <a:lnT>
                      <a:noFill/>
                    </a:lnT>
                    <a:lnB w="12700" cap="flat" cmpd="sng" algn="ctr">
                      <a:solidFill>
                        <a:schemeClr val="tx1"/>
                      </a:solidFill>
                      <a:prstDash val="solid"/>
                      <a:round/>
                      <a:headEnd type="none" w="med" len="med"/>
                      <a:tailEnd type="none" w="med" len="med"/>
                    </a:lnB>
                    <a:solidFill>
                      <a:srgbClr val="BFC2C5"/>
                    </a:solidFill>
                  </a:tcPr>
                </a:tc>
                <a:tc>
                  <a:txBody>
                    <a:bodyPr/>
                    <a:lstStyle/>
                    <a:p>
                      <a:pPr algn="ctr" fontAlgn="b"/>
                      <a:r>
                        <a:rPr lang="en-US" sz="1200" b="0" i="0" u="none" strike="noStrike" dirty="0">
                          <a:solidFill>
                            <a:srgbClr val="000000"/>
                          </a:solidFill>
                          <a:latin typeface="Tw Cen MT"/>
                        </a:rPr>
                        <a:t>2.1%</a:t>
                      </a:r>
                    </a:p>
                  </a:txBody>
                  <a:tcPr marL="5408" marR="5408" marT="5408" marB="0" anchor="ctr">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solidFill>
                      <a:srgbClr val="BFC2C5"/>
                    </a:solidFill>
                  </a:tcPr>
                </a:tc>
              </a:tr>
              <a:tr h="243509">
                <a:tc>
                  <a:txBody>
                    <a:bodyPr/>
                    <a:lstStyle/>
                    <a:p>
                      <a:pPr algn="ctr" fontAlgn="b"/>
                      <a:r>
                        <a:rPr lang="en-US" sz="1200" b="1" i="0" u="none" strike="noStrike" dirty="0">
                          <a:solidFill>
                            <a:srgbClr val="000000"/>
                          </a:solidFill>
                          <a:latin typeface="Tw Cen MT"/>
                        </a:rPr>
                        <a:t>PRM &amp; PRW</a:t>
                      </a:r>
                    </a:p>
                  </a:txBody>
                  <a:tcPr marL="9525" marR="9525" marT="9525" marB="0" anchor="ctr">
                    <a:lnL w="12700" cap="flat" cmpd="sng" algn="ctr">
                      <a:solidFill>
                        <a:schemeClr val="tx1"/>
                      </a:solidFill>
                      <a:prstDash val="solid"/>
                      <a:round/>
                      <a:headEnd type="none" w="med" len="med"/>
                      <a:tailEnd type="none" w="med" len="med"/>
                    </a:lnL>
                    <a:lnR>
                      <a:noFill/>
                    </a:lnR>
                    <a:lnT>
                      <a:noFill/>
                    </a:lnT>
                    <a:lnB>
                      <a:noFill/>
                    </a:lnB>
                    <a:solidFill>
                      <a:srgbClr val="5F80AF"/>
                    </a:solidFill>
                  </a:tcPr>
                </a:tc>
                <a:tc>
                  <a:txBody>
                    <a:bodyPr/>
                    <a:lstStyle/>
                    <a:p>
                      <a:pPr algn="ctr" fontAlgn="b"/>
                      <a:r>
                        <a:rPr lang="en-US" sz="1200" b="1" i="0" u="none" strike="noStrike">
                          <a:solidFill>
                            <a:srgbClr val="000000"/>
                          </a:solidFill>
                          <a:latin typeface="Tw Cen MT"/>
                        </a:rPr>
                        <a:t>Total</a:t>
                      </a:r>
                    </a:p>
                  </a:txBody>
                  <a:tcPr marL="5408" marR="5408" marT="5408" marB="0" anchor="ctr">
                    <a:lnL>
                      <a:noFill/>
                    </a:lnL>
                    <a:lnR w="12700" cap="flat" cmpd="sng" algn="ctr">
                      <a:solidFill>
                        <a:schemeClr val="tx1"/>
                      </a:solidFill>
                      <a:prstDash val="solid"/>
                      <a:round/>
                      <a:headEnd type="none" w="med" len="med"/>
                      <a:tailEnd type="none" w="med" len="med"/>
                    </a:lnR>
                    <a:lnT>
                      <a:noFill/>
                    </a:lnT>
                    <a:lnB>
                      <a:noFill/>
                    </a:lnB>
                    <a:solidFill>
                      <a:srgbClr val="5F80AF"/>
                    </a:solidFill>
                  </a:tcPr>
                </a:tc>
                <a:tc>
                  <a:txBody>
                    <a:bodyPr/>
                    <a:lstStyle/>
                    <a:p>
                      <a:pPr algn="r" fontAlgn="b"/>
                      <a:r>
                        <a:rPr lang="en-US" sz="1200" b="1" i="0" u="none" strike="noStrike" dirty="0" smtClean="0">
                          <a:solidFill>
                            <a:srgbClr val="000000"/>
                          </a:solidFill>
                          <a:latin typeface="Tw Cen MT"/>
                        </a:rPr>
                        <a:t>$ 2,064,247,345</a:t>
                      </a:r>
                      <a:endParaRPr lang="en-US" sz="1200" b="1" i="0" u="none" strike="noStrike" dirty="0">
                        <a:solidFill>
                          <a:srgbClr val="000000"/>
                        </a:solidFill>
                        <a:latin typeface="Tw Cen MT"/>
                      </a:endParaRPr>
                    </a:p>
                  </a:txBody>
                  <a:tcPr marL="9144" marT="9144" marB="0" anchor="ctr">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solidFill>
                      <a:srgbClr val="BFC2C5"/>
                    </a:solidFill>
                  </a:tcPr>
                </a:tc>
                <a:tc>
                  <a:txBody>
                    <a:bodyPr/>
                    <a:lstStyle/>
                    <a:p>
                      <a:pPr algn="ctr" fontAlgn="b"/>
                      <a:r>
                        <a:rPr lang="en-US" sz="1200" b="1" i="0" u="none" strike="noStrike">
                          <a:solidFill>
                            <a:srgbClr val="000000"/>
                          </a:solidFill>
                          <a:latin typeface="Tw Cen MT"/>
                        </a:rPr>
                        <a:t>46.5%</a:t>
                      </a:r>
                    </a:p>
                  </a:txBody>
                  <a:tcPr marL="5408" marR="5408" marT="5408" marB="0" anchor="ctr">
                    <a:lnL>
                      <a:noFill/>
                    </a:lnL>
                    <a:lnR>
                      <a:noFill/>
                    </a:lnR>
                    <a:lnT w="12700" cap="flat" cmpd="sng" algn="ctr">
                      <a:solidFill>
                        <a:schemeClr val="tx1"/>
                      </a:solidFill>
                      <a:prstDash val="solid"/>
                      <a:round/>
                      <a:headEnd type="none" w="med" len="med"/>
                      <a:tailEnd type="none" w="med" len="med"/>
                    </a:lnT>
                    <a:lnB>
                      <a:noFill/>
                    </a:lnB>
                    <a:solidFill>
                      <a:srgbClr val="BFC2C5"/>
                    </a:solidFill>
                  </a:tcPr>
                </a:tc>
                <a:tc>
                  <a:txBody>
                    <a:bodyPr/>
                    <a:lstStyle/>
                    <a:p>
                      <a:pPr algn="r" fontAlgn="b"/>
                      <a:r>
                        <a:rPr lang="en-US" sz="1200" b="1" i="0" u="none" strike="noStrike" dirty="0" smtClean="0">
                          <a:solidFill>
                            <a:srgbClr val="000000"/>
                          </a:solidFill>
                          <a:latin typeface="Tw Cen MT"/>
                        </a:rPr>
                        <a:t>$ 2,014,598,965</a:t>
                      </a:r>
                      <a:endParaRPr lang="en-US" sz="1200" b="1" i="0" u="none" strike="noStrike" dirty="0">
                        <a:solidFill>
                          <a:srgbClr val="000000"/>
                        </a:solidFill>
                        <a:latin typeface="Tw Cen MT"/>
                      </a:endParaRPr>
                    </a:p>
                  </a:txBody>
                  <a:tcPr marL="9144" marT="9144" marB="0" anchor="ctr">
                    <a:lnL>
                      <a:noFill/>
                    </a:lnL>
                    <a:lnR>
                      <a:noFill/>
                    </a:lnR>
                    <a:lnT w="12700" cap="flat" cmpd="sng" algn="ctr">
                      <a:solidFill>
                        <a:schemeClr val="tx1"/>
                      </a:solidFill>
                      <a:prstDash val="solid"/>
                      <a:round/>
                      <a:headEnd type="none" w="med" len="med"/>
                      <a:tailEnd type="none" w="med" len="med"/>
                    </a:lnT>
                    <a:lnB>
                      <a:noFill/>
                    </a:lnB>
                    <a:solidFill>
                      <a:srgbClr val="BFC2C5"/>
                    </a:solidFill>
                  </a:tcPr>
                </a:tc>
                <a:tc>
                  <a:txBody>
                    <a:bodyPr/>
                    <a:lstStyle/>
                    <a:p>
                      <a:pPr algn="ctr" fontAlgn="b"/>
                      <a:r>
                        <a:rPr lang="en-US" sz="1200" b="1" i="0" u="none" strike="noStrike" dirty="0">
                          <a:solidFill>
                            <a:srgbClr val="000000"/>
                          </a:solidFill>
                          <a:latin typeface="Tw Cen MT"/>
                        </a:rPr>
                        <a:t>32.8%</a:t>
                      </a:r>
                    </a:p>
                  </a:txBody>
                  <a:tcPr marL="5408" marR="5408" marT="5408" marB="0" anchor="ctr">
                    <a:lnL>
                      <a:noFill/>
                    </a:lnL>
                    <a:lnR>
                      <a:noFill/>
                    </a:lnR>
                    <a:lnT w="12700" cap="flat" cmpd="sng" algn="ctr">
                      <a:solidFill>
                        <a:schemeClr val="tx1"/>
                      </a:solidFill>
                      <a:prstDash val="solid"/>
                      <a:round/>
                      <a:headEnd type="none" w="med" len="med"/>
                      <a:tailEnd type="none" w="med" len="med"/>
                    </a:lnT>
                    <a:lnB>
                      <a:noFill/>
                    </a:lnB>
                    <a:solidFill>
                      <a:srgbClr val="BFC2C5"/>
                    </a:solidFill>
                  </a:tcPr>
                </a:tc>
                <a:tc>
                  <a:txBody>
                    <a:bodyPr/>
                    <a:lstStyle/>
                    <a:p>
                      <a:pPr algn="ctr" fontAlgn="b"/>
                      <a:r>
                        <a:rPr lang="en-US" sz="1200" b="1" i="0" u="none" strike="noStrike" dirty="0">
                          <a:solidFill>
                            <a:srgbClr val="000000"/>
                          </a:solidFill>
                          <a:latin typeface="Tw Cen MT"/>
                        </a:rPr>
                        <a:t>8.6%</a:t>
                      </a:r>
                    </a:p>
                  </a:txBody>
                  <a:tcPr marL="5408" marR="5408" marT="5408" marB="0" anchor="ctr">
                    <a:lnL>
                      <a:noFill/>
                    </a:lnL>
                    <a:lnR>
                      <a:noFill/>
                    </a:lnR>
                    <a:lnT w="12700" cap="flat" cmpd="sng" algn="ctr">
                      <a:solidFill>
                        <a:schemeClr val="tx1"/>
                      </a:solidFill>
                      <a:prstDash val="solid"/>
                      <a:round/>
                      <a:headEnd type="none" w="med" len="med"/>
                      <a:tailEnd type="none" w="med" len="med"/>
                    </a:lnT>
                    <a:lnB>
                      <a:noFill/>
                    </a:lnB>
                    <a:solidFill>
                      <a:srgbClr val="BFC2C5"/>
                    </a:solidFill>
                  </a:tcPr>
                </a:tc>
                <a:tc>
                  <a:txBody>
                    <a:bodyPr/>
                    <a:lstStyle/>
                    <a:p>
                      <a:pPr algn="ctr" fontAlgn="b"/>
                      <a:r>
                        <a:rPr lang="en-US" sz="1200" b="1" i="0" u="none" strike="noStrike">
                          <a:solidFill>
                            <a:srgbClr val="000000"/>
                          </a:solidFill>
                          <a:latin typeface="Tw Cen MT"/>
                        </a:rPr>
                        <a:t>7.2%</a:t>
                      </a:r>
                    </a:p>
                  </a:txBody>
                  <a:tcPr marL="5408" marR="5408" marT="5408" marB="0" anchor="ctr">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solidFill>
                      <a:srgbClr val="BFC2C5"/>
                    </a:solidFill>
                  </a:tcPr>
                </a:tc>
              </a:tr>
              <a:tr h="243509">
                <a:tc>
                  <a:txBody>
                    <a:bodyPr/>
                    <a:lstStyle/>
                    <a:p>
                      <a:pPr algn="l" fontAlgn="b"/>
                      <a:r>
                        <a:rPr lang="en-US" sz="1200" b="0" i="0" u="none" strike="noStrike">
                          <a:solidFill>
                            <a:srgbClr val="000000"/>
                          </a:solidFill>
                          <a:latin typeface="Tw Cen MT"/>
                        </a:rPr>
                        <a:t> </a:t>
                      </a:r>
                    </a:p>
                  </a:txBody>
                  <a:tcPr marL="5408" marR="5408" marT="5408" marB="0" anchor="ctr">
                    <a:lnL w="12700" cap="flat" cmpd="sng" algn="ctr">
                      <a:solidFill>
                        <a:schemeClr val="tx1"/>
                      </a:solidFill>
                      <a:prstDash val="solid"/>
                      <a:round/>
                      <a:headEnd type="none" w="med" len="med"/>
                      <a:tailEnd type="none" w="med" len="med"/>
                    </a:lnL>
                    <a:lnR>
                      <a:noFill/>
                    </a:lnR>
                    <a:lnT>
                      <a:noFill/>
                    </a:lnT>
                    <a:lnB>
                      <a:noFill/>
                    </a:lnB>
                    <a:solidFill>
                      <a:srgbClr val="5F80AF"/>
                    </a:solidFill>
                  </a:tcPr>
                </a:tc>
                <a:tc>
                  <a:txBody>
                    <a:bodyPr/>
                    <a:lstStyle/>
                    <a:p>
                      <a:pPr algn="l" fontAlgn="b"/>
                      <a:r>
                        <a:rPr lang="en-US" sz="1200" b="0" i="0" u="none" strike="noStrike">
                          <a:solidFill>
                            <a:srgbClr val="000000"/>
                          </a:solidFill>
                          <a:latin typeface="Tw Cen MT"/>
                        </a:rPr>
                        <a:t> </a:t>
                      </a:r>
                    </a:p>
                  </a:txBody>
                  <a:tcPr marL="5408" marR="5408" marT="5408" marB="0" anchor="ctr">
                    <a:lnL>
                      <a:noFill/>
                    </a:lnL>
                    <a:lnR w="12700" cap="flat" cmpd="sng" algn="ctr">
                      <a:solidFill>
                        <a:schemeClr val="tx1"/>
                      </a:solidFill>
                      <a:prstDash val="solid"/>
                      <a:round/>
                      <a:headEnd type="none" w="med" len="med"/>
                      <a:tailEnd type="none" w="med" len="med"/>
                    </a:lnR>
                    <a:lnT>
                      <a:noFill/>
                    </a:lnT>
                    <a:lnB>
                      <a:noFill/>
                    </a:lnB>
                    <a:solidFill>
                      <a:srgbClr val="5F80AF"/>
                    </a:solidFill>
                  </a:tcPr>
                </a:tc>
                <a:tc>
                  <a:txBody>
                    <a:bodyPr/>
                    <a:lstStyle/>
                    <a:p>
                      <a:pPr algn="r" fontAlgn="b"/>
                      <a:r>
                        <a:rPr lang="en-US" sz="1200" b="0" i="0" u="none" strike="noStrike" dirty="0">
                          <a:solidFill>
                            <a:srgbClr val="000000"/>
                          </a:solidFill>
                          <a:latin typeface="Tw Cen MT"/>
                        </a:rPr>
                        <a:t> </a:t>
                      </a:r>
                    </a:p>
                  </a:txBody>
                  <a:tcPr marL="9144" marT="9144" marB="0" anchor="ctr">
                    <a:lnL w="12700" cap="flat" cmpd="sng" algn="ctr">
                      <a:solidFill>
                        <a:schemeClr val="tx1"/>
                      </a:solidFill>
                      <a:prstDash val="solid"/>
                      <a:round/>
                      <a:headEnd type="none" w="med" len="med"/>
                      <a:tailEnd type="none" w="med" len="med"/>
                    </a:lnL>
                    <a:lnR>
                      <a:noFill/>
                    </a:lnR>
                    <a:lnT>
                      <a:noFill/>
                    </a:lnT>
                    <a:lnB>
                      <a:noFill/>
                    </a:lnB>
                    <a:solidFill>
                      <a:srgbClr val="BFC2C5"/>
                    </a:solidFill>
                  </a:tcPr>
                </a:tc>
                <a:tc>
                  <a:txBody>
                    <a:bodyPr/>
                    <a:lstStyle/>
                    <a:p>
                      <a:pPr algn="l" fontAlgn="b"/>
                      <a:r>
                        <a:rPr lang="en-US" sz="1200" b="0" i="0" u="none" strike="noStrike">
                          <a:solidFill>
                            <a:srgbClr val="000000"/>
                          </a:solidFill>
                          <a:latin typeface="Tw Cen MT"/>
                        </a:rPr>
                        <a:t> </a:t>
                      </a:r>
                    </a:p>
                  </a:txBody>
                  <a:tcPr marL="5408" marR="5408" marT="5408" marB="0" anchor="ctr">
                    <a:lnL>
                      <a:noFill/>
                    </a:lnL>
                    <a:lnR>
                      <a:noFill/>
                    </a:lnR>
                    <a:lnT>
                      <a:noFill/>
                    </a:lnT>
                    <a:lnB>
                      <a:noFill/>
                    </a:lnB>
                    <a:solidFill>
                      <a:srgbClr val="BFC2C5"/>
                    </a:solidFill>
                  </a:tcPr>
                </a:tc>
                <a:tc>
                  <a:txBody>
                    <a:bodyPr/>
                    <a:lstStyle/>
                    <a:p>
                      <a:pPr algn="r" fontAlgn="b"/>
                      <a:r>
                        <a:rPr lang="en-US" sz="1200" b="0" i="0" u="none" strike="noStrike" dirty="0">
                          <a:solidFill>
                            <a:srgbClr val="000000"/>
                          </a:solidFill>
                          <a:latin typeface="Tw Cen MT"/>
                        </a:rPr>
                        <a:t> </a:t>
                      </a:r>
                    </a:p>
                  </a:txBody>
                  <a:tcPr marL="9144" marT="9144" marB="0" anchor="ctr">
                    <a:lnL>
                      <a:noFill/>
                    </a:lnL>
                    <a:lnR>
                      <a:noFill/>
                    </a:lnR>
                    <a:lnT>
                      <a:noFill/>
                    </a:lnT>
                    <a:lnB>
                      <a:noFill/>
                    </a:lnB>
                    <a:solidFill>
                      <a:srgbClr val="BFC2C5"/>
                    </a:solidFill>
                  </a:tcPr>
                </a:tc>
                <a:tc>
                  <a:txBody>
                    <a:bodyPr/>
                    <a:lstStyle/>
                    <a:p>
                      <a:pPr algn="l" fontAlgn="b"/>
                      <a:r>
                        <a:rPr lang="en-US" sz="1200" b="0" i="0" u="none" strike="noStrike" dirty="0">
                          <a:solidFill>
                            <a:srgbClr val="000000"/>
                          </a:solidFill>
                          <a:latin typeface="Tw Cen MT"/>
                        </a:rPr>
                        <a:t> </a:t>
                      </a:r>
                    </a:p>
                  </a:txBody>
                  <a:tcPr marL="5408" marR="5408" marT="5408" marB="0" anchor="ctr">
                    <a:lnL>
                      <a:noFill/>
                    </a:lnL>
                    <a:lnR>
                      <a:noFill/>
                    </a:lnR>
                    <a:lnT>
                      <a:noFill/>
                    </a:lnT>
                    <a:lnB>
                      <a:noFill/>
                    </a:lnB>
                    <a:solidFill>
                      <a:srgbClr val="BFC2C5"/>
                    </a:solidFill>
                  </a:tcPr>
                </a:tc>
                <a:tc>
                  <a:txBody>
                    <a:bodyPr/>
                    <a:lstStyle/>
                    <a:p>
                      <a:pPr algn="l" fontAlgn="b"/>
                      <a:r>
                        <a:rPr lang="en-US" sz="1200" b="0" i="0" u="none" strike="noStrike" dirty="0">
                          <a:solidFill>
                            <a:srgbClr val="000000"/>
                          </a:solidFill>
                          <a:latin typeface="Tw Cen MT"/>
                        </a:rPr>
                        <a:t> </a:t>
                      </a:r>
                    </a:p>
                  </a:txBody>
                  <a:tcPr marL="5408" marR="5408" marT="5408" marB="0" anchor="ctr">
                    <a:lnL>
                      <a:noFill/>
                    </a:lnL>
                    <a:lnR>
                      <a:noFill/>
                    </a:lnR>
                    <a:lnT>
                      <a:noFill/>
                    </a:lnT>
                    <a:lnB>
                      <a:noFill/>
                    </a:lnB>
                    <a:solidFill>
                      <a:srgbClr val="BFC2C5"/>
                    </a:solidFill>
                  </a:tcPr>
                </a:tc>
                <a:tc>
                  <a:txBody>
                    <a:bodyPr/>
                    <a:lstStyle/>
                    <a:p>
                      <a:pPr algn="l" fontAlgn="b"/>
                      <a:r>
                        <a:rPr lang="en-US" sz="1200" b="0" i="0" u="none" strike="noStrike">
                          <a:solidFill>
                            <a:srgbClr val="000000"/>
                          </a:solidFill>
                          <a:latin typeface="Tw Cen MT"/>
                        </a:rPr>
                        <a:t> </a:t>
                      </a:r>
                    </a:p>
                  </a:txBody>
                  <a:tcPr marL="5408" marR="5408" marT="5408" marB="0" anchor="ctr">
                    <a:lnL>
                      <a:noFill/>
                    </a:lnL>
                    <a:lnR w="12700" cap="flat" cmpd="sng" algn="ctr">
                      <a:solidFill>
                        <a:schemeClr val="tx1"/>
                      </a:solidFill>
                      <a:prstDash val="solid"/>
                      <a:round/>
                      <a:headEnd type="none" w="med" len="med"/>
                      <a:tailEnd type="none" w="med" len="med"/>
                    </a:lnR>
                    <a:lnT>
                      <a:noFill/>
                    </a:lnT>
                    <a:lnB>
                      <a:noFill/>
                    </a:lnB>
                    <a:solidFill>
                      <a:srgbClr val="BFC2C5"/>
                    </a:solidFill>
                  </a:tcPr>
                </a:tc>
              </a:tr>
              <a:tr h="243509">
                <a:tc>
                  <a:txBody>
                    <a:bodyPr/>
                    <a:lstStyle/>
                    <a:p>
                      <a:pPr algn="ctr" fontAlgn="b"/>
                      <a:r>
                        <a:rPr lang="en-US" sz="1200" b="0" i="0" u="none" strike="noStrike" dirty="0">
                          <a:solidFill>
                            <a:srgbClr val="000000"/>
                          </a:solidFill>
                          <a:latin typeface="Tw Cen MT"/>
                        </a:rPr>
                        <a:t>CRW </a:t>
                      </a:r>
                    </a:p>
                  </a:txBody>
                  <a:tcPr marL="5408" marR="5408" marT="5408" marB="0" anchor="ctr">
                    <a:lnL w="12700" cap="flat" cmpd="sng" algn="ctr">
                      <a:solidFill>
                        <a:schemeClr val="tx1"/>
                      </a:solidFill>
                      <a:prstDash val="solid"/>
                      <a:round/>
                      <a:headEnd type="none" w="med" len="med"/>
                      <a:tailEnd type="none" w="med" len="med"/>
                    </a:lnL>
                    <a:lnR>
                      <a:noFill/>
                    </a:lnR>
                    <a:lnT>
                      <a:noFill/>
                    </a:lnT>
                    <a:lnB>
                      <a:noFill/>
                    </a:lnB>
                    <a:solidFill>
                      <a:srgbClr val="5F80AF"/>
                    </a:solidFill>
                  </a:tcPr>
                </a:tc>
                <a:tc>
                  <a:txBody>
                    <a:bodyPr/>
                    <a:lstStyle/>
                    <a:p>
                      <a:pPr algn="ctr" fontAlgn="b"/>
                      <a:r>
                        <a:rPr lang="en-US" sz="1200" b="0" i="0" u="none" strike="noStrike">
                          <a:solidFill>
                            <a:srgbClr val="000000"/>
                          </a:solidFill>
                          <a:latin typeface="Tw Cen MT"/>
                        </a:rPr>
                        <a:t>Condo</a:t>
                      </a:r>
                    </a:p>
                  </a:txBody>
                  <a:tcPr marL="5408" marR="5408" marT="5408" marB="0" anchor="ctr">
                    <a:lnL>
                      <a:noFill/>
                    </a:lnL>
                    <a:lnR w="12700" cap="flat" cmpd="sng" algn="ctr">
                      <a:solidFill>
                        <a:schemeClr val="tx1"/>
                      </a:solidFill>
                      <a:prstDash val="solid"/>
                      <a:round/>
                      <a:headEnd type="none" w="med" len="med"/>
                      <a:tailEnd type="none" w="med" len="med"/>
                    </a:lnR>
                    <a:lnT>
                      <a:noFill/>
                    </a:lnT>
                    <a:lnB>
                      <a:noFill/>
                    </a:lnB>
                    <a:solidFill>
                      <a:srgbClr val="5F80AF"/>
                    </a:solidFill>
                  </a:tcPr>
                </a:tc>
                <a:tc>
                  <a:txBody>
                    <a:bodyPr/>
                    <a:lstStyle/>
                    <a:p>
                      <a:pPr algn="r" fontAlgn="b"/>
                      <a:r>
                        <a:rPr lang="en-US" sz="1200" b="0" i="0" u="none" strike="noStrike" dirty="0">
                          <a:solidFill>
                            <a:srgbClr val="000000"/>
                          </a:solidFill>
                          <a:latin typeface="Tw Cen MT"/>
                        </a:rPr>
                        <a:t>108,192,970</a:t>
                      </a:r>
                    </a:p>
                  </a:txBody>
                  <a:tcPr marL="9144" marT="9144" marB="0" anchor="ctr">
                    <a:lnL w="12700" cap="flat" cmpd="sng" algn="ctr">
                      <a:solidFill>
                        <a:schemeClr val="tx1"/>
                      </a:solidFill>
                      <a:prstDash val="solid"/>
                      <a:round/>
                      <a:headEnd type="none" w="med" len="med"/>
                      <a:tailEnd type="none" w="med" len="med"/>
                    </a:lnL>
                    <a:lnR>
                      <a:noFill/>
                    </a:lnR>
                    <a:lnT>
                      <a:noFill/>
                    </a:lnT>
                    <a:lnB>
                      <a:noFill/>
                    </a:lnB>
                    <a:solidFill>
                      <a:srgbClr val="BFC2C5"/>
                    </a:solidFill>
                  </a:tcPr>
                </a:tc>
                <a:tc>
                  <a:txBody>
                    <a:bodyPr/>
                    <a:lstStyle/>
                    <a:p>
                      <a:pPr algn="ctr" fontAlgn="b"/>
                      <a:r>
                        <a:rPr lang="en-US" sz="1200" b="0" i="0" u="none" strike="noStrike">
                          <a:solidFill>
                            <a:srgbClr val="000000"/>
                          </a:solidFill>
                          <a:latin typeface="Tw Cen MT"/>
                        </a:rPr>
                        <a:t> </a:t>
                      </a:r>
                    </a:p>
                  </a:txBody>
                  <a:tcPr marL="5408" marR="5408" marT="5408" marB="0" anchor="ctr">
                    <a:lnL>
                      <a:noFill/>
                    </a:lnL>
                    <a:lnR>
                      <a:noFill/>
                    </a:lnR>
                    <a:lnT>
                      <a:noFill/>
                    </a:lnT>
                    <a:lnB>
                      <a:noFill/>
                    </a:lnB>
                    <a:solidFill>
                      <a:srgbClr val="BFC2C5"/>
                    </a:solidFill>
                  </a:tcPr>
                </a:tc>
                <a:tc>
                  <a:txBody>
                    <a:bodyPr/>
                    <a:lstStyle/>
                    <a:p>
                      <a:pPr algn="r" fontAlgn="b"/>
                      <a:r>
                        <a:rPr lang="en-US" sz="1200" b="0" i="0" u="none" strike="noStrike" dirty="0">
                          <a:solidFill>
                            <a:srgbClr val="000000"/>
                          </a:solidFill>
                          <a:latin typeface="Tw Cen MT"/>
                        </a:rPr>
                        <a:t>108,192,970</a:t>
                      </a:r>
                    </a:p>
                  </a:txBody>
                  <a:tcPr marL="9144" marT="9144" marB="0" anchor="ctr">
                    <a:lnL>
                      <a:noFill/>
                    </a:lnL>
                    <a:lnR>
                      <a:noFill/>
                    </a:lnR>
                    <a:lnT>
                      <a:noFill/>
                    </a:lnT>
                    <a:lnB>
                      <a:noFill/>
                    </a:lnB>
                    <a:solidFill>
                      <a:srgbClr val="BFC2C5"/>
                    </a:solidFill>
                  </a:tcPr>
                </a:tc>
                <a:tc>
                  <a:txBody>
                    <a:bodyPr/>
                    <a:lstStyle/>
                    <a:p>
                      <a:pPr algn="ctr" fontAlgn="b"/>
                      <a:r>
                        <a:rPr lang="en-US" sz="1200" b="0" i="0" u="none" strike="noStrike" dirty="0">
                          <a:solidFill>
                            <a:srgbClr val="000000"/>
                          </a:solidFill>
                          <a:latin typeface="Tw Cen MT"/>
                        </a:rPr>
                        <a:t>80.8%</a:t>
                      </a:r>
                    </a:p>
                  </a:txBody>
                  <a:tcPr marL="5408" marR="5408" marT="5408" marB="0" anchor="ctr">
                    <a:lnL>
                      <a:noFill/>
                    </a:lnL>
                    <a:lnR>
                      <a:noFill/>
                    </a:lnR>
                    <a:lnT>
                      <a:noFill/>
                    </a:lnT>
                    <a:lnB>
                      <a:noFill/>
                    </a:lnB>
                    <a:solidFill>
                      <a:srgbClr val="BFC2C5"/>
                    </a:solidFill>
                  </a:tcPr>
                </a:tc>
                <a:tc>
                  <a:txBody>
                    <a:bodyPr/>
                    <a:lstStyle/>
                    <a:p>
                      <a:pPr algn="ctr" fontAlgn="b"/>
                      <a:r>
                        <a:rPr lang="en-US" sz="1200" b="0" i="0" u="none" strike="noStrike" dirty="0">
                          <a:solidFill>
                            <a:srgbClr val="000000"/>
                          </a:solidFill>
                          <a:latin typeface="Tw Cen MT"/>
                        </a:rPr>
                        <a:t>13.5%</a:t>
                      </a:r>
                    </a:p>
                  </a:txBody>
                  <a:tcPr marL="5408" marR="5408" marT="5408" marB="0" anchor="ctr">
                    <a:lnL>
                      <a:noFill/>
                    </a:lnL>
                    <a:lnR>
                      <a:noFill/>
                    </a:lnR>
                    <a:lnT>
                      <a:noFill/>
                    </a:lnT>
                    <a:lnB>
                      <a:noFill/>
                    </a:lnB>
                    <a:solidFill>
                      <a:srgbClr val="BFC2C5"/>
                    </a:solidFill>
                  </a:tcPr>
                </a:tc>
                <a:tc>
                  <a:txBody>
                    <a:bodyPr/>
                    <a:lstStyle/>
                    <a:p>
                      <a:pPr algn="ctr" fontAlgn="b"/>
                      <a:r>
                        <a:rPr lang="en-US" sz="1200" b="0" i="0" u="none" strike="noStrike">
                          <a:solidFill>
                            <a:srgbClr val="000000"/>
                          </a:solidFill>
                          <a:latin typeface="Tw Cen MT"/>
                        </a:rPr>
                        <a:t>9.9%</a:t>
                      </a:r>
                    </a:p>
                  </a:txBody>
                  <a:tcPr marL="5408" marR="5408" marT="5408" marB="0" anchor="ctr">
                    <a:lnL>
                      <a:noFill/>
                    </a:lnL>
                    <a:lnR w="12700" cap="flat" cmpd="sng" algn="ctr">
                      <a:solidFill>
                        <a:schemeClr val="tx1"/>
                      </a:solidFill>
                      <a:prstDash val="solid"/>
                      <a:round/>
                      <a:headEnd type="none" w="med" len="med"/>
                      <a:tailEnd type="none" w="med" len="med"/>
                    </a:lnR>
                    <a:lnT>
                      <a:noFill/>
                    </a:lnT>
                    <a:lnB>
                      <a:noFill/>
                    </a:lnB>
                    <a:solidFill>
                      <a:srgbClr val="BFC2C5"/>
                    </a:solidFill>
                  </a:tcPr>
                </a:tc>
              </a:tr>
              <a:tr h="243509">
                <a:tc>
                  <a:txBody>
                    <a:bodyPr/>
                    <a:lstStyle/>
                    <a:p>
                      <a:pPr algn="ctr" fontAlgn="b"/>
                      <a:r>
                        <a:rPr lang="en-US" sz="1200" b="0" i="0" u="none" strike="noStrike" dirty="0">
                          <a:solidFill>
                            <a:srgbClr val="000000"/>
                          </a:solidFill>
                          <a:latin typeface="Tw Cen MT"/>
                        </a:rPr>
                        <a:t>CRW </a:t>
                      </a:r>
                    </a:p>
                  </a:txBody>
                  <a:tcPr marL="5408" marR="5408" marT="5408" marB="0" anchor="ctr">
                    <a:lnL w="12700" cap="flat" cmpd="sng" algn="ctr">
                      <a:solidFill>
                        <a:schemeClr val="tx1"/>
                      </a:solidFill>
                      <a:prstDash val="solid"/>
                      <a:round/>
                      <a:headEnd type="none" w="med" len="med"/>
                      <a:tailEnd type="none" w="med" len="med"/>
                    </a:lnL>
                    <a:lnR>
                      <a:noFill/>
                    </a:lnR>
                    <a:lnT>
                      <a:noFill/>
                    </a:lnT>
                    <a:lnB>
                      <a:noFill/>
                    </a:lnB>
                    <a:solidFill>
                      <a:srgbClr val="5F80AF"/>
                    </a:solidFill>
                  </a:tcPr>
                </a:tc>
                <a:tc>
                  <a:txBody>
                    <a:bodyPr/>
                    <a:lstStyle/>
                    <a:p>
                      <a:pPr algn="ctr" fontAlgn="b"/>
                      <a:r>
                        <a:rPr lang="en-US" sz="1200" b="0" i="0" u="none" strike="noStrike" dirty="0">
                          <a:solidFill>
                            <a:srgbClr val="000000"/>
                          </a:solidFill>
                          <a:latin typeface="Tw Cen MT"/>
                        </a:rPr>
                        <a:t>Apartment</a:t>
                      </a:r>
                    </a:p>
                  </a:txBody>
                  <a:tcPr marL="5408" marR="5408" marT="5408" marB="0" anchor="ctr">
                    <a:lnL>
                      <a:noFill/>
                    </a:lnL>
                    <a:lnR w="12700" cap="flat" cmpd="sng" algn="ctr">
                      <a:solidFill>
                        <a:schemeClr val="tx1"/>
                      </a:solidFill>
                      <a:prstDash val="solid"/>
                      <a:round/>
                      <a:headEnd type="none" w="med" len="med"/>
                      <a:tailEnd type="none" w="med" len="med"/>
                    </a:lnR>
                    <a:lnT>
                      <a:noFill/>
                    </a:lnT>
                    <a:lnB>
                      <a:noFill/>
                    </a:lnB>
                    <a:solidFill>
                      <a:srgbClr val="5F80AF"/>
                    </a:solidFill>
                  </a:tcPr>
                </a:tc>
                <a:tc>
                  <a:txBody>
                    <a:bodyPr/>
                    <a:lstStyle/>
                    <a:p>
                      <a:pPr algn="r" fontAlgn="b"/>
                      <a:r>
                        <a:rPr lang="en-US" sz="1200" b="0" i="0" u="none" strike="noStrike" dirty="0">
                          <a:solidFill>
                            <a:srgbClr val="000000"/>
                          </a:solidFill>
                          <a:latin typeface="Tw Cen MT"/>
                        </a:rPr>
                        <a:t>30,305,576</a:t>
                      </a:r>
                    </a:p>
                  </a:txBody>
                  <a:tcPr marL="9144" marT="9144" marB="0" anchor="ctr">
                    <a:lnL w="12700"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solidFill>
                      <a:srgbClr val="BFC2C5"/>
                    </a:solidFill>
                  </a:tcPr>
                </a:tc>
                <a:tc>
                  <a:txBody>
                    <a:bodyPr/>
                    <a:lstStyle/>
                    <a:p>
                      <a:pPr algn="ctr" fontAlgn="b"/>
                      <a:r>
                        <a:rPr lang="en-US" sz="1200" b="0" i="0" u="none" strike="noStrike" dirty="0">
                          <a:solidFill>
                            <a:srgbClr val="000000"/>
                          </a:solidFill>
                          <a:latin typeface="Tw Cen MT"/>
                        </a:rPr>
                        <a:t> </a:t>
                      </a:r>
                    </a:p>
                  </a:txBody>
                  <a:tcPr marL="5408" marR="5408" marT="5408" marB="0" anchor="ctr">
                    <a:lnL>
                      <a:noFill/>
                    </a:lnL>
                    <a:lnR>
                      <a:noFill/>
                    </a:lnR>
                    <a:lnT>
                      <a:noFill/>
                    </a:lnT>
                    <a:lnB w="12700" cap="flat" cmpd="sng" algn="ctr">
                      <a:solidFill>
                        <a:schemeClr val="tx1"/>
                      </a:solidFill>
                      <a:prstDash val="solid"/>
                      <a:round/>
                      <a:headEnd type="none" w="med" len="med"/>
                      <a:tailEnd type="none" w="med" len="med"/>
                    </a:lnB>
                    <a:solidFill>
                      <a:srgbClr val="BFC2C5"/>
                    </a:solidFill>
                  </a:tcPr>
                </a:tc>
                <a:tc>
                  <a:txBody>
                    <a:bodyPr/>
                    <a:lstStyle/>
                    <a:p>
                      <a:pPr algn="r" fontAlgn="b"/>
                      <a:r>
                        <a:rPr lang="en-US" sz="1200" b="0" i="0" u="none" strike="noStrike" dirty="0">
                          <a:solidFill>
                            <a:srgbClr val="000000"/>
                          </a:solidFill>
                          <a:latin typeface="Tw Cen MT"/>
                        </a:rPr>
                        <a:t>30,305,576</a:t>
                      </a:r>
                    </a:p>
                  </a:txBody>
                  <a:tcPr marL="9144" marT="9144" marB="0" anchor="ctr">
                    <a:lnL>
                      <a:noFill/>
                    </a:lnL>
                    <a:lnR>
                      <a:noFill/>
                    </a:lnR>
                    <a:lnT>
                      <a:noFill/>
                    </a:lnT>
                    <a:lnB w="12700" cap="flat" cmpd="sng" algn="ctr">
                      <a:solidFill>
                        <a:schemeClr val="tx1"/>
                      </a:solidFill>
                      <a:prstDash val="solid"/>
                      <a:round/>
                      <a:headEnd type="none" w="med" len="med"/>
                      <a:tailEnd type="none" w="med" len="med"/>
                    </a:lnB>
                    <a:solidFill>
                      <a:srgbClr val="BFC2C5"/>
                    </a:solidFill>
                  </a:tcPr>
                </a:tc>
                <a:tc>
                  <a:txBody>
                    <a:bodyPr/>
                    <a:lstStyle/>
                    <a:p>
                      <a:pPr algn="ctr" fontAlgn="b"/>
                      <a:r>
                        <a:rPr lang="en-US" sz="1200" b="0" i="0" u="none" strike="noStrike" dirty="0">
                          <a:solidFill>
                            <a:srgbClr val="000000"/>
                          </a:solidFill>
                          <a:latin typeface="Tw Cen MT"/>
                        </a:rPr>
                        <a:t>75.0%</a:t>
                      </a:r>
                    </a:p>
                  </a:txBody>
                  <a:tcPr marL="5408" marR="5408" marT="5408" marB="0" anchor="ctr">
                    <a:lnL>
                      <a:noFill/>
                    </a:lnL>
                    <a:lnR>
                      <a:noFill/>
                    </a:lnR>
                    <a:lnT>
                      <a:noFill/>
                    </a:lnT>
                    <a:lnB w="12700" cap="flat" cmpd="sng" algn="ctr">
                      <a:solidFill>
                        <a:schemeClr val="tx1"/>
                      </a:solidFill>
                      <a:prstDash val="solid"/>
                      <a:round/>
                      <a:headEnd type="none" w="med" len="med"/>
                      <a:tailEnd type="none" w="med" len="med"/>
                    </a:lnB>
                    <a:solidFill>
                      <a:srgbClr val="BFC2C5"/>
                    </a:solidFill>
                  </a:tcPr>
                </a:tc>
                <a:tc>
                  <a:txBody>
                    <a:bodyPr/>
                    <a:lstStyle/>
                    <a:p>
                      <a:pPr algn="ctr" fontAlgn="b"/>
                      <a:r>
                        <a:rPr lang="en-US" sz="1200" b="0" i="0" u="none" strike="noStrike" dirty="0">
                          <a:solidFill>
                            <a:srgbClr val="000000"/>
                          </a:solidFill>
                          <a:latin typeface="Tw Cen MT"/>
                        </a:rPr>
                        <a:t>13.7%</a:t>
                      </a:r>
                    </a:p>
                  </a:txBody>
                  <a:tcPr marL="5408" marR="5408" marT="5408" marB="0" anchor="ctr">
                    <a:lnL>
                      <a:noFill/>
                    </a:lnL>
                    <a:lnR>
                      <a:noFill/>
                    </a:lnR>
                    <a:lnT>
                      <a:noFill/>
                    </a:lnT>
                    <a:lnB w="12700" cap="flat" cmpd="sng" algn="ctr">
                      <a:solidFill>
                        <a:schemeClr val="tx1"/>
                      </a:solidFill>
                      <a:prstDash val="solid"/>
                      <a:round/>
                      <a:headEnd type="none" w="med" len="med"/>
                      <a:tailEnd type="none" w="med" len="med"/>
                    </a:lnB>
                    <a:solidFill>
                      <a:srgbClr val="BFC2C5"/>
                    </a:solidFill>
                  </a:tcPr>
                </a:tc>
                <a:tc>
                  <a:txBody>
                    <a:bodyPr/>
                    <a:lstStyle/>
                    <a:p>
                      <a:pPr algn="ctr" fontAlgn="b"/>
                      <a:r>
                        <a:rPr lang="en-US" sz="1200" b="0" i="0" u="none" strike="noStrike" dirty="0">
                          <a:solidFill>
                            <a:srgbClr val="000000"/>
                          </a:solidFill>
                          <a:latin typeface="Tw Cen MT"/>
                        </a:rPr>
                        <a:t>10.0%</a:t>
                      </a:r>
                    </a:p>
                  </a:txBody>
                  <a:tcPr marL="5408" marR="5408" marT="5408" marB="0" anchor="ctr">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solidFill>
                      <a:srgbClr val="BFC2C5"/>
                    </a:solidFill>
                  </a:tcPr>
                </a:tc>
              </a:tr>
              <a:tr h="243509">
                <a:tc>
                  <a:txBody>
                    <a:bodyPr/>
                    <a:lstStyle/>
                    <a:p>
                      <a:pPr algn="ctr" fontAlgn="b"/>
                      <a:r>
                        <a:rPr lang="en-US" sz="1200" b="1" i="0" u="none" strike="noStrike" dirty="0" smtClean="0">
                          <a:solidFill>
                            <a:srgbClr val="000000"/>
                          </a:solidFill>
                          <a:latin typeface="Tw Cen MT"/>
                        </a:rPr>
                        <a:t>CRW</a:t>
                      </a:r>
                      <a:r>
                        <a:rPr lang="en-US" sz="1200" b="1" i="0" u="none" strike="noStrike" baseline="30000" dirty="0" smtClean="0">
                          <a:solidFill>
                            <a:srgbClr val="000000"/>
                          </a:solidFill>
                          <a:latin typeface="Tw Cen MT"/>
                        </a:rPr>
                        <a:t>1</a:t>
                      </a:r>
                      <a:endParaRPr lang="en-US" sz="1200" b="1" i="0" u="none" strike="noStrike" baseline="30000" dirty="0">
                        <a:solidFill>
                          <a:srgbClr val="000000"/>
                        </a:solidFill>
                        <a:latin typeface="Tw Cen MT"/>
                      </a:endParaRPr>
                    </a:p>
                  </a:txBody>
                  <a:tcPr marL="5408" marR="5408" marT="5408" marB="0" anchor="ctr">
                    <a:lnL w="12700" cap="flat" cmpd="sng" algn="ctr">
                      <a:solidFill>
                        <a:schemeClr val="tx1"/>
                      </a:solidFill>
                      <a:prstDash val="solid"/>
                      <a:round/>
                      <a:headEnd type="none" w="med" len="med"/>
                      <a:tailEnd type="none" w="med" len="med"/>
                    </a:lnL>
                    <a:lnR>
                      <a:noFill/>
                    </a:lnR>
                    <a:lnT>
                      <a:noFill/>
                    </a:lnT>
                    <a:lnB>
                      <a:noFill/>
                    </a:lnB>
                    <a:solidFill>
                      <a:srgbClr val="5F80AF"/>
                    </a:solidFill>
                  </a:tcPr>
                </a:tc>
                <a:tc>
                  <a:txBody>
                    <a:bodyPr/>
                    <a:lstStyle/>
                    <a:p>
                      <a:pPr algn="ctr" fontAlgn="b"/>
                      <a:r>
                        <a:rPr lang="en-US" sz="1200" b="1" i="0" u="none" strike="noStrike">
                          <a:solidFill>
                            <a:srgbClr val="000000"/>
                          </a:solidFill>
                          <a:latin typeface="Tw Cen MT"/>
                        </a:rPr>
                        <a:t>Total</a:t>
                      </a:r>
                    </a:p>
                  </a:txBody>
                  <a:tcPr marL="5408" marR="5408" marT="5408" marB="0" anchor="ctr">
                    <a:lnL>
                      <a:noFill/>
                    </a:lnL>
                    <a:lnR w="12700" cap="flat" cmpd="sng" algn="ctr">
                      <a:solidFill>
                        <a:schemeClr val="tx1"/>
                      </a:solidFill>
                      <a:prstDash val="solid"/>
                      <a:round/>
                      <a:headEnd type="none" w="med" len="med"/>
                      <a:tailEnd type="none" w="med" len="med"/>
                    </a:lnR>
                    <a:lnT>
                      <a:noFill/>
                    </a:lnT>
                    <a:lnB>
                      <a:noFill/>
                    </a:lnB>
                    <a:solidFill>
                      <a:srgbClr val="5F80AF"/>
                    </a:solidFill>
                  </a:tcPr>
                </a:tc>
                <a:tc>
                  <a:txBody>
                    <a:bodyPr/>
                    <a:lstStyle/>
                    <a:p>
                      <a:pPr algn="r" fontAlgn="b"/>
                      <a:r>
                        <a:rPr lang="en-US" sz="1200" b="1" i="0" u="none" strike="noStrike" dirty="0" smtClean="0">
                          <a:solidFill>
                            <a:srgbClr val="000000"/>
                          </a:solidFill>
                          <a:latin typeface="Tw Cen MT"/>
                        </a:rPr>
                        <a:t>$ 138,498,546</a:t>
                      </a:r>
                      <a:endParaRPr lang="en-US" sz="1200" b="1" i="0" u="none" strike="noStrike" dirty="0">
                        <a:solidFill>
                          <a:srgbClr val="000000"/>
                        </a:solidFill>
                        <a:latin typeface="Tw Cen MT"/>
                      </a:endParaRPr>
                    </a:p>
                  </a:txBody>
                  <a:tcPr marL="9144" marT="9144" marB="0" anchor="ctr">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solidFill>
                      <a:srgbClr val="BFC2C5"/>
                    </a:solidFill>
                  </a:tcPr>
                </a:tc>
                <a:tc>
                  <a:txBody>
                    <a:bodyPr/>
                    <a:lstStyle/>
                    <a:p>
                      <a:pPr algn="ctr" fontAlgn="b"/>
                      <a:r>
                        <a:rPr lang="en-US" sz="1200" b="1" i="0" u="none" strike="noStrike">
                          <a:solidFill>
                            <a:srgbClr val="000000"/>
                          </a:solidFill>
                          <a:latin typeface="Tw Cen MT"/>
                        </a:rPr>
                        <a:t> </a:t>
                      </a:r>
                    </a:p>
                  </a:txBody>
                  <a:tcPr marL="5408" marR="5408" marT="5408" marB="0" anchor="ctr">
                    <a:lnL>
                      <a:noFill/>
                    </a:lnL>
                    <a:lnR>
                      <a:noFill/>
                    </a:lnR>
                    <a:lnT w="12700" cap="flat" cmpd="sng" algn="ctr">
                      <a:solidFill>
                        <a:schemeClr val="tx1"/>
                      </a:solidFill>
                      <a:prstDash val="solid"/>
                      <a:round/>
                      <a:headEnd type="none" w="med" len="med"/>
                      <a:tailEnd type="none" w="med" len="med"/>
                    </a:lnT>
                    <a:lnB>
                      <a:noFill/>
                    </a:lnB>
                    <a:solidFill>
                      <a:srgbClr val="BFC2C5"/>
                    </a:solidFill>
                  </a:tcPr>
                </a:tc>
                <a:tc>
                  <a:txBody>
                    <a:bodyPr/>
                    <a:lstStyle/>
                    <a:p>
                      <a:pPr algn="r" fontAlgn="b"/>
                      <a:r>
                        <a:rPr lang="en-US" sz="1200" b="1" i="0" u="none" strike="noStrike" dirty="0" smtClean="0">
                          <a:solidFill>
                            <a:srgbClr val="000000"/>
                          </a:solidFill>
                          <a:latin typeface="Tw Cen MT"/>
                        </a:rPr>
                        <a:t>$ 138,498,546</a:t>
                      </a:r>
                      <a:endParaRPr lang="en-US" sz="1200" b="1" i="0" u="none" strike="noStrike" dirty="0">
                        <a:solidFill>
                          <a:srgbClr val="000000"/>
                        </a:solidFill>
                        <a:latin typeface="Tw Cen MT"/>
                      </a:endParaRPr>
                    </a:p>
                  </a:txBody>
                  <a:tcPr marL="9144" marT="9144" marB="0" anchor="ctr">
                    <a:lnL>
                      <a:noFill/>
                    </a:lnL>
                    <a:lnR>
                      <a:noFill/>
                    </a:lnR>
                    <a:lnT w="12700" cap="flat" cmpd="sng" algn="ctr">
                      <a:solidFill>
                        <a:schemeClr val="tx1"/>
                      </a:solidFill>
                      <a:prstDash val="solid"/>
                      <a:round/>
                      <a:headEnd type="none" w="med" len="med"/>
                      <a:tailEnd type="none" w="med" len="med"/>
                    </a:lnT>
                    <a:lnB>
                      <a:noFill/>
                    </a:lnB>
                    <a:solidFill>
                      <a:srgbClr val="BFC2C5"/>
                    </a:solidFill>
                  </a:tcPr>
                </a:tc>
                <a:tc>
                  <a:txBody>
                    <a:bodyPr/>
                    <a:lstStyle/>
                    <a:p>
                      <a:pPr algn="ctr" fontAlgn="b"/>
                      <a:r>
                        <a:rPr lang="en-US" sz="1200" b="1" i="0" u="none" strike="noStrike" dirty="0">
                          <a:solidFill>
                            <a:srgbClr val="000000"/>
                          </a:solidFill>
                          <a:latin typeface="Tw Cen MT"/>
                        </a:rPr>
                        <a:t>79.5%</a:t>
                      </a:r>
                    </a:p>
                  </a:txBody>
                  <a:tcPr marL="5408" marR="5408" marT="5408" marB="0" anchor="ctr">
                    <a:lnL>
                      <a:noFill/>
                    </a:lnL>
                    <a:lnR>
                      <a:noFill/>
                    </a:lnR>
                    <a:lnT w="12700" cap="flat" cmpd="sng" algn="ctr">
                      <a:solidFill>
                        <a:schemeClr val="tx1"/>
                      </a:solidFill>
                      <a:prstDash val="solid"/>
                      <a:round/>
                      <a:headEnd type="none" w="med" len="med"/>
                      <a:tailEnd type="none" w="med" len="med"/>
                    </a:lnT>
                    <a:lnB>
                      <a:noFill/>
                    </a:lnB>
                    <a:solidFill>
                      <a:srgbClr val="BFC2C5"/>
                    </a:solidFill>
                  </a:tcPr>
                </a:tc>
                <a:tc>
                  <a:txBody>
                    <a:bodyPr/>
                    <a:lstStyle/>
                    <a:p>
                      <a:pPr algn="ctr" fontAlgn="b"/>
                      <a:r>
                        <a:rPr lang="en-US" sz="1200" b="1" i="0" u="none" strike="noStrike" dirty="0">
                          <a:solidFill>
                            <a:srgbClr val="000000"/>
                          </a:solidFill>
                          <a:latin typeface="Tw Cen MT"/>
                        </a:rPr>
                        <a:t>13.6%</a:t>
                      </a:r>
                    </a:p>
                  </a:txBody>
                  <a:tcPr marL="5408" marR="5408" marT="5408" marB="0" anchor="ctr">
                    <a:lnL>
                      <a:noFill/>
                    </a:lnL>
                    <a:lnR>
                      <a:noFill/>
                    </a:lnR>
                    <a:lnT w="12700" cap="flat" cmpd="sng" algn="ctr">
                      <a:solidFill>
                        <a:schemeClr val="tx1"/>
                      </a:solidFill>
                      <a:prstDash val="solid"/>
                      <a:round/>
                      <a:headEnd type="none" w="med" len="med"/>
                      <a:tailEnd type="none" w="med" len="med"/>
                    </a:lnT>
                    <a:lnB>
                      <a:noFill/>
                    </a:lnB>
                    <a:solidFill>
                      <a:srgbClr val="BFC2C5"/>
                    </a:solidFill>
                  </a:tcPr>
                </a:tc>
                <a:tc>
                  <a:txBody>
                    <a:bodyPr/>
                    <a:lstStyle/>
                    <a:p>
                      <a:pPr algn="ctr" fontAlgn="b"/>
                      <a:r>
                        <a:rPr lang="en-US" sz="1200" b="1" i="0" u="none" strike="noStrike" dirty="0">
                          <a:solidFill>
                            <a:srgbClr val="000000"/>
                          </a:solidFill>
                          <a:latin typeface="Tw Cen MT"/>
                        </a:rPr>
                        <a:t>9.9%</a:t>
                      </a:r>
                    </a:p>
                  </a:txBody>
                  <a:tcPr marL="5408" marR="5408" marT="5408" marB="0" anchor="ctr">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solidFill>
                      <a:srgbClr val="BFC2C5"/>
                    </a:solidFill>
                  </a:tcPr>
                </a:tc>
              </a:tr>
              <a:tr h="243509">
                <a:tc>
                  <a:txBody>
                    <a:bodyPr/>
                    <a:lstStyle/>
                    <a:p>
                      <a:pPr algn="l" fontAlgn="b"/>
                      <a:r>
                        <a:rPr lang="en-US" sz="1200" b="0" i="0" u="none" strike="noStrike">
                          <a:solidFill>
                            <a:srgbClr val="000000"/>
                          </a:solidFill>
                          <a:latin typeface="Tw Cen MT"/>
                        </a:rPr>
                        <a:t> </a:t>
                      </a:r>
                    </a:p>
                  </a:txBody>
                  <a:tcPr marL="5408" marR="5408" marT="5408" marB="0" anchor="ctr">
                    <a:lnL w="12700" cap="flat" cmpd="sng" algn="ctr">
                      <a:solidFill>
                        <a:schemeClr val="tx1"/>
                      </a:solidFill>
                      <a:prstDash val="solid"/>
                      <a:round/>
                      <a:headEnd type="none" w="med" len="med"/>
                      <a:tailEnd type="none" w="med" len="med"/>
                    </a:lnL>
                    <a:lnR>
                      <a:noFill/>
                    </a:lnR>
                    <a:lnT>
                      <a:noFill/>
                    </a:lnT>
                    <a:lnB>
                      <a:noFill/>
                    </a:lnB>
                    <a:solidFill>
                      <a:srgbClr val="5F80AF"/>
                    </a:solidFill>
                  </a:tcPr>
                </a:tc>
                <a:tc>
                  <a:txBody>
                    <a:bodyPr/>
                    <a:lstStyle/>
                    <a:p>
                      <a:pPr algn="l" fontAlgn="b"/>
                      <a:r>
                        <a:rPr lang="en-US" sz="1200" b="0" i="0" u="none" strike="noStrike">
                          <a:solidFill>
                            <a:srgbClr val="000000"/>
                          </a:solidFill>
                          <a:latin typeface="Tw Cen MT"/>
                        </a:rPr>
                        <a:t> </a:t>
                      </a:r>
                    </a:p>
                  </a:txBody>
                  <a:tcPr marL="5408" marR="5408" marT="5408" marB="0" anchor="ctr">
                    <a:lnL>
                      <a:noFill/>
                    </a:lnL>
                    <a:lnR w="12700" cap="flat" cmpd="sng" algn="ctr">
                      <a:solidFill>
                        <a:schemeClr val="tx1"/>
                      </a:solidFill>
                      <a:prstDash val="solid"/>
                      <a:round/>
                      <a:headEnd type="none" w="med" len="med"/>
                      <a:tailEnd type="none" w="med" len="med"/>
                    </a:lnR>
                    <a:lnT>
                      <a:noFill/>
                    </a:lnT>
                    <a:lnB>
                      <a:noFill/>
                    </a:lnB>
                    <a:solidFill>
                      <a:srgbClr val="5F80AF"/>
                    </a:solidFill>
                  </a:tcPr>
                </a:tc>
                <a:tc>
                  <a:txBody>
                    <a:bodyPr/>
                    <a:lstStyle/>
                    <a:p>
                      <a:pPr algn="r" fontAlgn="b"/>
                      <a:r>
                        <a:rPr lang="en-US" sz="1200" b="0" i="0" u="none" strike="noStrike" dirty="0">
                          <a:solidFill>
                            <a:srgbClr val="000000"/>
                          </a:solidFill>
                          <a:latin typeface="Tw Cen MT"/>
                        </a:rPr>
                        <a:t> </a:t>
                      </a:r>
                    </a:p>
                  </a:txBody>
                  <a:tcPr marL="9144" marT="9144" marB="0" anchor="ctr">
                    <a:lnL w="12700" cap="flat" cmpd="sng" algn="ctr">
                      <a:solidFill>
                        <a:schemeClr val="tx1"/>
                      </a:solidFill>
                      <a:prstDash val="solid"/>
                      <a:round/>
                      <a:headEnd type="none" w="med" len="med"/>
                      <a:tailEnd type="none" w="med" len="med"/>
                    </a:lnL>
                    <a:lnR>
                      <a:noFill/>
                    </a:lnR>
                    <a:lnT>
                      <a:noFill/>
                    </a:lnT>
                    <a:lnB>
                      <a:noFill/>
                    </a:lnB>
                    <a:solidFill>
                      <a:srgbClr val="BFC2C5"/>
                    </a:solidFill>
                  </a:tcPr>
                </a:tc>
                <a:tc>
                  <a:txBody>
                    <a:bodyPr/>
                    <a:lstStyle/>
                    <a:p>
                      <a:pPr algn="l" fontAlgn="b"/>
                      <a:r>
                        <a:rPr lang="en-US" sz="1200" b="0" i="0" u="none" strike="noStrike">
                          <a:solidFill>
                            <a:srgbClr val="000000"/>
                          </a:solidFill>
                          <a:latin typeface="Tw Cen MT"/>
                        </a:rPr>
                        <a:t> </a:t>
                      </a:r>
                    </a:p>
                  </a:txBody>
                  <a:tcPr marL="5408" marR="5408" marT="5408" marB="0" anchor="ctr">
                    <a:lnL>
                      <a:noFill/>
                    </a:lnL>
                    <a:lnR>
                      <a:noFill/>
                    </a:lnR>
                    <a:lnT>
                      <a:noFill/>
                    </a:lnT>
                    <a:lnB>
                      <a:noFill/>
                    </a:lnB>
                    <a:solidFill>
                      <a:srgbClr val="BFC2C5"/>
                    </a:solidFill>
                  </a:tcPr>
                </a:tc>
                <a:tc>
                  <a:txBody>
                    <a:bodyPr/>
                    <a:lstStyle/>
                    <a:p>
                      <a:pPr algn="r" fontAlgn="b"/>
                      <a:r>
                        <a:rPr lang="en-US" sz="1200" b="0" i="0" u="none" strike="noStrike" dirty="0">
                          <a:solidFill>
                            <a:srgbClr val="000000"/>
                          </a:solidFill>
                          <a:latin typeface="Tw Cen MT"/>
                        </a:rPr>
                        <a:t> </a:t>
                      </a:r>
                    </a:p>
                  </a:txBody>
                  <a:tcPr marL="9144" marT="9144" marB="0" anchor="ctr">
                    <a:lnL>
                      <a:noFill/>
                    </a:lnL>
                    <a:lnR>
                      <a:noFill/>
                    </a:lnR>
                    <a:lnT>
                      <a:noFill/>
                    </a:lnT>
                    <a:lnB>
                      <a:noFill/>
                    </a:lnB>
                    <a:solidFill>
                      <a:srgbClr val="BFC2C5"/>
                    </a:solidFill>
                  </a:tcPr>
                </a:tc>
                <a:tc>
                  <a:txBody>
                    <a:bodyPr/>
                    <a:lstStyle/>
                    <a:p>
                      <a:pPr algn="l" fontAlgn="b"/>
                      <a:r>
                        <a:rPr lang="en-US" sz="1200" b="0" i="0" u="none" strike="noStrike" dirty="0">
                          <a:solidFill>
                            <a:srgbClr val="000000"/>
                          </a:solidFill>
                          <a:latin typeface="Tw Cen MT"/>
                        </a:rPr>
                        <a:t> </a:t>
                      </a:r>
                    </a:p>
                  </a:txBody>
                  <a:tcPr marL="5408" marR="5408" marT="5408" marB="0" anchor="ctr">
                    <a:lnL>
                      <a:noFill/>
                    </a:lnL>
                    <a:lnR>
                      <a:noFill/>
                    </a:lnR>
                    <a:lnT>
                      <a:noFill/>
                    </a:lnT>
                    <a:lnB>
                      <a:noFill/>
                    </a:lnB>
                    <a:solidFill>
                      <a:srgbClr val="BFC2C5"/>
                    </a:solidFill>
                  </a:tcPr>
                </a:tc>
                <a:tc>
                  <a:txBody>
                    <a:bodyPr/>
                    <a:lstStyle/>
                    <a:p>
                      <a:pPr algn="l" fontAlgn="b"/>
                      <a:r>
                        <a:rPr lang="en-US" sz="1200" b="0" i="0" u="none" strike="noStrike" dirty="0">
                          <a:solidFill>
                            <a:srgbClr val="000000"/>
                          </a:solidFill>
                          <a:latin typeface="Tw Cen MT"/>
                        </a:rPr>
                        <a:t> </a:t>
                      </a:r>
                    </a:p>
                  </a:txBody>
                  <a:tcPr marL="5408" marR="5408" marT="5408" marB="0" anchor="ctr">
                    <a:lnL>
                      <a:noFill/>
                    </a:lnL>
                    <a:lnR>
                      <a:noFill/>
                    </a:lnR>
                    <a:lnT>
                      <a:noFill/>
                    </a:lnT>
                    <a:lnB>
                      <a:noFill/>
                    </a:lnB>
                    <a:solidFill>
                      <a:srgbClr val="BFC2C5"/>
                    </a:solidFill>
                  </a:tcPr>
                </a:tc>
                <a:tc>
                  <a:txBody>
                    <a:bodyPr/>
                    <a:lstStyle/>
                    <a:p>
                      <a:pPr algn="l" fontAlgn="b"/>
                      <a:r>
                        <a:rPr lang="en-US" sz="1200" b="0" i="0" u="none" strike="noStrike" dirty="0">
                          <a:solidFill>
                            <a:srgbClr val="000000"/>
                          </a:solidFill>
                          <a:latin typeface="Tw Cen MT"/>
                        </a:rPr>
                        <a:t> </a:t>
                      </a:r>
                    </a:p>
                  </a:txBody>
                  <a:tcPr marL="5408" marR="5408" marT="5408" marB="0" anchor="ctr">
                    <a:lnL>
                      <a:noFill/>
                    </a:lnL>
                    <a:lnR w="12700" cap="flat" cmpd="sng" algn="ctr">
                      <a:solidFill>
                        <a:schemeClr val="tx1"/>
                      </a:solidFill>
                      <a:prstDash val="solid"/>
                      <a:round/>
                      <a:headEnd type="none" w="med" len="med"/>
                      <a:tailEnd type="none" w="med" len="med"/>
                    </a:lnR>
                    <a:lnT>
                      <a:noFill/>
                    </a:lnT>
                    <a:lnB>
                      <a:noFill/>
                    </a:lnB>
                    <a:solidFill>
                      <a:srgbClr val="BFC2C5"/>
                    </a:solidFill>
                  </a:tcPr>
                </a:tc>
              </a:tr>
              <a:tr h="243509">
                <a:tc>
                  <a:txBody>
                    <a:bodyPr/>
                    <a:lstStyle/>
                    <a:p>
                      <a:pPr algn="ctr" fontAlgn="b"/>
                      <a:r>
                        <a:rPr lang="en-US" sz="1200" b="1" i="0" u="none" strike="noStrike">
                          <a:solidFill>
                            <a:srgbClr val="000000"/>
                          </a:solidFill>
                          <a:latin typeface="Tw Cen MT"/>
                        </a:rPr>
                        <a:t>CNRW</a:t>
                      </a:r>
                    </a:p>
                  </a:txBody>
                  <a:tcPr marL="5408" marR="5408" marT="5408" marB="0" anchor="ctr">
                    <a:lnL w="12700" cap="flat" cmpd="sng" algn="ctr">
                      <a:solidFill>
                        <a:schemeClr val="tx1"/>
                      </a:solidFill>
                      <a:prstDash val="solid"/>
                      <a:round/>
                      <a:headEnd type="none" w="med" len="med"/>
                      <a:tailEnd type="none" w="med" len="med"/>
                    </a:lnL>
                    <a:lnR>
                      <a:noFill/>
                    </a:lnR>
                    <a:lnT>
                      <a:noFill/>
                    </a:lnT>
                    <a:lnB>
                      <a:noFill/>
                    </a:lnB>
                    <a:solidFill>
                      <a:srgbClr val="5F80AF"/>
                    </a:solidFill>
                  </a:tcPr>
                </a:tc>
                <a:tc>
                  <a:txBody>
                    <a:bodyPr/>
                    <a:lstStyle/>
                    <a:p>
                      <a:pPr algn="ctr" fontAlgn="b"/>
                      <a:r>
                        <a:rPr lang="en-US" sz="1200" b="1" i="0" u="none" strike="noStrike" dirty="0">
                          <a:solidFill>
                            <a:srgbClr val="000000"/>
                          </a:solidFill>
                          <a:latin typeface="Tw Cen MT"/>
                        </a:rPr>
                        <a:t>Total</a:t>
                      </a:r>
                    </a:p>
                  </a:txBody>
                  <a:tcPr marL="5408" marR="5408" marT="5408" marB="0" anchor="ctr">
                    <a:lnL>
                      <a:noFill/>
                    </a:lnL>
                    <a:lnR w="12700" cap="flat" cmpd="sng" algn="ctr">
                      <a:solidFill>
                        <a:schemeClr val="tx1"/>
                      </a:solidFill>
                      <a:prstDash val="solid"/>
                      <a:round/>
                      <a:headEnd type="none" w="med" len="med"/>
                      <a:tailEnd type="none" w="med" len="med"/>
                    </a:lnR>
                    <a:lnT>
                      <a:noFill/>
                    </a:lnT>
                    <a:lnB>
                      <a:noFill/>
                    </a:lnB>
                    <a:solidFill>
                      <a:srgbClr val="5F80AF"/>
                    </a:solidFill>
                  </a:tcPr>
                </a:tc>
                <a:tc>
                  <a:txBody>
                    <a:bodyPr/>
                    <a:lstStyle/>
                    <a:p>
                      <a:pPr algn="r" fontAlgn="b"/>
                      <a:r>
                        <a:rPr lang="en-US" sz="1200" b="1" i="0" u="none" strike="noStrike" dirty="0" smtClean="0">
                          <a:solidFill>
                            <a:srgbClr val="000000"/>
                          </a:solidFill>
                          <a:latin typeface="Tw Cen MT"/>
                        </a:rPr>
                        <a:t>$ 80,107,521</a:t>
                      </a:r>
                      <a:endParaRPr lang="en-US" sz="1200" b="1" i="0" u="none" strike="noStrike" dirty="0">
                        <a:solidFill>
                          <a:srgbClr val="000000"/>
                        </a:solidFill>
                        <a:latin typeface="Tw Cen MT"/>
                      </a:endParaRPr>
                    </a:p>
                  </a:txBody>
                  <a:tcPr marL="9144" marT="9144" marB="0" anchor="ctr">
                    <a:lnL w="12700" cap="flat" cmpd="sng" algn="ctr">
                      <a:solidFill>
                        <a:schemeClr val="tx1"/>
                      </a:solidFill>
                      <a:prstDash val="solid"/>
                      <a:round/>
                      <a:headEnd type="none" w="med" len="med"/>
                      <a:tailEnd type="none" w="med" len="med"/>
                    </a:lnL>
                    <a:lnR>
                      <a:noFill/>
                    </a:lnR>
                    <a:lnT>
                      <a:noFill/>
                    </a:lnT>
                    <a:lnB>
                      <a:noFill/>
                    </a:lnB>
                    <a:solidFill>
                      <a:srgbClr val="BFC2C5"/>
                    </a:solidFill>
                  </a:tcPr>
                </a:tc>
                <a:tc>
                  <a:txBody>
                    <a:bodyPr/>
                    <a:lstStyle/>
                    <a:p>
                      <a:pPr algn="ctr" fontAlgn="b"/>
                      <a:r>
                        <a:rPr lang="en-US" sz="1200" b="1" i="0" u="none" strike="noStrike">
                          <a:solidFill>
                            <a:srgbClr val="000000"/>
                          </a:solidFill>
                          <a:latin typeface="Tw Cen MT"/>
                        </a:rPr>
                        <a:t> </a:t>
                      </a:r>
                    </a:p>
                  </a:txBody>
                  <a:tcPr marL="5408" marR="5408" marT="5408" marB="0" anchor="ctr">
                    <a:lnL>
                      <a:noFill/>
                    </a:lnL>
                    <a:lnR>
                      <a:noFill/>
                    </a:lnR>
                    <a:lnT>
                      <a:noFill/>
                    </a:lnT>
                    <a:lnB>
                      <a:noFill/>
                    </a:lnB>
                    <a:solidFill>
                      <a:srgbClr val="BFC2C5"/>
                    </a:solidFill>
                  </a:tcPr>
                </a:tc>
                <a:tc>
                  <a:txBody>
                    <a:bodyPr/>
                    <a:lstStyle/>
                    <a:p>
                      <a:pPr algn="r" fontAlgn="b"/>
                      <a:r>
                        <a:rPr lang="en-US" sz="1200" b="1" i="0" u="none" strike="noStrike" dirty="0" smtClean="0">
                          <a:solidFill>
                            <a:srgbClr val="000000"/>
                          </a:solidFill>
                          <a:latin typeface="Tw Cen MT"/>
                        </a:rPr>
                        <a:t>$  80,107,521</a:t>
                      </a:r>
                      <a:endParaRPr lang="en-US" sz="1200" b="1" i="0" u="none" strike="noStrike" dirty="0">
                        <a:solidFill>
                          <a:srgbClr val="000000"/>
                        </a:solidFill>
                        <a:latin typeface="Tw Cen MT"/>
                      </a:endParaRPr>
                    </a:p>
                  </a:txBody>
                  <a:tcPr marL="9144" marT="9144" marB="0" anchor="ctr">
                    <a:lnL>
                      <a:noFill/>
                    </a:lnL>
                    <a:lnR>
                      <a:noFill/>
                    </a:lnR>
                    <a:lnT>
                      <a:noFill/>
                    </a:lnT>
                    <a:lnB>
                      <a:noFill/>
                    </a:lnB>
                    <a:solidFill>
                      <a:srgbClr val="BFC2C5"/>
                    </a:solidFill>
                  </a:tcPr>
                </a:tc>
                <a:tc>
                  <a:txBody>
                    <a:bodyPr/>
                    <a:lstStyle/>
                    <a:p>
                      <a:pPr algn="ctr" fontAlgn="b"/>
                      <a:r>
                        <a:rPr lang="en-US" sz="1200" b="1" i="0" u="none" strike="noStrike" dirty="0">
                          <a:solidFill>
                            <a:srgbClr val="000000"/>
                          </a:solidFill>
                          <a:latin typeface="Tw Cen MT"/>
                        </a:rPr>
                        <a:t>78.8%</a:t>
                      </a:r>
                    </a:p>
                  </a:txBody>
                  <a:tcPr marL="5408" marR="5408" marT="5408" marB="0" anchor="ctr">
                    <a:lnL>
                      <a:noFill/>
                    </a:lnL>
                    <a:lnR>
                      <a:noFill/>
                    </a:lnR>
                    <a:lnT>
                      <a:noFill/>
                    </a:lnT>
                    <a:lnB>
                      <a:noFill/>
                    </a:lnB>
                    <a:solidFill>
                      <a:srgbClr val="BFC2C5"/>
                    </a:solidFill>
                  </a:tcPr>
                </a:tc>
                <a:tc>
                  <a:txBody>
                    <a:bodyPr/>
                    <a:lstStyle/>
                    <a:p>
                      <a:pPr algn="ctr" fontAlgn="b"/>
                      <a:r>
                        <a:rPr lang="en-US" sz="1200" b="1" i="0" u="none" strike="noStrike" dirty="0">
                          <a:solidFill>
                            <a:srgbClr val="000000"/>
                          </a:solidFill>
                          <a:latin typeface="Tw Cen MT"/>
                        </a:rPr>
                        <a:t>10.0%</a:t>
                      </a:r>
                    </a:p>
                  </a:txBody>
                  <a:tcPr marL="5408" marR="5408" marT="5408" marB="0" anchor="ctr">
                    <a:lnL>
                      <a:noFill/>
                    </a:lnL>
                    <a:lnR>
                      <a:noFill/>
                    </a:lnR>
                    <a:lnT>
                      <a:noFill/>
                    </a:lnT>
                    <a:lnB>
                      <a:noFill/>
                    </a:lnB>
                    <a:solidFill>
                      <a:srgbClr val="BFC2C5"/>
                    </a:solidFill>
                  </a:tcPr>
                </a:tc>
                <a:tc>
                  <a:txBody>
                    <a:bodyPr/>
                    <a:lstStyle/>
                    <a:p>
                      <a:pPr algn="ctr" fontAlgn="b"/>
                      <a:r>
                        <a:rPr lang="en-US" sz="1200" b="1" i="0" u="none" strike="noStrike" dirty="0">
                          <a:solidFill>
                            <a:srgbClr val="000000"/>
                          </a:solidFill>
                          <a:latin typeface="Tw Cen MT"/>
                        </a:rPr>
                        <a:t>10.0%</a:t>
                      </a:r>
                    </a:p>
                  </a:txBody>
                  <a:tcPr marL="5408" marR="5408" marT="5408" marB="0" anchor="ctr">
                    <a:lnL>
                      <a:noFill/>
                    </a:lnL>
                    <a:lnR w="12700" cap="flat" cmpd="sng" algn="ctr">
                      <a:solidFill>
                        <a:schemeClr val="tx1"/>
                      </a:solidFill>
                      <a:prstDash val="solid"/>
                      <a:round/>
                      <a:headEnd type="none" w="med" len="med"/>
                      <a:tailEnd type="none" w="med" len="med"/>
                    </a:lnR>
                    <a:lnT>
                      <a:noFill/>
                    </a:lnT>
                    <a:lnB>
                      <a:noFill/>
                    </a:lnB>
                    <a:solidFill>
                      <a:srgbClr val="BFC2C5"/>
                    </a:solidFill>
                  </a:tcPr>
                </a:tc>
              </a:tr>
              <a:tr h="243509">
                <a:tc>
                  <a:txBody>
                    <a:bodyPr/>
                    <a:lstStyle/>
                    <a:p>
                      <a:pPr algn="l" fontAlgn="b"/>
                      <a:r>
                        <a:rPr lang="en-US" sz="1200" b="0" i="0" u="none" strike="noStrike">
                          <a:solidFill>
                            <a:srgbClr val="000000"/>
                          </a:solidFill>
                          <a:latin typeface="Tw Cen MT"/>
                        </a:rPr>
                        <a:t> </a:t>
                      </a:r>
                    </a:p>
                  </a:txBody>
                  <a:tcPr marL="5408" marR="5408" marT="5408" marB="0" anchor="ctr">
                    <a:lnL w="12700" cap="flat" cmpd="sng" algn="ctr">
                      <a:solidFill>
                        <a:schemeClr val="tx1"/>
                      </a:solidFill>
                      <a:prstDash val="solid"/>
                      <a:round/>
                      <a:headEnd type="none" w="med" len="med"/>
                      <a:tailEnd type="none" w="med" len="med"/>
                    </a:lnL>
                    <a:lnR>
                      <a:noFill/>
                    </a:lnR>
                    <a:lnT>
                      <a:noFill/>
                    </a:lnT>
                    <a:lnB>
                      <a:noFill/>
                    </a:lnB>
                    <a:solidFill>
                      <a:srgbClr val="5F80AF"/>
                    </a:solidFill>
                  </a:tcPr>
                </a:tc>
                <a:tc>
                  <a:txBody>
                    <a:bodyPr/>
                    <a:lstStyle/>
                    <a:p>
                      <a:pPr algn="l" fontAlgn="b"/>
                      <a:r>
                        <a:rPr lang="en-US" sz="1200" b="0" i="0" u="none" strike="noStrike" dirty="0">
                          <a:solidFill>
                            <a:srgbClr val="000000"/>
                          </a:solidFill>
                          <a:latin typeface="Tw Cen MT"/>
                        </a:rPr>
                        <a:t> </a:t>
                      </a:r>
                    </a:p>
                  </a:txBody>
                  <a:tcPr marL="5408" marR="5408" marT="5408" marB="0" anchor="ctr">
                    <a:lnL>
                      <a:noFill/>
                    </a:lnL>
                    <a:lnR w="12700" cap="flat" cmpd="sng" algn="ctr">
                      <a:solidFill>
                        <a:schemeClr val="tx1"/>
                      </a:solidFill>
                      <a:prstDash val="solid"/>
                      <a:round/>
                      <a:headEnd type="none" w="med" len="med"/>
                      <a:tailEnd type="none" w="med" len="med"/>
                    </a:lnR>
                    <a:lnT>
                      <a:noFill/>
                    </a:lnT>
                    <a:lnB>
                      <a:noFill/>
                    </a:lnB>
                    <a:solidFill>
                      <a:srgbClr val="5F80AF"/>
                    </a:solidFill>
                  </a:tcPr>
                </a:tc>
                <a:tc>
                  <a:txBody>
                    <a:bodyPr/>
                    <a:lstStyle/>
                    <a:p>
                      <a:pPr algn="r" fontAlgn="b"/>
                      <a:r>
                        <a:rPr lang="en-US" sz="1200" b="0" i="0" u="none" strike="noStrike" dirty="0">
                          <a:solidFill>
                            <a:srgbClr val="000000"/>
                          </a:solidFill>
                          <a:latin typeface="Tw Cen MT"/>
                        </a:rPr>
                        <a:t> </a:t>
                      </a:r>
                    </a:p>
                  </a:txBody>
                  <a:tcPr marL="9144" marT="9144" marB="0" anchor="ctr">
                    <a:lnL w="12700" cap="flat" cmpd="sng" algn="ctr">
                      <a:solidFill>
                        <a:schemeClr val="tx1"/>
                      </a:solidFill>
                      <a:prstDash val="solid"/>
                      <a:round/>
                      <a:headEnd type="none" w="med" len="med"/>
                      <a:tailEnd type="none" w="med" len="med"/>
                    </a:lnL>
                    <a:lnR>
                      <a:noFill/>
                    </a:lnR>
                    <a:lnT>
                      <a:noFill/>
                    </a:lnT>
                    <a:lnB>
                      <a:noFill/>
                    </a:lnB>
                    <a:solidFill>
                      <a:srgbClr val="BFC2C5"/>
                    </a:solidFill>
                  </a:tcPr>
                </a:tc>
                <a:tc>
                  <a:txBody>
                    <a:bodyPr/>
                    <a:lstStyle/>
                    <a:p>
                      <a:pPr algn="ctr" fontAlgn="b"/>
                      <a:r>
                        <a:rPr lang="en-US" sz="1200" b="0" i="0" u="none" strike="noStrike" dirty="0">
                          <a:solidFill>
                            <a:srgbClr val="000000"/>
                          </a:solidFill>
                          <a:latin typeface="Tw Cen MT"/>
                        </a:rPr>
                        <a:t> </a:t>
                      </a:r>
                    </a:p>
                  </a:txBody>
                  <a:tcPr marL="5408" marR="5408" marT="5408" marB="0" anchor="ctr">
                    <a:lnL>
                      <a:noFill/>
                    </a:lnL>
                    <a:lnR>
                      <a:noFill/>
                    </a:lnR>
                    <a:lnT>
                      <a:noFill/>
                    </a:lnT>
                    <a:lnB>
                      <a:noFill/>
                    </a:lnB>
                    <a:solidFill>
                      <a:srgbClr val="BFC2C5"/>
                    </a:solidFill>
                  </a:tcPr>
                </a:tc>
                <a:tc>
                  <a:txBody>
                    <a:bodyPr/>
                    <a:lstStyle/>
                    <a:p>
                      <a:pPr algn="r" fontAlgn="b"/>
                      <a:r>
                        <a:rPr lang="en-US" sz="1200" b="0" i="0" u="none" strike="noStrike" dirty="0">
                          <a:solidFill>
                            <a:srgbClr val="000000"/>
                          </a:solidFill>
                          <a:latin typeface="Tw Cen MT"/>
                        </a:rPr>
                        <a:t> </a:t>
                      </a:r>
                    </a:p>
                  </a:txBody>
                  <a:tcPr marL="9144" marT="9144" marB="0" anchor="ctr">
                    <a:lnL>
                      <a:noFill/>
                    </a:lnL>
                    <a:lnR>
                      <a:noFill/>
                    </a:lnR>
                    <a:lnT>
                      <a:noFill/>
                    </a:lnT>
                    <a:lnB>
                      <a:noFill/>
                    </a:lnB>
                    <a:solidFill>
                      <a:srgbClr val="BFC2C5"/>
                    </a:solidFill>
                  </a:tcPr>
                </a:tc>
                <a:tc>
                  <a:txBody>
                    <a:bodyPr/>
                    <a:lstStyle/>
                    <a:p>
                      <a:pPr algn="l" fontAlgn="b"/>
                      <a:r>
                        <a:rPr lang="en-US" sz="1200" b="0" i="0" u="none" strike="noStrike">
                          <a:solidFill>
                            <a:srgbClr val="000000"/>
                          </a:solidFill>
                          <a:latin typeface="Tw Cen MT"/>
                        </a:rPr>
                        <a:t> </a:t>
                      </a:r>
                    </a:p>
                  </a:txBody>
                  <a:tcPr marL="5408" marR="5408" marT="5408" marB="0" anchor="ctr">
                    <a:lnL>
                      <a:noFill/>
                    </a:lnL>
                    <a:lnR>
                      <a:noFill/>
                    </a:lnR>
                    <a:lnT>
                      <a:noFill/>
                    </a:lnT>
                    <a:lnB>
                      <a:noFill/>
                    </a:lnB>
                    <a:solidFill>
                      <a:srgbClr val="BFC2C5"/>
                    </a:solidFill>
                  </a:tcPr>
                </a:tc>
                <a:tc>
                  <a:txBody>
                    <a:bodyPr/>
                    <a:lstStyle/>
                    <a:p>
                      <a:pPr algn="l" fontAlgn="b"/>
                      <a:r>
                        <a:rPr lang="en-US" sz="1200" b="0" i="0" u="none" strike="noStrike" dirty="0">
                          <a:solidFill>
                            <a:srgbClr val="000000"/>
                          </a:solidFill>
                          <a:latin typeface="Tw Cen MT"/>
                        </a:rPr>
                        <a:t> </a:t>
                      </a:r>
                    </a:p>
                  </a:txBody>
                  <a:tcPr marL="5408" marR="5408" marT="5408" marB="0" anchor="ctr">
                    <a:lnL>
                      <a:noFill/>
                    </a:lnL>
                    <a:lnR>
                      <a:noFill/>
                    </a:lnR>
                    <a:lnT>
                      <a:noFill/>
                    </a:lnT>
                    <a:lnB>
                      <a:noFill/>
                    </a:lnB>
                    <a:solidFill>
                      <a:srgbClr val="BFC2C5"/>
                    </a:solidFill>
                  </a:tcPr>
                </a:tc>
                <a:tc>
                  <a:txBody>
                    <a:bodyPr/>
                    <a:lstStyle/>
                    <a:p>
                      <a:pPr algn="l" fontAlgn="b"/>
                      <a:r>
                        <a:rPr lang="en-US" sz="1200" b="0" i="0" u="none" strike="noStrike" dirty="0">
                          <a:solidFill>
                            <a:srgbClr val="000000"/>
                          </a:solidFill>
                          <a:latin typeface="Tw Cen MT"/>
                        </a:rPr>
                        <a:t> </a:t>
                      </a:r>
                    </a:p>
                  </a:txBody>
                  <a:tcPr marL="5408" marR="5408" marT="5408" marB="0" anchor="ctr">
                    <a:lnL>
                      <a:noFill/>
                    </a:lnL>
                    <a:lnR w="12700" cap="flat" cmpd="sng" algn="ctr">
                      <a:solidFill>
                        <a:schemeClr val="tx1"/>
                      </a:solidFill>
                      <a:prstDash val="solid"/>
                      <a:round/>
                      <a:headEnd type="none" w="med" len="med"/>
                      <a:tailEnd type="none" w="med" len="med"/>
                    </a:lnR>
                    <a:lnT>
                      <a:noFill/>
                    </a:lnT>
                    <a:lnB>
                      <a:noFill/>
                    </a:lnB>
                    <a:solidFill>
                      <a:srgbClr val="BFC2C5"/>
                    </a:solidFill>
                  </a:tcPr>
                </a:tc>
              </a:tr>
              <a:tr h="243509">
                <a:tc>
                  <a:txBody>
                    <a:bodyPr/>
                    <a:lstStyle/>
                    <a:p>
                      <a:pPr algn="ctr" fontAlgn="b"/>
                      <a:r>
                        <a:rPr lang="en-US" sz="1200" b="0" i="0" u="none" strike="noStrike">
                          <a:solidFill>
                            <a:srgbClr val="000000"/>
                          </a:solidFill>
                          <a:latin typeface="Tw Cen MT"/>
                        </a:rPr>
                        <a:t>CRM</a:t>
                      </a:r>
                    </a:p>
                  </a:txBody>
                  <a:tcPr marL="5408" marR="5408" marT="5408" marB="0" anchor="ctr">
                    <a:lnL w="12700" cap="flat" cmpd="sng" algn="ctr">
                      <a:solidFill>
                        <a:schemeClr val="tx1"/>
                      </a:solidFill>
                      <a:prstDash val="solid"/>
                      <a:round/>
                      <a:headEnd type="none" w="med" len="med"/>
                      <a:tailEnd type="none" w="med" len="med"/>
                    </a:lnL>
                    <a:lnR>
                      <a:noFill/>
                    </a:lnR>
                    <a:lnT>
                      <a:noFill/>
                    </a:lnT>
                    <a:lnB>
                      <a:noFill/>
                    </a:lnB>
                    <a:solidFill>
                      <a:srgbClr val="5F80AF"/>
                    </a:solidFill>
                  </a:tcPr>
                </a:tc>
                <a:tc>
                  <a:txBody>
                    <a:bodyPr/>
                    <a:lstStyle/>
                    <a:p>
                      <a:pPr algn="ctr" fontAlgn="b"/>
                      <a:r>
                        <a:rPr lang="en-US" sz="1200" b="0" i="0" u="none" strike="noStrike">
                          <a:solidFill>
                            <a:srgbClr val="000000"/>
                          </a:solidFill>
                          <a:latin typeface="Tw Cen MT"/>
                        </a:rPr>
                        <a:t>Condo</a:t>
                      </a:r>
                    </a:p>
                  </a:txBody>
                  <a:tcPr marL="5408" marR="5408" marT="5408" marB="0" anchor="ctr">
                    <a:lnL>
                      <a:noFill/>
                    </a:lnL>
                    <a:lnR w="12700" cap="flat" cmpd="sng" algn="ctr">
                      <a:solidFill>
                        <a:schemeClr val="tx1"/>
                      </a:solidFill>
                      <a:prstDash val="solid"/>
                      <a:round/>
                      <a:headEnd type="none" w="med" len="med"/>
                      <a:tailEnd type="none" w="med" len="med"/>
                    </a:lnR>
                    <a:lnT>
                      <a:noFill/>
                    </a:lnT>
                    <a:lnB>
                      <a:noFill/>
                    </a:lnB>
                    <a:solidFill>
                      <a:srgbClr val="5F80AF"/>
                    </a:solidFill>
                  </a:tcPr>
                </a:tc>
                <a:tc>
                  <a:txBody>
                    <a:bodyPr/>
                    <a:lstStyle/>
                    <a:p>
                      <a:pPr algn="r" fontAlgn="b"/>
                      <a:r>
                        <a:rPr lang="en-US" sz="1200" b="0" i="0" u="none" strike="noStrike" dirty="0">
                          <a:solidFill>
                            <a:srgbClr val="000000"/>
                          </a:solidFill>
                          <a:latin typeface="Tw Cen MT"/>
                        </a:rPr>
                        <a:t>173,985,703</a:t>
                      </a:r>
                    </a:p>
                  </a:txBody>
                  <a:tcPr marL="9144" marT="9144" marB="0" anchor="ctr">
                    <a:lnL w="12700" cap="flat" cmpd="sng" algn="ctr">
                      <a:solidFill>
                        <a:schemeClr val="tx1"/>
                      </a:solidFill>
                      <a:prstDash val="solid"/>
                      <a:round/>
                      <a:headEnd type="none" w="med" len="med"/>
                      <a:tailEnd type="none" w="med" len="med"/>
                    </a:lnL>
                    <a:lnR>
                      <a:noFill/>
                    </a:lnR>
                    <a:lnT>
                      <a:noFill/>
                    </a:lnT>
                    <a:lnB>
                      <a:noFill/>
                    </a:lnB>
                    <a:solidFill>
                      <a:srgbClr val="BFC2C5"/>
                    </a:solidFill>
                  </a:tcPr>
                </a:tc>
                <a:tc>
                  <a:txBody>
                    <a:bodyPr/>
                    <a:lstStyle/>
                    <a:p>
                      <a:pPr algn="ctr" fontAlgn="b"/>
                      <a:r>
                        <a:rPr lang="en-US" sz="1200" b="0" i="0" u="none" strike="noStrike" dirty="0">
                          <a:solidFill>
                            <a:srgbClr val="000000"/>
                          </a:solidFill>
                          <a:latin typeface="Tw Cen MT"/>
                        </a:rPr>
                        <a:t> </a:t>
                      </a:r>
                    </a:p>
                  </a:txBody>
                  <a:tcPr marL="5408" marR="5408" marT="5408" marB="0" anchor="ctr">
                    <a:lnL>
                      <a:noFill/>
                    </a:lnL>
                    <a:lnR>
                      <a:noFill/>
                    </a:lnR>
                    <a:lnT>
                      <a:noFill/>
                    </a:lnT>
                    <a:lnB>
                      <a:noFill/>
                    </a:lnB>
                    <a:solidFill>
                      <a:srgbClr val="BFC2C5"/>
                    </a:solidFill>
                  </a:tcPr>
                </a:tc>
                <a:tc>
                  <a:txBody>
                    <a:bodyPr/>
                    <a:lstStyle/>
                    <a:p>
                      <a:pPr algn="r" fontAlgn="b"/>
                      <a:r>
                        <a:rPr lang="en-US" sz="1200" b="0" i="0" u="none" strike="noStrike" dirty="0">
                          <a:solidFill>
                            <a:srgbClr val="000000"/>
                          </a:solidFill>
                          <a:latin typeface="Tw Cen MT"/>
                        </a:rPr>
                        <a:t>173,985,703</a:t>
                      </a:r>
                    </a:p>
                  </a:txBody>
                  <a:tcPr marL="9144" marT="9144" marB="0" anchor="ctr">
                    <a:lnL>
                      <a:noFill/>
                    </a:lnL>
                    <a:lnR>
                      <a:noFill/>
                    </a:lnR>
                    <a:lnT>
                      <a:noFill/>
                    </a:lnT>
                    <a:lnB>
                      <a:noFill/>
                    </a:lnB>
                    <a:solidFill>
                      <a:srgbClr val="BFC2C5"/>
                    </a:solidFill>
                  </a:tcPr>
                </a:tc>
                <a:tc>
                  <a:txBody>
                    <a:bodyPr/>
                    <a:lstStyle/>
                    <a:p>
                      <a:pPr algn="ctr" fontAlgn="b"/>
                      <a:r>
                        <a:rPr lang="en-US" sz="1200" b="0" i="0" u="none" strike="noStrike">
                          <a:solidFill>
                            <a:srgbClr val="000000"/>
                          </a:solidFill>
                          <a:latin typeface="Tw Cen MT"/>
                        </a:rPr>
                        <a:t>18.3%</a:t>
                      </a:r>
                    </a:p>
                  </a:txBody>
                  <a:tcPr marL="5408" marR="5408" marT="5408" marB="0" anchor="ctr">
                    <a:lnL>
                      <a:noFill/>
                    </a:lnL>
                    <a:lnR>
                      <a:noFill/>
                    </a:lnR>
                    <a:lnT>
                      <a:noFill/>
                    </a:lnT>
                    <a:lnB>
                      <a:noFill/>
                    </a:lnB>
                    <a:solidFill>
                      <a:srgbClr val="BFC2C5"/>
                    </a:solidFill>
                  </a:tcPr>
                </a:tc>
                <a:tc>
                  <a:txBody>
                    <a:bodyPr/>
                    <a:lstStyle/>
                    <a:p>
                      <a:pPr algn="ctr" fontAlgn="b"/>
                      <a:r>
                        <a:rPr lang="en-US" sz="1200" b="0" i="0" u="none" strike="noStrike" dirty="0">
                          <a:solidFill>
                            <a:srgbClr val="000000"/>
                          </a:solidFill>
                          <a:latin typeface="Tw Cen MT"/>
                        </a:rPr>
                        <a:t>5.2%</a:t>
                      </a:r>
                    </a:p>
                  </a:txBody>
                  <a:tcPr marL="5408" marR="5408" marT="5408" marB="0" anchor="ctr">
                    <a:lnL>
                      <a:noFill/>
                    </a:lnL>
                    <a:lnR>
                      <a:noFill/>
                    </a:lnR>
                    <a:lnT>
                      <a:noFill/>
                    </a:lnT>
                    <a:lnB>
                      <a:noFill/>
                    </a:lnB>
                    <a:solidFill>
                      <a:srgbClr val="BFC2C5"/>
                    </a:solidFill>
                  </a:tcPr>
                </a:tc>
                <a:tc>
                  <a:txBody>
                    <a:bodyPr/>
                    <a:lstStyle/>
                    <a:p>
                      <a:pPr algn="ctr" fontAlgn="b"/>
                      <a:r>
                        <a:rPr lang="en-US" sz="1200" b="0" i="0" u="none" strike="noStrike" dirty="0">
                          <a:solidFill>
                            <a:srgbClr val="000000"/>
                          </a:solidFill>
                          <a:latin typeface="Tw Cen MT"/>
                        </a:rPr>
                        <a:t>3.8%</a:t>
                      </a:r>
                    </a:p>
                  </a:txBody>
                  <a:tcPr marL="5408" marR="5408" marT="5408" marB="0" anchor="ctr">
                    <a:lnL>
                      <a:noFill/>
                    </a:lnL>
                    <a:lnR w="12700" cap="flat" cmpd="sng" algn="ctr">
                      <a:solidFill>
                        <a:schemeClr val="tx1"/>
                      </a:solidFill>
                      <a:prstDash val="solid"/>
                      <a:round/>
                      <a:headEnd type="none" w="med" len="med"/>
                      <a:tailEnd type="none" w="med" len="med"/>
                    </a:lnR>
                    <a:lnT>
                      <a:noFill/>
                    </a:lnT>
                    <a:lnB>
                      <a:noFill/>
                    </a:lnB>
                    <a:solidFill>
                      <a:srgbClr val="BFC2C5"/>
                    </a:solidFill>
                  </a:tcPr>
                </a:tc>
              </a:tr>
              <a:tr h="243509">
                <a:tc>
                  <a:txBody>
                    <a:bodyPr/>
                    <a:lstStyle/>
                    <a:p>
                      <a:pPr algn="ctr" fontAlgn="b"/>
                      <a:r>
                        <a:rPr lang="en-US" sz="1200" b="0" i="0" u="none" strike="noStrike" dirty="0">
                          <a:solidFill>
                            <a:srgbClr val="000000"/>
                          </a:solidFill>
                          <a:latin typeface="Tw Cen MT"/>
                        </a:rPr>
                        <a:t>CRM</a:t>
                      </a:r>
                    </a:p>
                  </a:txBody>
                  <a:tcPr marL="5408" marR="5408" marT="5408" marB="0" anchor="ctr">
                    <a:lnL w="12700" cap="flat" cmpd="sng" algn="ctr">
                      <a:solidFill>
                        <a:schemeClr val="tx1"/>
                      </a:solidFill>
                      <a:prstDash val="solid"/>
                      <a:round/>
                      <a:headEnd type="none" w="med" len="med"/>
                      <a:tailEnd type="none" w="med" len="med"/>
                    </a:lnL>
                    <a:lnR>
                      <a:noFill/>
                    </a:lnR>
                    <a:lnT>
                      <a:noFill/>
                    </a:lnT>
                    <a:lnB>
                      <a:noFill/>
                    </a:lnB>
                    <a:solidFill>
                      <a:srgbClr val="5F80AF"/>
                    </a:solidFill>
                  </a:tcPr>
                </a:tc>
                <a:tc>
                  <a:txBody>
                    <a:bodyPr/>
                    <a:lstStyle/>
                    <a:p>
                      <a:pPr algn="ctr" fontAlgn="b"/>
                      <a:r>
                        <a:rPr lang="en-US" sz="1200" b="0" i="0" u="none" strike="noStrike" dirty="0">
                          <a:solidFill>
                            <a:srgbClr val="000000"/>
                          </a:solidFill>
                          <a:latin typeface="Tw Cen MT"/>
                        </a:rPr>
                        <a:t>Apartment</a:t>
                      </a:r>
                    </a:p>
                  </a:txBody>
                  <a:tcPr marL="5408" marR="5408" marT="5408" marB="0" anchor="ctr">
                    <a:lnL>
                      <a:noFill/>
                    </a:lnL>
                    <a:lnR w="12700" cap="flat" cmpd="sng" algn="ctr">
                      <a:solidFill>
                        <a:schemeClr val="tx1"/>
                      </a:solidFill>
                      <a:prstDash val="solid"/>
                      <a:round/>
                      <a:headEnd type="none" w="med" len="med"/>
                      <a:tailEnd type="none" w="med" len="med"/>
                    </a:lnR>
                    <a:lnT>
                      <a:noFill/>
                    </a:lnT>
                    <a:lnB>
                      <a:noFill/>
                    </a:lnB>
                    <a:solidFill>
                      <a:srgbClr val="5F80AF"/>
                    </a:solidFill>
                  </a:tcPr>
                </a:tc>
                <a:tc>
                  <a:txBody>
                    <a:bodyPr/>
                    <a:lstStyle/>
                    <a:p>
                      <a:pPr algn="r" fontAlgn="b"/>
                      <a:r>
                        <a:rPr lang="en-US" sz="1200" b="0" i="0" u="none" strike="noStrike" dirty="0">
                          <a:solidFill>
                            <a:srgbClr val="000000"/>
                          </a:solidFill>
                          <a:latin typeface="Tw Cen MT"/>
                        </a:rPr>
                        <a:t>48,258,265</a:t>
                      </a:r>
                    </a:p>
                  </a:txBody>
                  <a:tcPr marL="9144" marT="9144" marB="0" anchor="ctr">
                    <a:lnL w="12700"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solidFill>
                      <a:srgbClr val="BFC2C5"/>
                    </a:solidFill>
                  </a:tcPr>
                </a:tc>
                <a:tc>
                  <a:txBody>
                    <a:bodyPr/>
                    <a:lstStyle/>
                    <a:p>
                      <a:pPr algn="ctr" fontAlgn="b"/>
                      <a:r>
                        <a:rPr lang="en-US" sz="1200" b="0" i="0" u="none" strike="noStrike" dirty="0">
                          <a:solidFill>
                            <a:srgbClr val="000000"/>
                          </a:solidFill>
                          <a:latin typeface="Tw Cen MT"/>
                        </a:rPr>
                        <a:t> </a:t>
                      </a:r>
                    </a:p>
                  </a:txBody>
                  <a:tcPr marL="5408" marR="5408" marT="5408" marB="0" anchor="ctr">
                    <a:lnL>
                      <a:noFill/>
                    </a:lnL>
                    <a:lnR>
                      <a:noFill/>
                    </a:lnR>
                    <a:lnT>
                      <a:noFill/>
                    </a:lnT>
                    <a:lnB w="12700" cap="flat" cmpd="sng" algn="ctr">
                      <a:solidFill>
                        <a:schemeClr val="tx1"/>
                      </a:solidFill>
                      <a:prstDash val="solid"/>
                      <a:round/>
                      <a:headEnd type="none" w="med" len="med"/>
                      <a:tailEnd type="none" w="med" len="med"/>
                    </a:lnB>
                    <a:solidFill>
                      <a:srgbClr val="BFC2C5"/>
                    </a:solidFill>
                  </a:tcPr>
                </a:tc>
                <a:tc>
                  <a:txBody>
                    <a:bodyPr/>
                    <a:lstStyle/>
                    <a:p>
                      <a:pPr algn="r" fontAlgn="b"/>
                      <a:r>
                        <a:rPr lang="en-US" sz="1200" b="0" i="0" u="none" strike="noStrike" dirty="0">
                          <a:solidFill>
                            <a:srgbClr val="000000"/>
                          </a:solidFill>
                          <a:latin typeface="Tw Cen MT"/>
                        </a:rPr>
                        <a:t>48,258,265</a:t>
                      </a:r>
                    </a:p>
                  </a:txBody>
                  <a:tcPr marL="9144" marT="9144" marB="0" anchor="ctr">
                    <a:lnL>
                      <a:noFill/>
                    </a:lnL>
                    <a:lnR>
                      <a:noFill/>
                    </a:lnR>
                    <a:lnT>
                      <a:noFill/>
                    </a:lnT>
                    <a:lnB w="12700" cap="flat" cmpd="sng" algn="ctr">
                      <a:solidFill>
                        <a:schemeClr val="tx1"/>
                      </a:solidFill>
                      <a:prstDash val="solid"/>
                      <a:round/>
                      <a:headEnd type="none" w="med" len="med"/>
                      <a:tailEnd type="none" w="med" len="med"/>
                    </a:lnB>
                    <a:solidFill>
                      <a:srgbClr val="BFC2C5"/>
                    </a:solidFill>
                  </a:tcPr>
                </a:tc>
                <a:tc>
                  <a:txBody>
                    <a:bodyPr/>
                    <a:lstStyle/>
                    <a:p>
                      <a:pPr algn="ctr" fontAlgn="b"/>
                      <a:r>
                        <a:rPr lang="en-US" sz="1200" b="0" i="0" u="none" strike="noStrike" dirty="0">
                          <a:solidFill>
                            <a:srgbClr val="000000"/>
                          </a:solidFill>
                          <a:latin typeface="Tw Cen MT"/>
                        </a:rPr>
                        <a:t>22.6%</a:t>
                      </a:r>
                    </a:p>
                  </a:txBody>
                  <a:tcPr marL="5408" marR="5408" marT="5408" marB="0" anchor="ctr">
                    <a:lnL>
                      <a:noFill/>
                    </a:lnL>
                    <a:lnR>
                      <a:noFill/>
                    </a:lnR>
                    <a:lnT>
                      <a:noFill/>
                    </a:lnT>
                    <a:lnB w="12700" cap="flat" cmpd="sng" algn="ctr">
                      <a:solidFill>
                        <a:schemeClr val="tx1"/>
                      </a:solidFill>
                      <a:prstDash val="solid"/>
                      <a:round/>
                      <a:headEnd type="none" w="med" len="med"/>
                      <a:tailEnd type="none" w="med" len="med"/>
                    </a:lnB>
                    <a:solidFill>
                      <a:srgbClr val="BFC2C5"/>
                    </a:solidFill>
                  </a:tcPr>
                </a:tc>
                <a:tc>
                  <a:txBody>
                    <a:bodyPr/>
                    <a:lstStyle/>
                    <a:p>
                      <a:pPr algn="ctr" fontAlgn="b"/>
                      <a:r>
                        <a:rPr lang="en-US" sz="1200" b="0" i="0" u="none" strike="noStrike" dirty="0">
                          <a:solidFill>
                            <a:srgbClr val="000000"/>
                          </a:solidFill>
                          <a:latin typeface="Tw Cen MT"/>
                        </a:rPr>
                        <a:t>11.3%</a:t>
                      </a:r>
                    </a:p>
                  </a:txBody>
                  <a:tcPr marL="5408" marR="5408" marT="5408" marB="0" anchor="ctr">
                    <a:lnL>
                      <a:noFill/>
                    </a:lnL>
                    <a:lnR>
                      <a:noFill/>
                    </a:lnR>
                    <a:lnT>
                      <a:noFill/>
                    </a:lnT>
                    <a:lnB w="12700" cap="flat" cmpd="sng" algn="ctr">
                      <a:solidFill>
                        <a:schemeClr val="tx1"/>
                      </a:solidFill>
                      <a:prstDash val="solid"/>
                      <a:round/>
                      <a:headEnd type="none" w="med" len="med"/>
                      <a:tailEnd type="none" w="med" len="med"/>
                    </a:lnB>
                    <a:solidFill>
                      <a:srgbClr val="BFC2C5"/>
                    </a:solidFill>
                  </a:tcPr>
                </a:tc>
                <a:tc>
                  <a:txBody>
                    <a:bodyPr/>
                    <a:lstStyle/>
                    <a:p>
                      <a:pPr algn="ctr" fontAlgn="b"/>
                      <a:r>
                        <a:rPr lang="en-US" sz="1200" b="0" i="0" u="none" strike="noStrike" dirty="0">
                          <a:solidFill>
                            <a:srgbClr val="000000"/>
                          </a:solidFill>
                          <a:latin typeface="Tw Cen MT"/>
                        </a:rPr>
                        <a:t>9.9%</a:t>
                      </a:r>
                    </a:p>
                  </a:txBody>
                  <a:tcPr marL="5408" marR="5408" marT="5408" marB="0" anchor="ctr">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solidFill>
                      <a:srgbClr val="BFC2C5"/>
                    </a:solidFill>
                  </a:tcPr>
                </a:tc>
              </a:tr>
              <a:tr h="243509">
                <a:tc>
                  <a:txBody>
                    <a:bodyPr/>
                    <a:lstStyle/>
                    <a:p>
                      <a:pPr algn="ctr" fontAlgn="b"/>
                      <a:r>
                        <a:rPr lang="en-US" sz="1200" b="1" i="0" u="none" strike="noStrike" dirty="0" smtClean="0">
                          <a:solidFill>
                            <a:srgbClr val="000000"/>
                          </a:solidFill>
                          <a:latin typeface="Tw Cen MT"/>
                        </a:rPr>
                        <a:t>CRM</a:t>
                      </a:r>
                      <a:r>
                        <a:rPr lang="en-US" sz="1200" b="1" i="0" u="none" strike="noStrike" baseline="30000" dirty="0" smtClean="0">
                          <a:solidFill>
                            <a:srgbClr val="000000"/>
                          </a:solidFill>
                          <a:latin typeface="Tw Cen MT"/>
                        </a:rPr>
                        <a:t>1</a:t>
                      </a:r>
                      <a:endParaRPr lang="en-US" sz="1200" b="1" i="0" u="none" strike="noStrike" baseline="30000" dirty="0">
                        <a:solidFill>
                          <a:srgbClr val="000000"/>
                        </a:solidFill>
                        <a:latin typeface="Tw Cen MT"/>
                      </a:endParaRPr>
                    </a:p>
                  </a:txBody>
                  <a:tcPr marL="5408" marR="5408" marT="5408" marB="0" anchor="ctr">
                    <a:lnL w="12700" cap="flat" cmpd="sng" algn="ctr">
                      <a:solidFill>
                        <a:schemeClr val="tx1"/>
                      </a:solidFill>
                      <a:prstDash val="solid"/>
                      <a:round/>
                      <a:headEnd type="none" w="med" len="med"/>
                      <a:tailEnd type="none" w="med" len="med"/>
                    </a:lnL>
                    <a:lnR>
                      <a:noFill/>
                    </a:lnR>
                    <a:lnT>
                      <a:noFill/>
                    </a:lnT>
                    <a:lnB>
                      <a:noFill/>
                    </a:lnB>
                    <a:solidFill>
                      <a:srgbClr val="5F80AF"/>
                    </a:solidFill>
                  </a:tcPr>
                </a:tc>
                <a:tc>
                  <a:txBody>
                    <a:bodyPr/>
                    <a:lstStyle/>
                    <a:p>
                      <a:pPr algn="ctr" fontAlgn="b"/>
                      <a:r>
                        <a:rPr lang="en-US" sz="1200" b="1" i="0" u="none" strike="noStrike">
                          <a:solidFill>
                            <a:srgbClr val="000000"/>
                          </a:solidFill>
                          <a:latin typeface="Tw Cen MT"/>
                        </a:rPr>
                        <a:t>Total</a:t>
                      </a:r>
                    </a:p>
                  </a:txBody>
                  <a:tcPr marL="5408" marR="5408" marT="5408" marB="0" anchor="ctr">
                    <a:lnL>
                      <a:noFill/>
                    </a:lnL>
                    <a:lnR w="12700" cap="flat" cmpd="sng" algn="ctr">
                      <a:solidFill>
                        <a:schemeClr val="tx1"/>
                      </a:solidFill>
                      <a:prstDash val="solid"/>
                      <a:round/>
                      <a:headEnd type="none" w="med" len="med"/>
                      <a:tailEnd type="none" w="med" len="med"/>
                    </a:lnR>
                    <a:lnT>
                      <a:noFill/>
                    </a:lnT>
                    <a:lnB>
                      <a:noFill/>
                    </a:lnB>
                    <a:solidFill>
                      <a:srgbClr val="5F80AF"/>
                    </a:solidFill>
                  </a:tcPr>
                </a:tc>
                <a:tc>
                  <a:txBody>
                    <a:bodyPr/>
                    <a:lstStyle/>
                    <a:p>
                      <a:pPr algn="r" fontAlgn="b"/>
                      <a:r>
                        <a:rPr lang="en-US" sz="1200" b="1" i="0" u="none" strike="noStrike" dirty="0" smtClean="0">
                          <a:solidFill>
                            <a:srgbClr val="000000"/>
                          </a:solidFill>
                          <a:latin typeface="Tw Cen MT"/>
                        </a:rPr>
                        <a:t>$ 222,243,968</a:t>
                      </a:r>
                      <a:endParaRPr lang="en-US" sz="1200" b="1" i="0" u="none" strike="noStrike" dirty="0">
                        <a:solidFill>
                          <a:srgbClr val="000000"/>
                        </a:solidFill>
                        <a:latin typeface="Tw Cen MT"/>
                      </a:endParaRPr>
                    </a:p>
                  </a:txBody>
                  <a:tcPr marL="9144" marT="9144" marB="0" anchor="ctr">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solidFill>
                      <a:srgbClr val="BFC2C5"/>
                    </a:solidFill>
                  </a:tcPr>
                </a:tc>
                <a:tc>
                  <a:txBody>
                    <a:bodyPr/>
                    <a:lstStyle/>
                    <a:p>
                      <a:pPr algn="ctr" fontAlgn="b"/>
                      <a:r>
                        <a:rPr lang="en-US" sz="1200" b="1" i="0" u="none" strike="noStrike" dirty="0">
                          <a:solidFill>
                            <a:srgbClr val="000000"/>
                          </a:solidFill>
                          <a:latin typeface="Tw Cen MT"/>
                        </a:rPr>
                        <a:t> </a:t>
                      </a:r>
                    </a:p>
                  </a:txBody>
                  <a:tcPr marL="5408" marR="5408" marT="5408" marB="0" anchor="ctr">
                    <a:lnL>
                      <a:noFill/>
                    </a:lnL>
                    <a:lnR>
                      <a:noFill/>
                    </a:lnR>
                    <a:lnT w="12700" cap="flat" cmpd="sng" algn="ctr">
                      <a:solidFill>
                        <a:schemeClr val="tx1"/>
                      </a:solidFill>
                      <a:prstDash val="solid"/>
                      <a:round/>
                      <a:headEnd type="none" w="med" len="med"/>
                      <a:tailEnd type="none" w="med" len="med"/>
                    </a:lnT>
                    <a:lnB>
                      <a:noFill/>
                    </a:lnB>
                    <a:solidFill>
                      <a:srgbClr val="BFC2C5"/>
                    </a:solidFill>
                  </a:tcPr>
                </a:tc>
                <a:tc>
                  <a:txBody>
                    <a:bodyPr/>
                    <a:lstStyle/>
                    <a:p>
                      <a:pPr algn="r" fontAlgn="b"/>
                      <a:r>
                        <a:rPr lang="en-US" sz="1200" b="1" i="0" u="none" strike="noStrike" dirty="0" smtClean="0">
                          <a:solidFill>
                            <a:srgbClr val="000000"/>
                          </a:solidFill>
                          <a:latin typeface="Tw Cen MT"/>
                        </a:rPr>
                        <a:t>$ 222,243,968</a:t>
                      </a:r>
                      <a:endParaRPr lang="en-US" sz="1200" b="1" i="0" u="none" strike="noStrike" dirty="0">
                        <a:solidFill>
                          <a:srgbClr val="000000"/>
                        </a:solidFill>
                        <a:latin typeface="Tw Cen MT"/>
                      </a:endParaRPr>
                    </a:p>
                  </a:txBody>
                  <a:tcPr marL="9144" marT="9144" marB="0" anchor="ctr">
                    <a:lnL>
                      <a:noFill/>
                    </a:lnL>
                    <a:lnR>
                      <a:noFill/>
                    </a:lnR>
                    <a:lnT w="12700" cap="flat" cmpd="sng" algn="ctr">
                      <a:solidFill>
                        <a:schemeClr val="tx1"/>
                      </a:solidFill>
                      <a:prstDash val="solid"/>
                      <a:round/>
                      <a:headEnd type="none" w="med" len="med"/>
                      <a:tailEnd type="none" w="med" len="med"/>
                    </a:lnT>
                    <a:lnB>
                      <a:noFill/>
                    </a:lnB>
                    <a:solidFill>
                      <a:srgbClr val="BFC2C5"/>
                    </a:solidFill>
                  </a:tcPr>
                </a:tc>
                <a:tc>
                  <a:txBody>
                    <a:bodyPr/>
                    <a:lstStyle/>
                    <a:p>
                      <a:pPr algn="ctr" fontAlgn="b"/>
                      <a:r>
                        <a:rPr lang="en-US" sz="1200" b="1" i="0" u="none" strike="noStrike" dirty="0">
                          <a:solidFill>
                            <a:srgbClr val="000000"/>
                          </a:solidFill>
                          <a:latin typeface="Tw Cen MT"/>
                        </a:rPr>
                        <a:t>19.2%</a:t>
                      </a:r>
                    </a:p>
                  </a:txBody>
                  <a:tcPr marL="5408" marR="5408" marT="5408" marB="0" anchor="ctr">
                    <a:lnL>
                      <a:noFill/>
                    </a:lnL>
                    <a:lnR>
                      <a:noFill/>
                    </a:lnR>
                    <a:lnT w="12700" cap="flat" cmpd="sng" algn="ctr">
                      <a:solidFill>
                        <a:schemeClr val="tx1"/>
                      </a:solidFill>
                      <a:prstDash val="solid"/>
                      <a:round/>
                      <a:headEnd type="none" w="med" len="med"/>
                      <a:tailEnd type="none" w="med" len="med"/>
                    </a:lnT>
                    <a:lnB>
                      <a:noFill/>
                    </a:lnB>
                    <a:solidFill>
                      <a:srgbClr val="BFC2C5"/>
                    </a:solidFill>
                  </a:tcPr>
                </a:tc>
                <a:tc>
                  <a:txBody>
                    <a:bodyPr/>
                    <a:lstStyle/>
                    <a:p>
                      <a:pPr algn="ctr" fontAlgn="b"/>
                      <a:r>
                        <a:rPr lang="en-US" sz="1200" b="1" i="0" u="none" strike="noStrike" dirty="0">
                          <a:solidFill>
                            <a:srgbClr val="000000"/>
                          </a:solidFill>
                          <a:latin typeface="Tw Cen MT"/>
                        </a:rPr>
                        <a:t>6.6%</a:t>
                      </a:r>
                    </a:p>
                  </a:txBody>
                  <a:tcPr marL="5408" marR="5408" marT="5408" marB="0" anchor="ctr">
                    <a:lnL>
                      <a:noFill/>
                    </a:lnL>
                    <a:lnR>
                      <a:noFill/>
                    </a:lnR>
                    <a:lnT w="12700" cap="flat" cmpd="sng" algn="ctr">
                      <a:solidFill>
                        <a:schemeClr val="tx1"/>
                      </a:solidFill>
                      <a:prstDash val="solid"/>
                      <a:round/>
                      <a:headEnd type="none" w="med" len="med"/>
                      <a:tailEnd type="none" w="med" len="med"/>
                    </a:lnT>
                    <a:lnB>
                      <a:noFill/>
                    </a:lnB>
                    <a:solidFill>
                      <a:srgbClr val="BFC2C5"/>
                    </a:solidFill>
                  </a:tcPr>
                </a:tc>
                <a:tc>
                  <a:txBody>
                    <a:bodyPr/>
                    <a:lstStyle/>
                    <a:p>
                      <a:pPr algn="ctr" fontAlgn="b"/>
                      <a:r>
                        <a:rPr lang="en-US" sz="1200" b="1" i="0" u="none" strike="noStrike" dirty="0">
                          <a:solidFill>
                            <a:srgbClr val="000000"/>
                          </a:solidFill>
                          <a:latin typeface="Tw Cen MT"/>
                        </a:rPr>
                        <a:t>5.1%</a:t>
                      </a:r>
                    </a:p>
                  </a:txBody>
                  <a:tcPr marL="5408" marR="5408" marT="5408" marB="0" anchor="ctr">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solidFill>
                      <a:srgbClr val="BFC2C5"/>
                    </a:solidFill>
                  </a:tcPr>
                </a:tc>
              </a:tr>
              <a:tr h="243509">
                <a:tc>
                  <a:txBody>
                    <a:bodyPr/>
                    <a:lstStyle/>
                    <a:p>
                      <a:pPr algn="l" fontAlgn="b"/>
                      <a:r>
                        <a:rPr lang="en-US" sz="1200" b="0" i="0" u="none" strike="noStrike" dirty="0">
                          <a:solidFill>
                            <a:srgbClr val="000000"/>
                          </a:solidFill>
                          <a:latin typeface="Tw Cen MT"/>
                        </a:rPr>
                        <a:t> </a:t>
                      </a:r>
                    </a:p>
                  </a:txBody>
                  <a:tcPr marL="5408" marR="5408" marT="5408" marB="0" anchor="ctr">
                    <a:lnL w="12700" cap="flat" cmpd="sng" algn="ctr">
                      <a:solidFill>
                        <a:schemeClr val="tx1"/>
                      </a:solidFill>
                      <a:prstDash val="solid"/>
                      <a:round/>
                      <a:headEnd type="none" w="med" len="med"/>
                      <a:tailEnd type="none" w="med" len="med"/>
                    </a:lnL>
                    <a:lnR>
                      <a:noFill/>
                    </a:lnR>
                    <a:lnT>
                      <a:noFill/>
                    </a:lnT>
                    <a:lnB>
                      <a:noFill/>
                    </a:lnB>
                    <a:solidFill>
                      <a:srgbClr val="5F80AF"/>
                    </a:solidFill>
                  </a:tcPr>
                </a:tc>
                <a:tc>
                  <a:txBody>
                    <a:bodyPr/>
                    <a:lstStyle/>
                    <a:p>
                      <a:pPr algn="ctr" fontAlgn="b"/>
                      <a:r>
                        <a:rPr lang="en-US" sz="1200" b="0" i="0" u="none" strike="noStrike" dirty="0">
                          <a:solidFill>
                            <a:srgbClr val="000000"/>
                          </a:solidFill>
                          <a:latin typeface="Tw Cen MT"/>
                        </a:rPr>
                        <a:t> </a:t>
                      </a:r>
                    </a:p>
                  </a:txBody>
                  <a:tcPr marL="5408" marR="5408" marT="5408" marB="0" anchor="ctr">
                    <a:lnL>
                      <a:noFill/>
                    </a:lnL>
                    <a:lnR w="12700" cap="flat" cmpd="sng" algn="ctr">
                      <a:solidFill>
                        <a:schemeClr val="tx1"/>
                      </a:solidFill>
                      <a:prstDash val="solid"/>
                      <a:round/>
                      <a:headEnd type="none" w="med" len="med"/>
                      <a:tailEnd type="none" w="med" len="med"/>
                    </a:lnR>
                    <a:lnT>
                      <a:noFill/>
                    </a:lnT>
                    <a:lnB>
                      <a:noFill/>
                    </a:lnB>
                    <a:solidFill>
                      <a:srgbClr val="5F80AF"/>
                    </a:solidFill>
                  </a:tcPr>
                </a:tc>
                <a:tc>
                  <a:txBody>
                    <a:bodyPr/>
                    <a:lstStyle/>
                    <a:p>
                      <a:pPr algn="r" fontAlgn="b"/>
                      <a:r>
                        <a:rPr lang="en-US" sz="1200" b="0" i="0" u="none" strike="noStrike" dirty="0">
                          <a:solidFill>
                            <a:srgbClr val="000000"/>
                          </a:solidFill>
                          <a:latin typeface="Tw Cen MT"/>
                        </a:rPr>
                        <a:t> </a:t>
                      </a:r>
                    </a:p>
                  </a:txBody>
                  <a:tcPr marL="9144" marT="9144" marB="0" anchor="ctr">
                    <a:lnL w="12700"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solidFill>
                      <a:srgbClr val="BFC2C5"/>
                    </a:solidFill>
                  </a:tcPr>
                </a:tc>
                <a:tc>
                  <a:txBody>
                    <a:bodyPr/>
                    <a:lstStyle/>
                    <a:p>
                      <a:pPr algn="ctr" fontAlgn="b"/>
                      <a:r>
                        <a:rPr lang="en-US" sz="1200" b="0" i="0" u="none" strike="noStrike" dirty="0">
                          <a:solidFill>
                            <a:srgbClr val="000000"/>
                          </a:solidFill>
                          <a:latin typeface="Tw Cen MT"/>
                        </a:rPr>
                        <a:t> </a:t>
                      </a:r>
                    </a:p>
                  </a:txBody>
                  <a:tcPr marL="5408" marR="5408" marT="5408" marB="0" anchor="ctr">
                    <a:lnL>
                      <a:noFill/>
                    </a:lnL>
                    <a:lnR>
                      <a:noFill/>
                    </a:lnR>
                    <a:lnT>
                      <a:noFill/>
                    </a:lnT>
                    <a:lnB w="12700" cap="flat" cmpd="sng" algn="ctr">
                      <a:solidFill>
                        <a:schemeClr val="tx1"/>
                      </a:solidFill>
                      <a:prstDash val="solid"/>
                      <a:round/>
                      <a:headEnd type="none" w="med" len="med"/>
                      <a:tailEnd type="none" w="med" len="med"/>
                    </a:lnB>
                    <a:solidFill>
                      <a:srgbClr val="BFC2C5"/>
                    </a:solidFill>
                  </a:tcPr>
                </a:tc>
                <a:tc>
                  <a:txBody>
                    <a:bodyPr/>
                    <a:lstStyle/>
                    <a:p>
                      <a:pPr algn="r" fontAlgn="b"/>
                      <a:r>
                        <a:rPr lang="en-US" sz="1200" b="0" i="0" u="none" strike="noStrike" dirty="0">
                          <a:solidFill>
                            <a:srgbClr val="000000"/>
                          </a:solidFill>
                          <a:latin typeface="Tw Cen MT"/>
                        </a:rPr>
                        <a:t> </a:t>
                      </a:r>
                    </a:p>
                  </a:txBody>
                  <a:tcPr marL="9144" marT="9144" marB="0" anchor="ctr">
                    <a:lnL>
                      <a:noFill/>
                    </a:lnL>
                    <a:lnR>
                      <a:noFill/>
                    </a:lnR>
                    <a:lnT>
                      <a:noFill/>
                    </a:lnT>
                    <a:lnB w="12700" cap="flat" cmpd="sng" algn="ctr">
                      <a:solidFill>
                        <a:schemeClr val="tx1"/>
                      </a:solidFill>
                      <a:prstDash val="solid"/>
                      <a:round/>
                      <a:headEnd type="none" w="med" len="med"/>
                      <a:tailEnd type="none" w="med" len="med"/>
                    </a:lnB>
                    <a:solidFill>
                      <a:srgbClr val="BFC2C5"/>
                    </a:solidFill>
                  </a:tcPr>
                </a:tc>
                <a:tc>
                  <a:txBody>
                    <a:bodyPr/>
                    <a:lstStyle/>
                    <a:p>
                      <a:pPr algn="l" fontAlgn="b"/>
                      <a:r>
                        <a:rPr lang="en-US" sz="1200" b="0" i="0" u="none" strike="noStrike" dirty="0">
                          <a:solidFill>
                            <a:srgbClr val="000000"/>
                          </a:solidFill>
                          <a:latin typeface="Tw Cen MT"/>
                        </a:rPr>
                        <a:t> </a:t>
                      </a:r>
                    </a:p>
                  </a:txBody>
                  <a:tcPr marL="5408" marR="5408" marT="5408" marB="0" anchor="ctr">
                    <a:lnL>
                      <a:noFill/>
                    </a:lnL>
                    <a:lnR>
                      <a:noFill/>
                    </a:lnR>
                    <a:lnT>
                      <a:noFill/>
                    </a:lnT>
                    <a:lnB w="12700" cap="flat" cmpd="sng" algn="ctr">
                      <a:solidFill>
                        <a:schemeClr val="tx1"/>
                      </a:solidFill>
                      <a:prstDash val="solid"/>
                      <a:round/>
                      <a:headEnd type="none" w="med" len="med"/>
                      <a:tailEnd type="none" w="med" len="med"/>
                    </a:lnB>
                    <a:solidFill>
                      <a:srgbClr val="BFC2C5"/>
                    </a:solidFill>
                  </a:tcPr>
                </a:tc>
                <a:tc>
                  <a:txBody>
                    <a:bodyPr/>
                    <a:lstStyle/>
                    <a:p>
                      <a:pPr algn="l" fontAlgn="b"/>
                      <a:r>
                        <a:rPr lang="en-US" sz="1200" b="0" i="0" u="none" strike="noStrike">
                          <a:solidFill>
                            <a:srgbClr val="000000"/>
                          </a:solidFill>
                          <a:latin typeface="Tw Cen MT"/>
                        </a:rPr>
                        <a:t> </a:t>
                      </a:r>
                    </a:p>
                  </a:txBody>
                  <a:tcPr marL="5408" marR="5408" marT="5408" marB="0" anchor="ctr">
                    <a:lnL>
                      <a:noFill/>
                    </a:lnL>
                    <a:lnR>
                      <a:noFill/>
                    </a:lnR>
                    <a:lnT>
                      <a:noFill/>
                    </a:lnT>
                    <a:lnB w="12700" cap="flat" cmpd="sng" algn="ctr">
                      <a:solidFill>
                        <a:schemeClr val="tx1"/>
                      </a:solidFill>
                      <a:prstDash val="solid"/>
                      <a:round/>
                      <a:headEnd type="none" w="med" len="med"/>
                      <a:tailEnd type="none" w="med" len="med"/>
                    </a:lnB>
                    <a:solidFill>
                      <a:srgbClr val="BFC2C5"/>
                    </a:solidFill>
                  </a:tcPr>
                </a:tc>
                <a:tc>
                  <a:txBody>
                    <a:bodyPr/>
                    <a:lstStyle/>
                    <a:p>
                      <a:pPr algn="l" fontAlgn="b"/>
                      <a:r>
                        <a:rPr lang="en-US" sz="1200" b="0" i="0" u="none" strike="noStrike" dirty="0">
                          <a:solidFill>
                            <a:srgbClr val="000000"/>
                          </a:solidFill>
                          <a:latin typeface="Tw Cen MT"/>
                        </a:rPr>
                        <a:t> </a:t>
                      </a:r>
                    </a:p>
                  </a:txBody>
                  <a:tcPr marL="5408" marR="5408" marT="5408" marB="0" anchor="ctr">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solidFill>
                      <a:srgbClr val="BFC2C5"/>
                    </a:solidFill>
                  </a:tcPr>
                </a:tc>
              </a:tr>
              <a:tr h="243509">
                <a:tc gridSpan="2">
                  <a:txBody>
                    <a:bodyPr/>
                    <a:lstStyle/>
                    <a:p>
                      <a:pPr algn="ctr" fontAlgn="b"/>
                      <a:r>
                        <a:rPr lang="en-US" sz="1200" b="1" i="0" u="none" strike="noStrike">
                          <a:solidFill>
                            <a:srgbClr val="000000"/>
                          </a:solidFill>
                          <a:latin typeface="Tw Cen MT"/>
                        </a:rPr>
                        <a:t>Grand Total</a:t>
                      </a:r>
                    </a:p>
                  </a:txBody>
                  <a:tcPr marL="5408" marR="5408" marT="540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solidFill>
                      <a:srgbClr val="5F80AF"/>
                    </a:solidFill>
                  </a:tcPr>
                </a:tc>
                <a:tc hMerge="1">
                  <a:txBody>
                    <a:bodyPr/>
                    <a:lstStyle/>
                    <a:p>
                      <a:endParaRPr lang="en-US"/>
                    </a:p>
                  </a:txBody>
                  <a:tcPr/>
                </a:tc>
                <a:tc>
                  <a:txBody>
                    <a:bodyPr/>
                    <a:lstStyle/>
                    <a:p>
                      <a:pPr algn="r" fontAlgn="b"/>
                      <a:r>
                        <a:rPr lang="en-US" sz="1200" b="1" i="0" u="none" strike="noStrike" dirty="0" smtClean="0">
                          <a:solidFill>
                            <a:srgbClr val="000000"/>
                          </a:solidFill>
                          <a:latin typeface="Tw Cen MT"/>
                        </a:rPr>
                        <a:t>$ 2,505,097,380</a:t>
                      </a:r>
                      <a:endParaRPr lang="en-US" sz="1200" b="1" i="0" u="none" strike="noStrike" dirty="0">
                        <a:solidFill>
                          <a:srgbClr val="000000"/>
                        </a:solidFill>
                        <a:latin typeface="Tw Cen MT"/>
                      </a:endParaRPr>
                    </a:p>
                  </a:txBody>
                  <a:tcPr marL="9144" marT="9144" marB="0" anchor="ctr">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FC2C5"/>
                    </a:solidFill>
                  </a:tcPr>
                </a:tc>
                <a:tc>
                  <a:txBody>
                    <a:bodyPr/>
                    <a:lstStyle/>
                    <a:p>
                      <a:pPr algn="ctr" fontAlgn="b"/>
                      <a:r>
                        <a:rPr lang="en-US" sz="1200" b="1" i="0" u="none" strike="noStrike" dirty="0">
                          <a:solidFill>
                            <a:srgbClr val="000000"/>
                          </a:solidFill>
                          <a:latin typeface="Tw Cen MT"/>
                        </a:rPr>
                        <a:t> </a:t>
                      </a:r>
                    </a:p>
                  </a:txBody>
                  <a:tcPr marL="5408" marR="5408" marT="5408"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FC2C5"/>
                    </a:solidFill>
                  </a:tcPr>
                </a:tc>
                <a:tc>
                  <a:txBody>
                    <a:bodyPr/>
                    <a:lstStyle/>
                    <a:p>
                      <a:pPr algn="r" fontAlgn="b"/>
                      <a:r>
                        <a:rPr lang="en-US" sz="1200" b="1" i="0" u="none" strike="noStrike" dirty="0" smtClean="0">
                          <a:solidFill>
                            <a:srgbClr val="000000"/>
                          </a:solidFill>
                          <a:latin typeface="Tw Cen MT"/>
                        </a:rPr>
                        <a:t>$ 2,455,449,000</a:t>
                      </a:r>
                      <a:endParaRPr lang="en-US" sz="1200" b="1" i="0" u="none" strike="noStrike" dirty="0">
                        <a:solidFill>
                          <a:srgbClr val="000000"/>
                        </a:solidFill>
                        <a:latin typeface="Tw Cen MT"/>
                      </a:endParaRPr>
                    </a:p>
                  </a:txBody>
                  <a:tcPr marL="9144" marT="9144"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FC2C5"/>
                    </a:solidFill>
                  </a:tcPr>
                </a:tc>
                <a:tc>
                  <a:txBody>
                    <a:bodyPr/>
                    <a:lstStyle/>
                    <a:p>
                      <a:pPr algn="ctr" fontAlgn="b"/>
                      <a:r>
                        <a:rPr lang="en-US" sz="1200" b="1" i="0" u="none" strike="noStrike" dirty="0">
                          <a:solidFill>
                            <a:srgbClr val="000000"/>
                          </a:solidFill>
                          <a:latin typeface="Tw Cen MT"/>
                        </a:rPr>
                        <a:t>35.6%</a:t>
                      </a:r>
                    </a:p>
                  </a:txBody>
                  <a:tcPr marL="5408" marR="5408" marT="5408"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FC2C5"/>
                    </a:solidFill>
                  </a:tcPr>
                </a:tc>
                <a:tc>
                  <a:txBody>
                    <a:bodyPr/>
                    <a:lstStyle/>
                    <a:p>
                      <a:pPr algn="ctr" fontAlgn="b"/>
                      <a:r>
                        <a:rPr lang="en-US" sz="1200" b="1" i="0" u="none" strike="noStrike" dirty="0">
                          <a:solidFill>
                            <a:srgbClr val="000000"/>
                          </a:solidFill>
                          <a:latin typeface="Tw Cen MT"/>
                        </a:rPr>
                        <a:t>8.8%</a:t>
                      </a:r>
                    </a:p>
                  </a:txBody>
                  <a:tcPr marL="5408" marR="5408" marT="5408"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FC2C5"/>
                    </a:solidFill>
                  </a:tcPr>
                </a:tc>
                <a:tc>
                  <a:txBody>
                    <a:bodyPr/>
                    <a:lstStyle/>
                    <a:p>
                      <a:pPr algn="ctr" fontAlgn="b"/>
                      <a:r>
                        <a:rPr lang="en-US" sz="1200" b="1" i="0" u="none" strike="noStrike" dirty="0">
                          <a:solidFill>
                            <a:srgbClr val="000000"/>
                          </a:solidFill>
                          <a:latin typeface="Tw Cen MT"/>
                        </a:rPr>
                        <a:t>7.3%</a:t>
                      </a:r>
                    </a:p>
                  </a:txBody>
                  <a:tcPr marL="5408" marR="5408" marT="5408" marB="0" anchor="ctr">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FC2C5"/>
                    </a:solidFill>
                  </a:tcPr>
                </a:tc>
              </a:tr>
            </a:tbl>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Text Box 3"/>
          <p:cNvSpPr txBox="1">
            <a:spLocks noChangeArrowheads="1"/>
          </p:cNvSpPr>
          <p:nvPr/>
        </p:nvSpPr>
        <p:spPr bwMode="auto">
          <a:xfrm>
            <a:off x="4724400" y="7343002"/>
            <a:ext cx="457200" cy="285754"/>
          </a:xfrm>
          <a:prstGeom prst="rect">
            <a:avLst/>
          </a:prstGeom>
          <a:noFill/>
          <a:ln w="9525">
            <a:noFill/>
            <a:miter lim="800000"/>
            <a:headEnd/>
            <a:tailEnd/>
          </a:ln>
        </p:spPr>
        <p:txBody>
          <a:bodyPr lIns="91418" tIns="45710" rIns="91418" bIns="45710">
            <a:spAutoFit/>
          </a:bodyPr>
          <a:lstStyle/>
          <a:p>
            <a:pPr algn="ctr" defTabSz="1134798">
              <a:spcBef>
                <a:spcPct val="50000"/>
              </a:spcBef>
            </a:pPr>
            <a:fld id="{68CBE6F2-BAF0-4BB0-9035-FA29CA23E9BC}" type="slidenum">
              <a:rPr lang="en-US" sz="1200">
                <a:latin typeface="Microsoft Sans Serif" pitchFamily="34" charset="0"/>
              </a:rPr>
              <a:pPr algn="ctr" defTabSz="1134798">
                <a:spcBef>
                  <a:spcPct val="50000"/>
                </a:spcBef>
              </a:pPr>
              <a:t>17</a:t>
            </a:fld>
            <a:endParaRPr lang="en-US" sz="1200" dirty="0">
              <a:latin typeface="Microsoft Sans Serif" pitchFamily="34" charset="0"/>
            </a:endParaRPr>
          </a:p>
        </p:txBody>
      </p:sp>
      <p:sp>
        <p:nvSpPr>
          <p:cNvPr id="5" name="Title 4"/>
          <p:cNvSpPr>
            <a:spLocks noGrp="1"/>
          </p:cNvSpPr>
          <p:nvPr>
            <p:ph type="title"/>
          </p:nvPr>
        </p:nvSpPr>
        <p:spPr>
          <a:xfrm>
            <a:off x="0" y="0"/>
            <a:ext cx="10058400" cy="1219200"/>
          </a:xfrm>
          <a:solidFill>
            <a:srgbClr val="36963D"/>
          </a:solidFill>
        </p:spPr>
        <p:txBody>
          <a:bodyPr>
            <a:normAutofit/>
          </a:bodyPr>
          <a:lstStyle/>
          <a:p>
            <a:pPr marL="112713" algn="l">
              <a:defRPr/>
            </a:pPr>
            <a:r>
              <a:rPr lang="en-US" sz="2300" b="1" dirty="0" smtClean="0">
                <a:solidFill>
                  <a:schemeClr val="bg1"/>
                </a:solidFill>
                <a:latin typeface="Tw Cen MT" pitchFamily="34" charset="0"/>
              </a:rPr>
              <a:t>Personal Residential Regional Average Indicated Rate Change by Policy Type</a:t>
            </a:r>
            <a:r>
              <a:rPr lang="en-US" sz="2800" b="1" dirty="0" smtClean="0">
                <a:solidFill>
                  <a:schemeClr val="bg1"/>
                </a:solidFill>
                <a:latin typeface="Tw Cen MT" pitchFamily="34" charset="0"/>
              </a:rPr>
              <a:t/>
            </a:r>
            <a:br>
              <a:rPr lang="en-US" sz="2800" b="1" dirty="0" smtClean="0">
                <a:solidFill>
                  <a:schemeClr val="bg1"/>
                </a:solidFill>
                <a:latin typeface="Tw Cen MT" pitchFamily="34" charset="0"/>
              </a:rPr>
            </a:br>
            <a:r>
              <a:rPr lang="en-US" sz="2000" b="1" dirty="0" smtClean="0">
                <a:solidFill>
                  <a:schemeClr val="bg1"/>
                </a:solidFill>
                <a:latin typeface="Tw Cen MT" pitchFamily="34" charset="0"/>
              </a:rPr>
              <a:t>Wind and Other Perils (Excludes Sinkhole)</a:t>
            </a:r>
            <a:endParaRPr lang="en-US" sz="2000" b="1" baseline="30000" dirty="0">
              <a:solidFill>
                <a:schemeClr val="bg1"/>
              </a:solidFill>
              <a:latin typeface="Tw Cen MT" pitchFamily="34" charset="0"/>
            </a:endParaRPr>
          </a:p>
        </p:txBody>
      </p:sp>
      <p:sp>
        <p:nvSpPr>
          <p:cNvPr id="6" name="Text Box 5"/>
          <p:cNvSpPr txBox="1">
            <a:spLocks noChangeArrowheads="1"/>
          </p:cNvSpPr>
          <p:nvPr/>
        </p:nvSpPr>
        <p:spPr bwMode="auto">
          <a:xfrm>
            <a:off x="228600" y="4194541"/>
            <a:ext cx="9525000" cy="646311"/>
          </a:xfrm>
          <a:prstGeom prst="rect">
            <a:avLst/>
          </a:prstGeom>
          <a:noFill/>
          <a:ln w="9525">
            <a:noFill/>
            <a:miter lim="800000"/>
            <a:headEnd/>
            <a:tailEnd/>
          </a:ln>
        </p:spPr>
        <p:txBody>
          <a:bodyPr wrap="square" lIns="91418" tIns="45710" rIns="91418" bIns="45710" anchor="ctr">
            <a:spAutoFit/>
          </a:bodyPr>
          <a:lstStyle/>
          <a:p>
            <a:pPr defTabSz="1134798"/>
            <a:endParaRPr lang="en-US" sz="1800" dirty="0" smtClean="0">
              <a:latin typeface="Tw Cen MT" pitchFamily="34" charset="0"/>
            </a:endParaRPr>
          </a:p>
          <a:p>
            <a:pPr marL="338058" indent="-338058" defTabSz="1134798">
              <a:buFont typeface="Arial" pitchFamily="34" charset="0"/>
              <a:buChar char="•"/>
            </a:pPr>
            <a:endParaRPr lang="en-US" sz="1800" dirty="0">
              <a:latin typeface="+mn-lt"/>
            </a:endParaRPr>
          </a:p>
        </p:txBody>
      </p:sp>
      <p:pic>
        <p:nvPicPr>
          <p:cNvPr id="1026" name="Picture 2"/>
          <p:cNvPicPr>
            <a:picLocks noChangeAspect="1" noChangeArrowheads="1"/>
          </p:cNvPicPr>
          <p:nvPr/>
        </p:nvPicPr>
        <p:blipFill>
          <a:blip r:embed="rId3" cstate="print"/>
          <a:srcRect/>
          <a:stretch>
            <a:fillRect/>
          </a:stretch>
        </p:blipFill>
        <p:spPr bwMode="auto">
          <a:xfrm>
            <a:off x="228600" y="1600200"/>
            <a:ext cx="9643160" cy="3853869"/>
          </a:xfrm>
          <a:prstGeom prst="rect">
            <a:avLst/>
          </a:prstGeom>
          <a:noFill/>
          <a:ln w="9525">
            <a:noFill/>
            <a:miter lim="800000"/>
            <a:headEnd/>
            <a:tailEnd/>
          </a:ln>
          <a:effectLst/>
        </p:spPr>
      </p:pic>
      <p:pic>
        <p:nvPicPr>
          <p:cNvPr id="1027" name="Picture 3"/>
          <p:cNvPicPr>
            <a:picLocks noChangeAspect="1" noChangeArrowheads="1"/>
          </p:cNvPicPr>
          <p:nvPr/>
        </p:nvPicPr>
        <p:blipFill>
          <a:blip r:embed="rId4" cstate="print"/>
          <a:srcRect/>
          <a:stretch>
            <a:fillRect/>
          </a:stretch>
        </p:blipFill>
        <p:spPr bwMode="auto">
          <a:xfrm>
            <a:off x="152400" y="5638800"/>
            <a:ext cx="9753600" cy="1280364"/>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Text Box 3"/>
          <p:cNvSpPr txBox="1">
            <a:spLocks noChangeArrowheads="1"/>
          </p:cNvSpPr>
          <p:nvPr/>
        </p:nvSpPr>
        <p:spPr bwMode="auto">
          <a:xfrm>
            <a:off x="4724400" y="7343002"/>
            <a:ext cx="457200" cy="285754"/>
          </a:xfrm>
          <a:prstGeom prst="rect">
            <a:avLst/>
          </a:prstGeom>
          <a:noFill/>
          <a:ln w="9525">
            <a:noFill/>
            <a:miter lim="800000"/>
            <a:headEnd/>
            <a:tailEnd/>
          </a:ln>
        </p:spPr>
        <p:txBody>
          <a:bodyPr lIns="91418" tIns="45710" rIns="91418" bIns="45710">
            <a:spAutoFit/>
          </a:bodyPr>
          <a:lstStyle/>
          <a:p>
            <a:pPr algn="ctr" defTabSz="1134798">
              <a:spcBef>
                <a:spcPct val="50000"/>
              </a:spcBef>
            </a:pPr>
            <a:fld id="{68CBE6F2-BAF0-4BB0-9035-FA29CA23E9BC}" type="slidenum">
              <a:rPr lang="en-US" sz="1200">
                <a:latin typeface="Microsoft Sans Serif" pitchFamily="34" charset="0"/>
              </a:rPr>
              <a:pPr algn="ctr" defTabSz="1134798">
                <a:spcBef>
                  <a:spcPct val="50000"/>
                </a:spcBef>
              </a:pPr>
              <a:t>18</a:t>
            </a:fld>
            <a:endParaRPr lang="en-US" sz="1200" dirty="0">
              <a:latin typeface="Microsoft Sans Serif" pitchFamily="34" charset="0"/>
            </a:endParaRPr>
          </a:p>
        </p:txBody>
      </p:sp>
      <p:sp>
        <p:nvSpPr>
          <p:cNvPr id="5" name="Title 4"/>
          <p:cNvSpPr>
            <a:spLocks noGrp="1"/>
          </p:cNvSpPr>
          <p:nvPr>
            <p:ph type="title"/>
          </p:nvPr>
        </p:nvSpPr>
        <p:spPr>
          <a:xfrm>
            <a:off x="0" y="0"/>
            <a:ext cx="10058400" cy="1219200"/>
          </a:xfrm>
          <a:solidFill>
            <a:srgbClr val="36963D"/>
          </a:solidFill>
        </p:spPr>
        <p:txBody>
          <a:bodyPr>
            <a:normAutofit/>
          </a:bodyPr>
          <a:lstStyle/>
          <a:p>
            <a:pPr marL="112713" algn="l">
              <a:defRPr/>
            </a:pPr>
            <a:r>
              <a:rPr lang="en-US" sz="2800" b="1" dirty="0" smtClean="0">
                <a:solidFill>
                  <a:schemeClr val="bg1"/>
                </a:solidFill>
                <a:latin typeface="Tw Cen MT" pitchFamily="34" charset="0"/>
              </a:rPr>
              <a:t>Indicated Wind and Other Perils Rate Change by Policy Type</a:t>
            </a:r>
            <a:endParaRPr lang="en-US" sz="2000" b="1" baseline="30000" dirty="0">
              <a:solidFill>
                <a:schemeClr val="bg1"/>
              </a:solidFill>
              <a:latin typeface="Tw Cen MT" pitchFamily="34" charset="0"/>
            </a:endParaRPr>
          </a:p>
        </p:txBody>
      </p:sp>
      <p:sp>
        <p:nvSpPr>
          <p:cNvPr id="6" name="Text Box 5"/>
          <p:cNvSpPr txBox="1">
            <a:spLocks noChangeArrowheads="1"/>
          </p:cNvSpPr>
          <p:nvPr/>
        </p:nvSpPr>
        <p:spPr bwMode="auto">
          <a:xfrm>
            <a:off x="228600" y="4194541"/>
            <a:ext cx="9525000" cy="646311"/>
          </a:xfrm>
          <a:prstGeom prst="rect">
            <a:avLst/>
          </a:prstGeom>
          <a:noFill/>
          <a:ln w="9525">
            <a:noFill/>
            <a:miter lim="800000"/>
            <a:headEnd/>
            <a:tailEnd/>
          </a:ln>
        </p:spPr>
        <p:txBody>
          <a:bodyPr wrap="square" lIns="91418" tIns="45710" rIns="91418" bIns="45710" anchor="ctr">
            <a:spAutoFit/>
          </a:bodyPr>
          <a:lstStyle/>
          <a:p>
            <a:pPr defTabSz="1134798"/>
            <a:endParaRPr lang="en-US" sz="1800" dirty="0" smtClean="0">
              <a:latin typeface="Tw Cen MT" pitchFamily="34" charset="0"/>
            </a:endParaRPr>
          </a:p>
          <a:p>
            <a:pPr marL="338058" indent="-338058" defTabSz="1134798">
              <a:buFont typeface="Arial" pitchFamily="34" charset="0"/>
              <a:buChar char="•"/>
            </a:pPr>
            <a:endParaRPr lang="en-US" sz="1800" dirty="0">
              <a:latin typeface="+mn-lt"/>
            </a:endParaRPr>
          </a:p>
        </p:txBody>
      </p:sp>
      <p:pic>
        <p:nvPicPr>
          <p:cNvPr id="57347" name="Picture 3"/>
          <p:cNvPicPr>
            <a:picLocks noChangeAspect="1" noChangeArrowheads="1"/>
          </p:cNvPicPr>
          <p:nvPr/>
        </p:nvPicPr>
        <p:blipFill>
          <a:blip r:embed="rId3" cstate="print"/>
          <a:srcRect/>
          <a:stretch>
            <a:fillRect/>
          </a:stretch>
        </p:blipFill>
        <p:spPr bwMode="auto">
          <a:xfrm>
            <a:off x="152400" y="2209800"/>
            <a:ext cx="9731505" cy="4819650"/>
          </a:xfrm>
          <a:prstGeom prst="rect">
            <a:avLst/>
          </a:prstGeom>
          <a:noFill/>
          <a:ln w="9525">
            <a:noFill/>
            <a:miter lim="800000"/>
            <a:headEnd/>
            <a:tailEnd/>
          </a:ln>
          <a:effectLst/>
        </p:spPr>
      </p:pic>
      <p:sp>
        <p:nvSpPr>
          <p:cNvPr id="8" name="TextBox 7"/>
          <p:cNvSpPr txBox="1"/>
          <p:nvPr/>
        </p:nvSpPr>
        <p:spPr>
          <a:xfrm>
            <a:off x="304800" y="1371601"/>
            <a:ext cx="9448800" cy="769441"/>
          </a:xfrm>
          <a:prstGeom prst="rect">
            <a:avLst/>
          </a:prstGeom>
          <a:noFill/>
        </p:spPr>
        <p:txBody>
          <a:bodyPr wrap="square" rtlCol="0">
            <a:spAutoFit/>
          </a:bodyPr>
          <a:lstStyle/>
          <a:p>
            <a:pPr algn="ctr"/>
            <a:r>
              <a:rPr lang="en-US" sz="2200" b="1" dirty="0" smtClean="0">
                <a:latin typeface="Tw Cen MT" pitchFamily="34" charset="0"/>
              </a:rPr>
              <a:t>Top Five Territories Based on Average Across all Policy Types</a:t>
            </a:r>
          </a:p>
          <a:p>
            <a:pPr algn="ctr"/>
            <a:r>
              <a:rPr lang="en-US" sz="2200" b="1" dirty="0" smtClean="0">
                <a:latin typeface="Tw Cen MT" pitchFamily="34" charset="0"/>
              </a:rPr>
              <a:t> </a:t>
            </a:r>
            <a:r>
              <a:rPr lang="en-US" sz="2000" b="1" dirty="0" smtClean="0">
                <a:latin typeface="Tw Cen MT" pitchFamily="34" charset="0"/>
              </a:rPr>
              <a:t>(Excludes Sinkhole)</a:t>
            </a:r>
            <a:endParaRPr lang="en-US" sz="22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Text Box 3"/>
          <p:cNvSpPr txBox="1">
            <a:spLocks noChangeArrowheads="1"/>
          </p:cNvSpPr>
          <p:nvPr/>
        </p:nvSpPr>
        <p:spPr bwMode="auto">
          <a:xfrm>
            <a:off x="4724400" y="7343002"/>
            <a:ext cx="457200" cy="285754"/>
          </a:xfrm>
          <a:prstGeom prst="rect">
            <a:avLst/>
          </a:prstGeom>
          <a:noFill/>
          <a:ln w="9525">
            <a:noFill/>
            <a:miter lim="800000"/>
            <a:headEnd/>
            <a:tailEnd/>
          </a:ln>
        </p:spPr>
        <p:txBody>
          <a:bodyPr lIns="91418" tIns="45710" rIns="91418" bIns="45710">
            <a:spAutoFit/>
          </a:bodyPr>
          <a:lstStyle/>
          <a:p>
            <a:pPr algn="ctr" defTabSz="1134798">
              <a:spcBef>
                <a:spcPct val="50000"/>
              </a:spcBef>
            </a:pPr>
            <a:fld id="{68CBE6F2-BAF0-4BB0-9035-FA29CA23E9BC}" type="slidenum">
              <a:rPr lang="en-US" sz="1200">
                <a:latin typeface="Microsoft Sans Serif" pitchFamily="34" charset="0"/>
              </a:rPr>
              <a:pPr algn="ctr" defTabSz="1134798">
                <a:spcBef>
                  <a:spcPct val="50000"/>
                </a:spcBef>
              </a:pPr>
              <a:t>1</a:t>
            </a:fld>
            <a:endParaRPr lang="en-US" sz="1200" dirty="0">
              <a:latin typeface="Microsoft Sans Serif" pitchFamily="34" charset="0"/>
            </a:endParaRPr>
          </a:p>
        </p:txBody>
      </p:sp>
      <p:sp>
        <p:nvSpPr>
          <p:cNvPr id="5" name="Title 4"/>
          <p:cNvSpPr>
            <a:spLocks noGrp="1"/>
          </p:cNvSpPr>
          <p:nvPr>
            <p:ph type="title"/>
          </p:nvPr>
        </p:nvSpPr>
        <p:spPr>
          <a:xfrm>
            <a:off x="0" y="0"/>
            <a:ext cx="10058400" cy="1219200"/>
          </a:xfrm>
          <a:solidFill>
            <a:srgbClr val="36963D"/>
          </a:solidFill>
        </p:spPr>
        <p:txBody>
          <a:bodyPr>
            <a:normAutofit/>
          </a:bodyPr>
          <a:lstStyle/>
          <a:p>
            <a:pPr marL="236482" indent="-236482" algn="l"/>
            <a:r>
              <a:rPr lang="en-US" sz="2800" b="1" dirty="0" smtClean="0">
                <a:solidFill>
                  <a:schemeClr val="bg1"/>
                </a:solidFill>
              </a:rPr>
              <a:t>	Basics re: Citizens</a:t>
            </a:r>
            <a:endParaRPr lang="en-US" sz="2800" b="1" dirty="0">
              <a:solidFill>
                <a:schemeClr val="bg1"/>
              </a:solidFill>
              <a:latin typeface="Tw Cen MT" pitchFamily="34" charset="0"/>
            </a:endParaRPr>
          </a:p>
        </p:txBody>
      </p:sp>
      <p:sp>
        <p:nvSpPr>
          <p:cNvPr id="6" name="Text Box 5"/>
          <p:cNvSpPr txBox="1">
            <a:spLocks noChangeArrowheads="1"/>
          </p:cNvSpPr>
          <p:nvPr/>
        </p:nvSpPr>
        <p:spPr bwMode="auto">
          <a:xfrm>
            <a:off x="228600" y="1600200"/>
            <a:ext cx="9525000" cy="5078293"/>
          </a:xfrm>
          <a:prstGeom prst="rect">
            <a:avLst/>
          </a:prstGeom>
          <a:noFill/>
          <a:ln w="9525">
            <a:noFill/>
            <a:miter lim="800000"/>
            <a:headEnd/>
            <a:tailEnd/>
          </a:ln>
        </p:spPr>
        <p:txBody>
          <a:bodyPr wrap="square" lIns="91418" tIns="45710" rIns="91418" bIns="45710" anchor="ctr">
            <a:spAutoFit/>
          </a:bodyPr>
          <a:lstStyle/>
          <a:p>
            <a:pPr marL="169863" lvl="0" indent="-169863">
              <a:buFont typeface="Arial" pitchFamily="34" charset="0"/>
              <a:buChar char="•"/>
            </a:pPr>
            <a:r>
              <a:rPr lang="en-US" sz="2400" dirty="0" smtClean="0">
                <a:latin typeface="Tw Cen MT" pitchFamily="34" charset="0"/>
              </a:rPr>
              <a:t>Unlike a private insurer, Citizens does not have the ability to manage its book of business so that the exposure matches its surplus and reinsurance program.  Citizens accepts most risks and its wind risk far exceeds its surplus and reinsurance.</a:t>
            </a:r>
          </a:p>
          <a:p>
            <a:pPr lvl="0">
              <a:buFont typeface="Arial" pitchFamily="34" charset="0"/>
              <a:buChar char="•"/>
            </a:pPr>
            <a:endParaRPr lang="en-US" sz="2400" dirty="0" smtClean="0">
              <a:latin typeface="Tw Cen MT" pitchFamily="34" charset="0"/>
            </a:endParaRPr>
          </a:p>
          <a:p>
            <a:pPr marL="169863" indent="-169863">
              <a:buFont typeface="Arial" pitchFamily="34" charset="0"/>
              <a:buChar char="•"/>
            </a:pPr>
            <a:r>
              <a:rPr lang="en-US" sz="2400" dirty="0" smtClean="0">
                <a:latin typeface="Tw Cen MT" pitchFamily="34" charset="0"/>
              </a:rPr>
              <a:t>Add rate inadequacy to the mix and …assessments could occur if there is a large storm or multiple small storms.  </a:t>
            </a:r>
          </a:p>
          <a:p>
            <a:pPr lvl="0">
              <a:buFont typeface="Arial" pitchFamily="34" charset="0"/>
              <a:buChar char="•"/>
            </a:pPr>
            <a:endParaRPr lang="en-US" sz="2400" dirty="0" smtClean="0">
              <a:latin typeface="Tw Cen MT" pitchFamily="34" charset="0"/>
            </a:endParaRPr>
          </a:p>
          <a:p>
            <a:pPr marL="169863" lvl="0" indent="-169863">
              <a:buFont typeface="Arial" pitchFamily="34" charset="0"/>
              <a:buChar char="•"/>
            </a:pPr>
            <a:r>
              <a:rPr lang="en-US" sz="2400" dirty="0" smtClean="0">
                <a:latin typeface="Tw Cen MT" pitchFamily="34" charset="0"/>
              </a:rPr>
              <a:t>While Citizens is in its best ever financial position, with projected 2011 combined surplus + FHCF reimbursements + private reinsurance of just over $16.7 billion, we continue to rely on assessments to fund catastrophe losses in the event of a large storm or several smaller storms.</a:t>
            </a:r>
          </a:p>
          <a:p>
            <a:pPr defTabSz="1134798"/>
            <a:endParaRPr lang="en-US" sz="1800" dirty="0" smtClean="0">
              <a:latin typeface="Tw Cen MT" pitchFamily="34" charset="0"/>
            </a:endParaRPr>
          </a:p>
          <a:p>
            <a:pPr marL="338058" indent="-338058" defTabSz="1134798">
              <a:buFont typeface="Arial" pitchFamily="34" charset="0"/>
              <a:buChar char="•"/>
            </a:pPr>
            <a:endParaRPr lang="en-US" sz="1800" dirty="0">
              <a:latin typeface="+mn-lt"/>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Text Box 3"/>
          <p:cNvSpPr txBox="1">
            <a:spLocks noChangeArrowheads="1"/>
          </p:cNvSpPr>
          <p:nvPr/>
        </p:nvSpPr>
        <p:spPr bwMode="auto">
          <a:xfrm>
            <a:off x="4724400" y="7343002"/>
            <a:ext cx="457200" cy="285754"/>
          </a:xfrm>
          <a:prstGeom prst="rect">
            <a:avLst/>
          </a:prstGeom>
          <a:noFill/>
          <a:ln w="9525">
            <a:noFill/>
            <a:miter lim="800000"/>
            <a:headEnd/>
            <a:tailEnd/>
          </a:ln>
        </p:spPr>
        <p:txBody>
          <a:bodyPr lIns="91418" tIns="45710" rIns="91418" bIns="45710">
            <a:spAutoFit/>
          </a:bodyPr>
          <a:lstStyle/>
          <a:p>
            <a:pPr algn="ctr" defTabSz="1134798">
              <a:spcBef>
                <a:spcPct val="50000"/>
              </a:spcBef>
            </a:pPr>
            <a:fld id="{68CBE6F2-BAF0-4BB0-9035-FA29CA23E9BC}" type="slidenum">
              <a:rPr lang="en-US" sz="1200">
                <a:latin typeface="Microsoft Sans Serif" pitchFamily="34" charset="0"/>
              </a:rPr>
              <a:pPr algn="ctr" defTabSz="1134798">
                <a:spcBef>
                  <a:spcPct val="50000"/>
                </a:spcBef>
              </a:pPr>
              <a:t>19</a:t>
            </a:fld>
            <a:endParaRPr lang="en-US" sz="1200" dirty="0">
              <a:latin typeface="Microsoft Sans Serif" pitchFamily="34" charset="0"/>
            </a:endParaRPr>
          </a:p>
        </p:txBody>
      </p:sp>
      <p:sp>
        <p:nvSpPr>
          <p:cNvPr id="5" name="Title 4"/>
          <p:cNvSpPr>
            <a:spLocks noGrp="1"/>
          </p:cNvSpPr>
          <p:nvPr>
            <p:ph type="title"/>
          </p:nvPr>
        </p:nvSpPr>
        <p:spPr>
          <a:xfrm>
            <a:off x="0" y="0"/>
            <a:ext cx="10058400" cy="1219200"/>
          </a:xfrm>
          <a:solidFill>
            <a:srgbClr val="36963D"/>
          </a:solidFill>
        </p:spPr>
        <p:txBody>
          <a:bodyPr>
            <a:normAutofit/>
          </a:bodyPr>
          <a:lstStyle/>
          <a:p>
            <a:pPr marL="112713" algn="l">
              <a:defRPr/>
            </a:pPr>
            <a:r>
              <a:rPr lang="en-US" sz="2800" b="1" dirty="0" smtClean="0">
                <a:solidFill>
                  <a:schemeClr val="bg1"/>
                </a:solidFill>
                <a:latin typeface="Tw Cen MT" pitchFamily="34" charset="0"/>
              </a:rPr>
              <a:t>Summary of Indicated Statewide Rate Changes – Sinkhole Only</a:t>
            </a:r>
            <a:endParaRPr lang="en-US" sz="2800" b="1" baseline="30000" dirty="0">
              <a:solidFill>
                <a:schemeClr val="bg1"/>
              </a:solidFill>
              <a:latin typeface="Tw Cen MT" pitchFamily="34" charset="0"/>
            </a:endParaRPr>
          </a:p>
        </p:txBody>
      </p:sp>
      <p:graphicFrame>
        <p:nvGraphicFramePr>
          <p:cNvPr id="9" name="Table 8"/>
          <p:cNvGraphicFramePr>
            <a:graphicFrameLocks noGrp="1"/>
          </p:cNvGraphicFramePr>
          <p:nvPr/>
        </p:nvGraphicFramePr>
        <p:xfrm>
          <a:off x="152400" y="2133600"/>
          <a:ext cx="9753601" cy="3969907"/>
        </p:xfrm>
        <a:graphic>
          <a:graphicData uri="http://schemas.openxmlformats.org/drawingml/2006/table">
            <a:tbl>
              <a:tblPr/>
              <a:tblGrid>
                <a:gridCol w="1219200"/>
                <a:gridCol w="1752600"/>
                <a:gridCol w="1447800"/>
                <a:gridCol w="1447800"/>
                <a:gridCol w="1447800"/>
                <a:gridCol w="1219200"/>
                <a:gridCol w="1219201"/>
              </a:tblGrid>
              <a:tr h="1066800">
                <a:tc>
                  <a:txBody>
                    <a:bodyPr/>
                    <a:lstStyle/>
                    <a:p>
                      <a:pPr algn="ctr" fontAlgn="b"/>
                      <a:r>
                        <a:rPr lang="en-US" sz="1200" b="1" i="0" u="none" strike="noStrike" dirty="0">
                          <a:solidFill>
                            <a:srgbClr val="000000"/>
                          </a:solidFill>
                          <a:latin typeface="Tw Cen MT"/>
                        </a:rPr>
                        <a:t>Product Line</a:t>
                      </a:r>
                    </a:p>
                  </a:txBody>
                  <a:tcPr marL="6498" marR="6498" marT="6498" marB="0" anchor="ctr">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solidFill>
                      <a:srgbClr val="5F80AF"/>
                    </a:solidFill>
                  </a:tcPr>
                </a:tc>
                <a:tc>
                  <a:txBody>
                    <a:bodyPr/>
                    <a:lstStyle/>
                    <a:p>
                      <a:pPr algn="ctr" fontAlgn="b"/>
                      <a:r>
                        <a:rPr lang="en-US" sz="1200" b="1" i="0" u="none" strike="noStrike" dirty="0">
                          <a:solidFill>
                            <a:srgbClr val="000000"/>
                          </a:solidFill>
                          <a:latin typeface="Tw Cen MT"/>
                        </a:rPr>
                        <a:t>Type of Policy</a:t>
                      </a:r>
                    </a:p>
                  </a:txBody>
                  <a:tcPr marL="6498" marR="6498" marT="6498" marB="0" anchor="ctr">
                    <a:lnL>
                      <a:noFill/>
                    </a:lnL>
                    <a:lnR>
                      <a:noFill/>
                    </a:lnR>
                    <a:lnT w="12700" cap="flat" cmpd="sng" algn="ctr">
                      <a:solidFill>
                        <a:schemeClr val="tx1"/>
                      </a:solidFill>
                      <a:prstDash val="solid"/>
                      <a:round/>
                      <a:headEnd type="none" w="med" len="med"/>
                      <a:tailEnd type="none" w="med" len="med"/>
                    </a:lnT>
                    <a:lnB>
                      <a:noFill/>
                    </a:lnB>
                    <a:solidFill>
                      <a:srgbClr val="5F80AF"/>
                    </a:solidFill>
                  </a:tcPr>
                </a:tc>
                <a:tc>
                  <a:txBody>
                    <a:bodyPr/>
                    <a:lstStyle/>
                    <a:p>
                      <a:pPr algn="ctr" fontAlgn="b"/>
                      <a:r>
                        <a:rPr lang="en-US" sz="1200" b="1" i="0" u="none" strike="noStrike" dirty="0">
                          <a:solidFill>
                            <a:srgbClr val="000000"/>
                          </a:solidFill>
                          <a:latin typeface="Tw Cen MT"/>
                        </a:rPr>
                        <a:t>12/31/2010 Total </a:t>
                      </a:r>
                      <a:r>
                        <a:rPr lang="en-US" sz="1200" b="1" i="0" u="none" strike="noStrike" dirty="0" err="1">
                          <a:solidFill>
                            <a:srgbClr val="000000"/>
                          </a:solidFill>
                          <a:latin typeface="Tw Cen MT"/>
                        </a:rPr>
                        <a:t>Inforce</a:t>
                      </a:r>
                      <a:r>
                        <a:rPr lang="en-US" sz="1200" b="1" i="0" u="none" strike="noStrike" dirty="0">
                          <a:solidFill>
                            <a:srgbClr val="000000"/>
                          </a:solidFill>
                          <a:latin typeface="Tw Cen MT"/>
                        </a:rPr>
                        <a:t> Premium at Current Rate Level</a:t>
                      </a:r>
                    </a:p>
                  </a:txBody>
                  <a:tcPr marL="6498" marR="6498" marT="6498"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5F80AF"/>
                    </a:solidFill>
                  </a:tcPr>
                </a:tc>
                <a:tc>
                  <a:txBody>
                    <a:bodyPr/>
                    <a:lstStyle/>
                    <a:p>
                      <a:pPr algn="ctr" fontAlgn="b"/>
                      <a:r>
                        <a:rPr lang="en-US" sz="1200" b="1" i="0" u="none" strike="noStrike" dirty="0">
                          <a:solidFill>
                            <a:srgbClr val="000000"/>
                          </a:solidFill>
                          <a:latin typeface="Tw Cen MT"/>
                        </a:rPr>
                        <a:t>Indicated Uncapped Rate Change Including a Provision for FHCF </a:t>
                      </a:r>
                      <a:r>
                        <a:rPr lang="en-US" sz="1200" b="1" i="0" u="none" strike="noStrike" dirty="0" smtClean="0">
                          <a:solidFill>
                            <a:srgbClr val="000000"/>
                          </a:solidFill>
                          <a:latin typeface="Tw Cen MT"/>
                        </a:rPr>
                        <a:t>Build-Up</a:t>
                      </a:r>
                      <a:r>
                        <a:rPr lang="en-US" sz="1200" b="1" i="0" u="none" strike="noStrike" baseline="30000" dirty="0" smtClean="0">
                          <a:solidFill>
                            <a:srgbClr val="000000"/>
                          </a:solidFill>
                          <a:latin typeface="Tw Cen MT"/>
                        </a:rPr>
                        <a:t>1</a:t>
                      </a:r>
                      <a:endParaRPr lang="en-US" sz="1200" b="1" i="0" u="none" strike="noStrike" baseline="30000" dirty="0">
                        <a:solidFill>
                          <a:srgbClr val="000000"/>
                        </a:solidFill>
                        <a:latin typeface="Tw Cen MT"/>
                      </a:endParaRPr>
                    </a:p>
                  </a:txBody>
                  <a:tcPr marL="6498" marR="6498" marT="6498"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5F80AF"/>
                    </a:solidFill>
                  </a:tcPr>
                </a:tc>
                <a:tc>
                  <a:txBody>
                    <a:bodyPr/>
                    <a:lstStyle/>
                    <a:p>
                      <a:pPr algn="ctr" fontAlgn="b"/>
                      <a:r>
                        <a:rPr lang="en-US" sz="1200" b="1" i="0" u="none" strike="noStrike" dirty="0">
                          <a:solidFill>
                            <a:srgbClr val="000000"/>
                          </a:solidFill>
                          <a:latin typeface="Tw Cen MT"/>
                        </a:rPr>
                        <a:t>12/31/2010 Total </a:t>
                      </a:r>
                      <a:r>
                        <a:rPr lang="en-US" sz="1200" b="1" i="0" u="none" strike="noStrike" dirty="0" err="1">
                          <a:solidFill>
                            <a:srgbClr val="000000"/>
                          </a:solidFill>
                          <a:latin typeface="Tw Cen MT"/>
                        </a:rPr>
                        <a:t>Inforce</a:t>
                      </a:r>
                      <a:r>
                        <a:rPr lang="en-US" sz="1200" b="1" i="0" u="none" strike="noStrike" dirty="0">
                          <a:solidFill>
                            <a:srgbClr val="000000"/>
                          </a:solidFill>
                          <a:latin typeface="Tw Cen MT"/>
                        </a:rPr>
                        <a:t> Sinkhole Premium at Current Rate Level</a:t>
                      </a:r>
                    </a:p>
                  </a:txBody>
                  <a:tcPr marL="6498" marR="6498" marT="6498"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5F80AF"/>
                    </a:solidFill>
                  </a:tcPr>
                </a:tc>
                <a:tc>
                  <a:txBody>
                    <a:bodyPr/>
                    <a:lstStyle/>
                    <a:p>
                      <a:pPr algn="ctr" fontAlgn="b"/>
                      <a:r>
                        <a:rPr lang="en-US" sz="1200" b="1" i="0" u="none" strike="noStrike" dirty="0">
                          <a:solidFill>
                            <a:srgbClr val="000000"/>
                          </a:solidFill>
                          <a:latin typeface="Tw Cen MT"/>
                        </a:rPr>
                        <a:t>Indicated Uncapped Rate Change for Sinkhole Only</a:t>
                      </a:r>
                    </a:p>
                  </a:txBody>
                  <a:tcPr marL="6498" marR="6498" marT="6498"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5F80AF"/>
                    </a:solidFill>
                  </a:tcPr>
                </a:tc>
                <a:tc>
                  <a:txBody>
                    <a:bodyPr/>
                    <a:lstStyle/>
                    <a:p>
                      <a:pPr algn="ctr" fontAlgn="b"/>
                      <a:r>
                        <a:rPr lang="en-US" sz="1200" b="1" i="0" u="none" strike="noStrike" dirty="0">
                          <a:solidFill>
                            <a:srgbClr val="000000"/>
                          </a:solidFill>
                          <a:latin typeface="Tw Cen MT"/>
                        </a:rPr>
                        <a:t>Proposed Uncapped Rate Change for Sinkhole Only</a:t>
                      </a:r>
                    </a:p>
                  </a:txBody>
                  <a:tcPr marL="6498" marR="6498" marT="6498" marB="0" anchor="ctr">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5F80AF"/>
                    </a:solidFill>
                  </a:tcPr>
                </a:tc>
              </a:tr>
              <a:tr h="356215">
                <a:tc>
                  <a:txBody>
                    <a:bodyPr/>
                    <a:lstStyle/>
                    <a:p>
                      <a:pPr algn="ctr" fontAlgn="b"/>
                      <a:r>
                        <a:rPr lang="en-US" sz="1200" b="0" i="0" u="none" strike="noStrike" dirty="0">
                          <a:solidFill>
                            <a:srgbClr val="000000"/>
                          </a:solidFill>
                          <a:latin typeface="Tw Cen MT"/>
                        </a:rPr>
                        <a:t>PRM &amp; PRW</a:t>
                      </a:r>
                    </a:p>
                  </a:txBody>
                  <a:tcPr marL="6498" marR="6498" marT="6498" marB="0" anchor="ctr">
                    <a:lnL w="12700" cap="flat" cmpd="sng" algn="ctr">
                      <a:solidFill>
                        <a:schemeClr val="tx1"/>
                      </a:solidFill>
                      <a:prstDash val="solid"/>
                      <a:round/>
                      <a:headEnd type="none" w="med" len="med"/>
                      <a:tailEnd type="none" w="med" len="med"/>
                    </a:lnL>
                    <a:lnR>
                      <a:noFill/>
                    </a:lnR>
                    <a:lnT>
                      <a:noFill/>
                    </a:lnT>
                    <a:lnB>
                      <a:noFill/>
                    </a:lnB>
                    <a:solidFill>
                      <a:srgbClr val="5F80AF"/>
                    </a:solidFill>
                  </a:tcPr>
                </a:tc>
                <a:tc>
                  <a:txBody>
                    <a:bodyPr/>
                    <a:lstStyle/>
                    <a:p>
                      <a:pPr algn="ctr" fontAlgn="b"/>
                      <a:r>
                        <a:rPr lang="en-US" sz="1200" b="0" i="0" u="none" strike="noStrike" dirty="0">
                          <a:solidFill>
                            <a:srgbClr val="000000"/>
                          </a:solidFill>
                          <a:latin typeface="Tw Cen MT"/>
                        </a:rPr>
                        <a:t>Homeowners - HO3</a:t>
                      </a:r>
                    </a:p>
                  </a:txBody>
                  <a:tcPr marL="6498" marR="6498" marT="6498" marB="0" anchor="ctr">
                    <a:lnL>
                      <a:noFill/>
                    </a:lnL>
                    <a:lnR w="12700" cap="flat" cmpd="sng" algn="ctr">
                      <a:solidFill>
                        <a:schemeClr val="tx1"/>
                      </a:solidFill>
                      <a:prstDash val="solid"/>
                      <a:round/>
                      <a:headEnd type="none" w="med" len="med"/>
                      <a:tailEnd type="none" w="med" len="med"/>
                    </a:lnR>
                    <a:lnT>
                      <a:noFill/>
                    </a:lnT>
                    <a:lnB>
                      <a:noFill/>
                    </a:lnB>
                    <a:solidFill>
                      <a:srgbClr val="5F80AF"/>
                    </a:solidFill>
                  </a:tcPr>
                </a:tc>
                <a:tc>
                  <a:txBody>
                    <a:bodyPr/>
                    <a:lstStyle/>
                    <a:p>
                      <a:pPr algn="r" fontAlgn="b"/>
                      <a:r>
                        <a:rPr lang="en-US" sz="1200" b="0" i="0" u="none" strike="noStrike" dirty="0">
                          <a:solidFill>
                            <a:srgbClr val="000000"/>
                          </a:solidFill>
                          <a:latin typeface="Tw Cen MT"/>
                        </a:rPr>
                        <a:t>1,395,919,501</a:t>
                      </a:r>
                    </a:p>
                  </a:txBody>
                  <a:tcPr marR="182880" anchor="ctr">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solidFill>
                      <a:srgbClr val="BFC2C5"/>
                    </a:solidFill>
                  </a:tcPr>
                </a:tc>
                <a:tc>
                  <a:txBody>
                    <a:bodyPr/>
                    <a:lstStyle/>
                    <a:p>
                      <a:pPr algn="ctr" fontAlgn="b"/>
                      <a:r>
                        <a:rPr lang="en-US" sz="1200" b="0" i="0" u="none" strike="noStrike" dirty="0">
                          <a:solidFill>
                            <a:srgbClr val="000000"/>
                          </a:solidFill>
                          <a:latin typeface="Tw Cen MT"/>
                        </a:rPr>
                        <a:t>51.4%</a:t>
                      </a:r>
                    </a:p>
                  </a:txBody>
                  <a:tcPr marL="6498" marR="6498" marT="6498" marB="0" anchor="ctr">
                    <a:lnL>
                      <a:noFill/>
                    </a:lnL>
                    <a:lnR>
                      <a:noFill/>
                    </a:lnR>
                    <a:lnT w="12700" cap="flat" cmpd="sng" algn="ctr">
                      <a:solidFill>
                        <a:schemeClr val="tx1"/>
                      </a:solidFill>
                      <a:prstDash val="solid"/>
                      <a:round/>
                      <a:headEnd type="none" w="med" len="med"/>
                      <a:tailEnd type="none" w="med" len="med"/>
                    </a:lnT>
                    <a:lnB>
                      <a:noFill/>
                    </a:lnB>
                    <a:solidFill>
                      <a:srgbClr val="BFC2C5"/>
                    </a:solidFill>
                  </a:tcPr>
                </a:tc>
                <a:tc>
                  <a:txBody>
                    <a:bodyPr/>
                    <a:lstStyle/>
                    <a:p>
                      <a:pPr algn="r" fontAlgn="b"/>
                      <a:r>
                        <a:rPr lang="en-US" sz="1200" b="0" i="0" u="none" strike="noStrike" dirty="0">
                          <a:solidFill>
                            <a:srgbClr val="000000"/>
                          </a:solidFill>
                          <a:latin typeface="Tw Cen MT"/>
                        </a:rPr>
                        <a:t>43,887,611</a:t>
                      </a:r>
                    </a:p>
                  </a:txBody>
                  <a:tcPr marL="9144" marR="182880" marT="9144" marB="0" anchor="ctr">
                    <a:lnL>
                      <a:noFill/>
                    </a:lnL>
                    <a:lnR>
                      <a:noFill/>
                    </a:lnR>
                    <a:lnT w="12700" cap="flat" cmpd="sng" algn="ctr">
                      <a:solidFill>
                        <a:schemeClr val="tx1"/>
                      </a:solidFill>
                      <a:prstDash val="solid"/>
                      <a:round/>
                      <a:headEnd type="none" w="med" len="med"/>
                      <a:tailEnd type="none" w="med" len="med"/>
                    </a:lnT>
                    <a:lnB>
                      <a:noFill/>
                    </a:lnB>
                    <a:solidFill>
                      <a:srgbClr val="BFC2C5"/>
                    </a:solidFill>
                  </a:tcPr>
                </a:tc>
                <a:tc>
                  <a:txBody>
                    <a:bodyPr/>
                    <a:lstStyle/>
                    <a:p>
                      <a:pPr algn="ctr" fontAlgn="b"/>
                      <a:r>
                        <a:rPr lang="en-US" sz="1200" b="0" i="0" u="none" strike="noStrike">
                          <a:solidFill>
                            <a:srgbClr val="000000"/>
                          </a:solidFill>
                          <a:latin typeface="Tw Cen MT"/>
                        </a:rPr>
                        <a:t>443.6%</a:t>
                      </a:r>
                    </a:p>
                  </a:txBody>
                  <a:tcPr marL="6498" marR="6498" marT="6498" marB="0" anchor="ctr">
                    <a:lnL>
                      <a:noFill/>
                    </a:lnL>
                    <a:lnR>
                      <a:noFill/>
                    </a:lnR>
                    <a:lnT w="12700" cap="flat" cmpd="sng" algn="ctr">
                      <a:solidFill>
                        <a:schemeClr val="tx1"/>
                      </a:solidFill>
                      <a:prstDash val="solid"/>
                      <a:round/>
                      <a:headEnd type="none" w="med" len="med"/>
                      <a:tailEnd type="none" w="med" len="med"/>
                    </a:lnT>
                    <a:lnB>
                      <a:noFill/>
                    </a:lnB>
                    <a:solidFill>
                      <a:srgbClr val="BFC2C5"/>
                    </a:solidFill>
                  </a:tcPr>
                </a:tc>
                <a:tc>
                  <a:txBody>
                    <a:bodyPr/>
                    <a:lstStyle/>
                    <a:p>
                      <a:pPr algn="ctr" fontAlgn="b"/>
                      <a:r>
                        <a:rPr lang="en-US" sz="1200" b="0" i="0" u="none" strike="noStrike">
                          <a:solidFill>
                            <a:srgbClr val="000000"/>
                          </a:solidFill>
                          <a:latin typeface="Tw Cen MT"/>
                        </a:rPr>
                        <a:t>443.6%</a:t>
                      </a:r>
                    </a:p>
                  </a:txBody>
                  <a:tcPr marL="6498" marR="6498" marT="6498" marB="0" anchor="ctr">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solidFill>
                      <a:srgbClr val="BFC2C5"/>
                    </a:solidFill>
                  </a:tcPr>
                </a:tc>
              </a:tr>
              <a:tr h="356215">
                <a:tc>
                  <a:txBody>
                    <a:bodyPr/>
                    <a:lstStyle/>
                    <a:p>
                      <a:pPr algn="ctr" fontAlgn="b"/>
                      <a:r>
                        <a:rPr lang="en-US" sz="1200" b="0" i="0" u="none" strike="noStrike" dirty="0">
                          <a:solidFill>
                            <a:srgbClr val="000000"/>
                          </a:solidFill>
                          <a:latin typeface="Tw Cen MT"/>
                        </a:rPr>
                        <a:t>PRM &amp; PRW</a:t>
                      </a:r>
                    </a:p>
                  </a:txBody>
                  <a:tcPr marL="6498" marR="6498" marT="6498" marB="0" anchor="ctr">
                    <a:lnL w="12700" cap="flat" cmpd="sng" algn="ctr">
                      <a:solidFill>
                        <a:schemeClr val="tx1"/>
                      </a:solidFill>
                      <a:prstDash val="solid"/>
                      <a:round/>
                      <a:headEnd type="none" w="med" len="med"/>
                      <a:tailEnd type="none" w="med" len="med"/>
                    </a:lnL>
                    <a:lnR>
                      <a:noFill/>
                    </a:lnR>
                    <a:lnT>
                      <a:noFill/>
                    </a:lnT>
                    <a:lnB>
                      <a:noFill/>
                    </a:lnB>
                    <a:solidFill>
                      <a:srgbClr val="5F80AF"/>
                    </a:solidFill>
                  </a:tcPr>
                </a:tc>
                <a:tc>
                  <a:txBody>
                    <a:bodyPr/>
                    <a:lstStyle/>
                    <a:p>
                      <a:pPr algn="ctr" fontAlgn="b"/>
                      <a:r>
                        <a:rPr lang="en-US" sz="1200" b="0" i="0" u="none" strike="noStrike" dirty="0">
                          <a:solidFill>
                            <a:srgbClr val="000000"/>
                          </a:solidFill>
                          <a:latin typeface="Tw Cen MT"/>
                        </a:rPr>
                        <a:t>Renters - HO4</a:t>
                      </a:r>
                    </a:p>
                  </a:txBody>
                  <a:tcPr marL="6498" marR="6498" marT="6498" marB="0" anchor="ctr">
                    <a:lnL>
                      <a:noFill/>
                    </a:lnL>
                    <a:lnR w="12700" cap="flat" cmpd="sng" algn="ctr">
                      <a:solidFill>
                        <a:schemeClr val="tx1"/>
                      </a:solidFill>
                      <a:prstDash val="solid"/>
                      <a:round/>
                      <a:headEnd type="none" w="med" len="med"/>
                      <a:tailEnd type="none" w="med" len="med"/>
                    </a:lnR>
                    <a:lnT>
                      <a:noFill/>
                    </a:lnT>
                    <a:lnB>
                      <a:noFill/>
                    </a:lnB>
                    <a:solidFill>
                      <a:srgbClr val="5F80AF"/>
                    </a:solidFill>
                  </a:tcPr>
                </a:tc>
                <a:tc>
                  <a:txBody>
                    <a:bodyPr/>
                    <a:lstStyle/>
                    <a:p>
                      <a:pPr algn="r" fontAlgn="b"/>
                      <a:r>
                        <a:rPr lang="en-US" sz="1200" b="0" i="0" u="none" strike="noStrike" dirty="0">
                          <a:solidFill>
                            <a:srgbClr val="000000"/>
                          </a:solidFill>
                          <a:latin typeface="Tw Cen MT"/>
                        </a:rPr>
                        <a:t>6,138,568</a:t>
                      </a:r>
                    </a:p>
                  </a:txBody>
                  <a:tcPr marR="182880" anchor="ctr">
                    <a:lnL w="12700" cap="flat" cmpd="sng" algn="ctr">
                      <a:solidFill>
                        <a:schemeClr val="tx1"/>
                      </a:solidFill>
                      <a:prstDash val="solid"/>
                      <a:round/>
                      <a:headEnd type="none" w="med" len="med"/>
                      <a:tailEnd type="none" w="med" len="med"/>
                    </a:lnL>
                    <a:lnR>
                      <a:noFill/>
                    </a:lnR>
                    <a:lnT>
                      <a:noFill/>
                    </a:lnT>
                    <a:lnB>
                      <a:noFill/>
                    </a:lnB>
                    <a:solidFill>
                      <a:srgbClr val="BFC2C5"/>
                    </a:solidFill>
                  </a:tcPr>
                </a:tc>
                <a:tc>
                  <a:txBody>
                    <a:bodyPr/>
                    <a:lstStyle/>
                    <a:p>
                      <a:pPr algn="ctr" fontAlgn="b"/>
                      <a:r>
                        <a:rPr lang="en-US" sz="1200" b="0" i="0" u="none" strike="noStrike" dirty="0">
                          <a:solidFill>
                            <a:srgbClr val="000000"/>
                          </a:solidFill>
                          <a:latin typeface="Tw Cen MT"/>
                        </a:rPr>
                        <a:t>16.7%</a:t>
                      </a:r>
                    </a:p>
                  </a:txBody>
                  <a:tcPr marL="6498" marR="6498" marT="6498" marB="0" anchor="ctr">
                    <a:lnL>
                      <a:noFill/>
                    </a:lnL>
                    <a:lnR>
                      <a:noFill/>
                    </a:lnR>
                    <a:lnT>
                      <a:noFill/>
                    </a:lnT>
                    <a:lnB>
                      <a:noFill/>
                    </a:lnB>
                    <a:solidFill>
                      <a:srgbClr val="BFC2C5"/>
                    </a:solidFill>
                  </a:tcPr>
                </a:tc>
                <a:tc>
                  <a:txBody>
                    <a:bodyPr/>
                    <a:lstStyle/>
                    <a:p>
                      <a:pPr algn="r" fontAlgn="b"/>
                      <a:r>
                        <a:rPr lang="en-US" sz="1200" b="0" i="0" u="none" strike="noStrike" dirty="0">
                          <a:solidFill>
                            <a:srgbClr val="000000"/>
                          </a:solidFill>
                          <a:latin typeface="Tw Cen MT"/>
                        </a:rPr>
                        <a:t>0</a:t>
                      </a:r>
                    </a:p>
                  </a:txBody>
                  <a:tcPr marL="9144" marR="182880" marT="9144" marB="0" anchor="ctr">
                    <a:lnL>
                      <a:noFill/>
                    </a:lnL>
                    <a:lnR>
                      <a:noFill/>
                    </a:lnR>
                    <a:lnT>
                      <a:noFill/>
                    </a:lnT>
                    <a:lnB>
                      <a:noFill/>
                    </a:lnB>
                    <a:solidFill>
                      <a:srgbClr val="BFC2C5"/>
                    </a:solidFill>
                  </a:tcPr>
                </a:tc>
                <a:tc>
                  <a:txBody>
                    <a:bodyPr/>
                    <a:lstStyle/>
                    <a:p>
                      <a:pPr algn="ctr" fontAlgn="b"/>
                      <a:r>
                        <a:rPr lang="en-US" sz="1200" b="0" i="0" u="none" strike="noStrike" dirty="0">
                          <a:solidFill>
                            <a:srgbClr val="000000"/>
                          </a:solidFill>
                          <a:latin typeface="Tw Cen MT"/>
                        </a:rPr>
                        <a:t>n/a</a:t>
                      </a:r>
                    </a:p>
                  </a:txBody>
                  <a:tcPr marL="6498" marR="6498" marT="6498" marB="0" anchor="ctr">
                    <a:lnL>
                      <a:noFill/>
                    </a:lnL>
                    <a:lnR>
                      <a:noFill/>
                    </a:lnR>
                    <a:lnT>
                      <a:noFill/>
                    </a:lnT>
                    <a:lnB>
                      <a:noFill/>
                    </a:lnB>
                    <a:solidFill>
                      <a:srgbClr val="BFC2C5"/>
                    </a:solidFill>
                  </a:tcPr>
                </a:tc>
                <a:tc>
                  <a:txBody>
                    <a:bodyPr/>
                    <a:lstStyle/>
                    <a:p>
                      <a:pPr algn="ctr" fontAlgn="b"/>
                      <a:r>
                        <a:rPr lang="en-US" sz="1200" b="0" i="0" u="none" strike="noStrike">
                          <a:solidFill>
                            <a:srgbClr val="000000"/>
                          </a:solidFill>
                          <a:latin typeface="Tw Cen MT"/>
                        </a:rPr>
                        <a:t>n/a</a:t>
                      </a:r>
                    </a:p>
                  </a:txBody>
                  <a:tcPr marL="6498" marR="6498" marT="6498" marB="0" anchor="ctr">
                    <a:lnL>
                      <a:noFill/>
                    </a:lnL>
                    <a:lnR w="12700" cap="flat" cmpd="sng" algn="ctr">
                      <a:solidFill>
                        <a:schemeClr val="tx1"/>
                      </a:solidFill>
                      <a:prstDash val="solid"/>
                      <a:round/>
                      <a:headEnd type="none" w="med" len="med"/>
                      <a:tailEnd type="none" w="med" len="med"/>
                    </a:lnR>
                    <a:lnT>
                      <a:noFill/>
                    </a:lnT>
                    <a:lnB>
                      <a:noFill/>
                    </a:lnB>
                    <a:solidFill>
                      <a:srgbClr val="BFC2C5"/>
                    </a:solidFill>
                  </a:tcPr>
                </a:tc>
              </a:tr>
              <a:tr h="360032">
                <a:tc>
                  <a:txBody>
                    <a:bodyPr/>
                    <a:lstStyle/>
                    <a:p>
                      <a:pPr algn="ctr" fontAlgn="b"/>
                      <a:r>
                        <a:rPr lang="en-US" sz="1200" b="0" i="0" u="none" strike="noStrike" dirty="0">
                          <a:solidFill>
                            <a:srgbClr val="000000"/>
                          </a:solidFill>
                          <a:latin typeface="Tw Cen MT"/>
                        </a:rPr>
                        <a:t>PRM &amp; PRW</a:t>
                      </a:r>
                    </a:p>
                  </a:txBody>
                  <a:tcPr marL="6498" marR="6498" marT="6498" marB="0" anchor="ctr">
                    <a:lnL w="12700" cap="flat" cmpd="sng" algn="ctr">
                      <a:solidFill>
                        <a:schemeClr val="tx1"/>
                      </a:solidFill>
                      <a:prstDash val="solid"/>
                      <a:round/>
                      <a:headEnd type="none" w="med" len="med"/>
                      <a:tailEnd type="none" w="med" len="med"/>
                    </a:lnL>
                    <a:lnR>
                      <a:noFill/>
                    </a:lnR>
                    <a:lnT>
                      <a:noFill/>
                    </a:lnT>
                    <a:lnB>
                      <a:noFill/>
                    </a:lnB>
                    <a:solidFill>
                      <a:srgbClr val="5F80AF"/>
                    </a:solidFill>
                  </a:tcPr>
                </a:tc>
                <a:tc>
                  <a:txBody>
                    <a:bodyPr/>
                    <a:lstStyle/>
                    <a:p>
                      <a:pPr algn="ctr" fontAlgn="b"/>
                      <a:r>
                        <a:rPr lang="en-US" sz="1200" b="0" i="0" u="none" strike="noStrike" dirty="0">
                          <a:solidFill>
                            <a:srgbClr val="000000"/>
                          </a:solidFill>
                          <a:latin typeface="Tw Cen MT"/>
                        </a:rPr>
                        <a:t>Condos Unit Owner - HO6</a:t>
                      </a:r>
                    </a:p>
                  </a:txBody>
                  <a:tcPr marL="6498" marR="6498" marT="6498" marB="0" anchor="ctr">
                    <a:lnL>
                      <a:noFill/>
                    </a:lnL>
                    <a:lnR w="12700" cap="flat" cmpd="sng" algn="ctr">
                      <a:solidFill>
                        <a:schemeClr val="tx1"/>
                      </a:solidFill>
                      <a:prstDash val="solid"/>
                      <a:round/>
                      <a:headEnd type="none" w="med" len="med"/>
                      <a:tailEnd type="none" w="med" len="med"/>
                    </a:lnR>
                    <a:lnT>
                      <a:noFill/>
                    </a:lnT>
                    <a:lnB>
                      <a:noFill/>
                    </a:lnB>
                    <a:solidFill>
                      <a:srgbClr val="5F80AF"/>
                    </a:solidFill>
                  </a:tcPr>
                </a:tc>
                <a:tc>
                  <a:txBody>
                    <a:bodyPr/>
                    <a:lstStyle/>
                    <a:p>
                      <a:pPr algn="r" fontAlgn="b"/>
                      <a:r>
                        <a:rPr lang="en-US" sz="1200" b="0" i="0" u="none" strike="noStrike" dirty="0">
                          <a:solidFill>
                            <a:srgbClr val="000000"/>
                          </a:solidFill>
                          <a:latin typeface="Tw Cen MT"/>
                        </a:rPr>
                        <a:t>93,751,667</a:t>
                      </a:r>
                    </a:p>
                  </a:txBody>
                  <a:tcPr marR="182880" anchor="ctr">
                    <a:lnL w="12700" cap="flat" cmpd="sng" algn="ctr">
                      <a:solidFill>
                        <a:schemeClr val="tx1"/>
                      </a:solidFill>
                      <a:prstDash val="solid"/>
                      <a:round/>
                      <a:headEnd type="none" w="med" len="med"/>
                      <a:tailEnd type="none" w="med" len="med"/>
                    </a:lnL>
                    <a:lnR>
                      <a:noFill/>
                    </a:lnR>
                    <a:lnT>
                      <a:noFill/>
                    </a:lnT>
                    <a:lnB>
                      <a:noFill/>
                    </a:lnB>
                    <a:solidFill>
                      <a:srgbClr val="BFC2C5"/>
                    </a:solidFill>
                  </a:tcPr>
                </a:tc>
                <a:tc>
                  <a:txBody>
                    <a:bodyPr/>
                    <a:lstStyle/>
                    <a:p>
                      <a:pPr algn="ctr" fontAlgn="b"/>
                      <a:r>
                        <a:rPr lang="en-US" sz="1200" b="0" i="0" u="none" strike="noStrike" dirty="0">
                          <a:solidFill>
                            <a:srgbClr val="000000"/>
                          </a:solidFill>
                          <a:latin typeface="Tw Cen MT"/>
                        </a:rPr>
                        <a:t>28.9%</a:t>
                      </a:r>
                    </a:p>
                  </a:txBody>
                  <a:tcPr marL="6498" marR="6498" marT="6498" marB="0" anchor="ctr">
                    <a:lnL>
                      <a:noFill/>
                    </a:lnL>
                    <a:lnR>
                      <a:noFill/>
                    </a:lnR>
                    <a:lnT>
                      <a:noFill/>
                    </a:lnT>
                    <a:lnB>
                      <a:noFill/>
                    </a:lnB>
                    <a:solidFill>
                      <a:srgbClr val="BFC2C5"/>
                    </a:solidFill>
                  </a:tcPr>
                </a:tc>
                <a:tc>
                  <a:txBody>
                    <a:bodyPr/>
                    <a:lstStyle/>
                    <a:p>
                      <a:pPr algn="r" fontAlgn="b"/>
                      <a:r>
                        <a:rPr lang="en-US" sz="1200" b="0" i="0" u="none" strike="noStrike" dirty="0">
                          <a:solidFill>
                            <a:srgbClr val="000000"/>
                          </a:solidFill>
                          <a:latin typeface="Tw Cen MT"/>
                        </a:rPr>
                        <a:t>0</a:t>
                      </a:r>
                    </a:p>
                  </a:txBody>
                  <a:tcPr marL="9144" marR="182880" marT="9144" marB="0" anchor="ctr">
                    <a:lnL>
                      <a:noFill/>
                    </a:lnL>
                    <a:lnR>
                      <a:noFill/>
                    </a:lnR>
                    <a:lnT>
                      <a:noFill/>
                    </a:lnT>
                    <a:lnB>
                      <a:noFill/>
                    </a:lnB>
                    <a:solidFill>
                      <a:srgbClr val="BFC2C5"/>
                    </a:solidFill>
                  </a:tcPr>
                </a:tc>
                <a:tc>
                  <a:txBody>
                    <a:bodyPr/>
                    <a:lstStyle/>
                    <a:p>
                      <a:pPr algn="ctr" fontAlgn="b"/>
                      <a:r>
                        <a:rPr lang="en-US" sz="1200" b="0" i="0" u="none" strike="noStrike" dirty="0">
                          <a:solidFill>
                            <a:srgbClr val="000000"/>
                          </a:solidFill>
                          <a:latin typeface="Tw Cen MT"/>
                        </a:rPr>
                        <a:t>n/a</a:t>
                      </a:r>
                    </a:p>
                  </a:txBody>
                  <a:tcPr marL="6498" marR="6498" marT="6498" marB="0" anchor="ctr">
                    <a:lnL>
                      <a:noFill/>
                    </a:lnL>
                    <a:lnR>
                      <a:noFill/>
                    </a:lnR>
                    <a:lnT>
                      <a:noFill/>
                    </a:lnT>
                    <a:lnB>
                      <a:noFill/>
                    </a:lnB>
                    <a:solidFill>
                      <a:srgbClr val="BFC2C5"/>
                    </a:solidFill>
                  </a:tcPr>
                </a:tc>
                <a:tc>
                  <a:txBody>
                    <a:bodyPr/>
                    <a:lstStyle/>
                    <a:p>
                      <a:pPr algn="ctr" fontAlgn="b"/>
                      <a:r>
                        <a:rPr lang="en-US" sz="1200" b="0" i="0" u="none" strike="noStrike" dirty="0">
                          <a:solidFill>
                            <a:srgbClr val="000000"/>
                          </a:solidFill>
                          <a:latin typeface="Tw Cen MT"/>
                        </a:rPr>
                        <a:t>n/a</a:t>
                      </a:r>
                    </a:p>
                  </a:txBody>
                  <a:tcPr marL="6498" marR="6498" marT="6498" marB="0" anchor="ctr">
                    <a:lnL>
                      <a:noFill/>
                    </a:lnL>
                    <a:lnR w="12700" cap="flat" cmpd="sng" algn="ctr">
                      <a:solidFill>
                        <a:schemeClr val="tx1"/>
                      </a:solidFill>
                      <a:prstDash val="solid"/>
                      <a:round/>
                      <a:headEnd type="none" w="med" len="med"/>
                      <a:tailEnd type="none" w="med" len="med"/>
                    </a:lnR>
                    <a:lnT>
                      <a:noFill/>
                    </a:lnT>
                    <a:lnB>
                      <a:noFill/>
                    </a:lnB>
                    <a:solidFill>
                      <a:srgbClr val="BFC2C5"/>
                    </a:solidFill>
                  </a:tcPr>
                </a:tc>
              </a:tr>
              <a:tr h="381000">
                <a:tc>
                  <a:txBody>
                    <a:bodyPr/>
                    <a:lstStyle/>
                    <a:p>
                      <a:pPr algn="ctr" fontAlgn="b"/>
                      <a:r>
                        <a:rPr lang="en-US" sz="1200" b="0" i="0" u="none" strike="noStrike">
                          <a:solidFill>
                            <a:srgbClr val="000000"/>
                          </a:solidFill>
                          <a:latin typeface="Tw Cen MT"/>
                        </a:rPr>
                        <a:t>PRM</a:t>
                      </a:r>
                    </a:p>
                  </a:txBody>
                  <a:tcPr marL="6498" marR="6498" marT="6498" marB="0" anchor="ctr">
                    <a:lnL w="12700" cap="flat" cmpd="sng" algn="ctr">
                      <a:solidFill>
                        <a:schemeClr val="tx1"/>
                      </a:solidFill>
                      <a:prstDash val="solid"/>
                      <a:round/>
                      <a:headEnd type="none" w="med" len="med"/>
                      <a:tailEnd type="none" w="med" len="med"/>
                    </a:lnL>
                    <a:lnR>
                      <a:noFill/>
                    </a:lnR>
                    <a:lnT>
                      <a:noFill/>
                    </a:lnT>
                    <a:lnB>
                      <a:noFill/>
                    </a:lnB>
                    <a:solidFill>
                      <a:srgbClr val="5F80AF"/>
                    </a:solidFill>
                  </a:tcPr>
                </a:tc>
                <a:tc>
                  <a:txBody>
                    <a:bodyPr/>
                    <a:lstStyle/>
                    <a:p>
                      <a:pPr algn="ctr" fontAlgn="b"/>
                      <a:r>
                        <a:rPr lang="en-US" sz="1200" b="0" i="0" u="none" strike="noStrike">
                          <a:solidFill>
                            <a:srgbClr val="000000"/>
                          </a:solidFill>
                          <a:latin typeface="Tw Cen MT"/>
                        </a:rPr>
                        <a:t>Dwelling-DP1</a:t>
                      </a:r>
                    </a:p>
                  </a:txBody>
                  <a:tcPr marL="6498" marR="6498" marT="6498" marB="0" anchor="ctr">
                    <a:lnL>
                      <a:noFill/>
                    </a:lnL>
                    <a:lnR w="12700" cap="flat" cmpd="sng" algn="ctr">
                      <a:solidFill>
                        <a:schemeClr val="tx1"/>
                      </a:solidFill>
                      <a:prstDash val="solid"/>
                      <a:round/>
                      <a:headEnd type="none" w="med" len="med"/>
                      <a:tailEnd type="none" w="med" len="med"/>
                    </a:lnR>
                    <a:lnT>
                      <a:noFill/>
                    </a:lnT>
                    <a:lnB>
                      <a:noFill/>
                    </a:lnB>
                    <a:solidFill>
                      <a:srgbClr val="5F80AF"/>
                    </a:solidFill>
                  </a:tcPr>
                </a:tc>
                <a:tc>
                  <a:txBody>
                    <a:bodyPr/>
                    <a:lstStyle/>
                    <a:p>
                      <a:pPr algn="r" fontAlgn="b"/>
                      <a:r>
                        <a:rPr lang="en-US" sz="1200" b="0" i="0" u="none" strike="noStrike" dirty="0">
                          <a:solidFill>
                            <a:srgbClr val="000000"/>
                          </a:solidFill>
                          <a:latin typeface="Tw Cen MT"/>
                        </a:rPr>
                        <a:t>32,492,292</a:t>
                      </a:r>
                    </a:p>
                  </a:txBody>
                  <a:tcPr marR="182880" anchor="ctr">
                    <a:lnL w="12700" cap="flat" cmpd="sng" algn="ctr">
                      <a:solidFill>
                        <a:schemeClr val="tx1"/>
                      </a:solidFill>
                      <a:prstDash val="solid"/>
                      <a:round/>
                      <a:headEnd type="none" w="med" len="med"/>
                      <a:tailEnd type="none" w="med" len="med"/>
                    </a:lnL>
                    <a:lnR>
                      <a:noFill/>
                    </a:lnR>
                    <a:lnT>
                      <a:noFill/>
                    </a:lnT>
                    <a:lnB>
                      <a:noFill/>
                    </a:lnB>
                    <a:solidFill>
                      <a:srgbClr val="BFC2C5"/>
                    </a:solidFill>
                  </a:tcPr>
                </a:tc>
                <a:tc>
                  <a:txBody>
                    <a:bodyPr/>
                    <a:lstStyle/>
                    <a:p>
                      <a:pPr algn="ctr" fontAlgn="b"/>
                      <a:r>
                        <a:rPr lang="en-US" sz="1200" b="0" i="0" u="none" strike="noStrike" dirty="0">
                          <a:solidFill>
                            <a:srgbClr val="000000"/>
                          </a:solidFill>
                          <a:latin typeface="Tw Cen MT"/>
                        </a:rPr>
                        <a:t>59.9%</a:t>
                      </a:r>
                    </a:p>
                  </a:txBody>
                  <a:tcPr marL="6498" marR="6498" marT="6498" marB="0" anchor="ctr">
                    <a:lnL>
                      <a:noFill/>
                    </a:lnL>
                    <a:lnR>
                      <a:noFill/>
                    </a:lnR>
                    <a:lnT>
                      <a:noFill/>
                    </a:lnT>
                    <a:lnB>
                      <a:noFill/>
                    </a:lnB>
                    <a:solidFill>
                      <a:srgbClr val="BFC2C5"/>
                    </a:solidFill>
                  </a:tcPr>
                </a:tc>
                <a:tc>
                  <a:txBody>
                    <a:bodyPr/>
                    <a:lstStyle/>
                    <a:p>
                      <a:pPr algn="r" fontAlgn="b"/>
                      <a:r>
                        <a:rPr lang="en-US" sz="1200" b="0" i="0" u="none" strike="noStrike" dirty="0">
                          <a:solidFill>
                            <a:srgbClr val="000000"/>
                          </a:solidFill>
                          <a:latin typeface="Tw Cen MT"/>
                        </a:rPr>
                        <a:t>253,234</a:t>
                      </a:r>
                    </a:p>
                  </a:txBody>
                  <a:tcPr marL="9144" marR="182880" marT="9144" marB="0" anchor="ctr">
                    <a:lnL>
                      <a:noFill/>
                    </a:lnL>
                    <a:lnR>
                      <a:noFill/>
                    </a:lnR>
                    <a:lnT>
                      <a:noFill/>
                    </a:lnT>
                    <a:lnB>
                      <a:noFill/>
                    </a:lnB>
                    <a:solidFill>
                      <a:srgbClr val="BFC2C5"/>
                    </a:solidFill>
                  </a:tcPr>
                </a:tc>
                <a:tc>
                  <a:txBody>
                    <a:bodyPr/>
                    <a:lstStyle/>
                    <a:p>
                      <a:pPr algn="ctr" fontAlgn="b"/>
                      <a:r>
                        <a:rPr lang="en-US" sz="1200" b="0" i="0" u="none" strike="noStrike" dirty="0">
                          <a:solidFill>
                            <a:srgbClr val="000000"/>
                          </a:solidFill>
                          <a:latin typeface="Tw Cen MT"/>
                        </a:rPr>
                        <a:t>914.6%</a:t>
                      </a:r>
                    </a:p>
                  </a:txBody>
                  <a:tcPr marL="6498" marR="6498" marT="6498" marB="0" anchor="ctr">
                    <a:lnL>
                      <a:noFill/>
                    </a:lnL>
                    <a:lnR>
                      <a:noFill/>
                    </a:lnR>
                    <a:lnT>
                      <a:noFill/>
                    </a:lnT>
                    <a:lnB>
                      <a:noFill/>
                    </a:lnB>
                    <a:solidFill>
                      <a:srgbClr val="BFC2C5"/>
                    </a:solidFill>
                  </a:tcPr>
                </a:tc>
                <a:tc>
                  <a:txBody>
                    <a:bodyPr/>
                    <a:lstStyle/>
                    <a:p>
                      <a:pPr algn="ctr" fontAlgn="b"/>
                      <a:r>
                        <a:rPr lang="en-US" sz="1200" b="0" i="0" u="none" strike="noStrike">
                          <a:solidFill>
                            <a:srgbClr val="000000"/>
                          </a:solidFill>
                          <a:latin typeface="Tw Cen MT"/>
                        </a:rPr>
                        <a:t>914.6%</a:t>
                      </a:r>
                    </a:p>
                  </a:txBody>
                  <a:tcPr marL="6498" marR="6498" marT="6498" marB="0" anchor="ctr">
                    <a:lnL>
                      <a:noFill/>
                    </a:lnL>
                    <a:lnR w="12700" cap="flat" cmpd="sng" algn="ctr">
                      <a:solidFill>
                        <a:schemeClr val="tx1"/>
                      </a:solidFill>
                      <a:prstDash val="solid"/>
                      <a:round/>
                      <a:headEnd type="none" w="med" len="med"/>
                      <a:tailEnd type="none" w="med" len="med"/>
                    </a:lnR>
                    <a:lnT>
                      <a:noFill/>
                    </a:lnT>
                    <a:lnB>
                      <a:noFill/>
                    </a:lnB>
                    <a:solidFill>
                      <a:srgbClr val="BFC2C5"/>
                    </a:solidFill>
                  </a:tcPr>
                </a:tc>
              </a:tr>
              <a:tr h="381000">
                <a:tc>
                  <a:txBody>
                    <a:bodyPr/>
                    <a:lstStyle/>
                    <a:p>
                      <a:pPr algn="ctr" fontAlgn="b"/>
                      <a:r>
                        <a:rPr lang="en-US" sz="1200" b="0" i="0" u="none" strike="noStrike" dirty="0">
                          <a:solidFill>
                            <a:srgbClr val="000000"/>
                          </a:solidFill>
                          <a:latin typeface="Tw Cen MT"/>
                        </a:rPr>
                        <a:t>PRM &amp; PRW</a:t>
                      </a:r>
                    </a:p>
                  </a:txBody>
                  <a:tcPr marL="6498" marR="6498" marT="6498" marB="0" anchor="ctr">
                    <a:lnL w="12700" cap="flat" cmpd="sng" algn="ctr">
                      <a:solidFill>
                        <a:schemeClr val="tx1"/>
                      </a:solidFill>
                      <a:prstDash val="solid"/>
                      <a:round/>
                      <a:headEnd type="none" w="med" len="med"/>
                      <a:tailEnd type="none" w="med" len="med"/>
                    </a:lnL>
                    <a:lnR>
                      <a:noFill/>
                    </a:lnR>
                    <a:lnT>
                      <a:noFill/>
                    </a:lnT>
                    <a:lnB>
                      <a:noFill/>
                    </a:lnB>
                    <a:solidFill>
                      <a:srgbClr val="5F80AF"/>
                    </a:solidFill>
                  </a:tcPr>
                </a:tc>
                <a:tc>
                  <a:txBody>
                    <a:bodyPr/>
                    <a:lstStyle/>
                    <a:p>
                      <a:pPr algn="ctr" fontAlgn="b"/>
                      <a:r>
                        <a:rPr lang="en-US" sz="1200" b="0" i="0" u="none" strike="noStrike">
                          <a:solidFill>
                            <a:srgbClr val="000000"/>
                          </a:solidFill>
                          <a:latin typeface="Tw Cen MT"/>
                        </a:rPr>
                        <a:t>Dwelling-DP3/DW2</a:t>
                      </a:r>
                    </a:p>
                  </a:txBody>
                  <a:tcPr marL="6498" marR="6498" marT="6498" marB="0" anchor="ctr">
                    <a:lnL>
                      <a:noFill/>
                    </a:lnL>
                    <a:lnR w="12700" cap="flat" cmpd="sng" algn="ctr">
                      <a:solidFill>
                        <a:schemeClr val="tx1"/>
                      </a:solidFill>
                      <a:prstDash val="solid"/>
                      <a:round/>
                      <a:headEnd type="none" w="med" len="med"/>
                      <a:tailEnd type="none" w="med" len="med"/>
                    </a:lnR>
                    <a:lnT>
                      <a:noFill/>
                    </a:lnT>
                    <a:lnB>
                      <a:noFill/>
                    </a:lnB>
                    <a:solidFill>
                      <a:srgbClr val="5F80AF"/>
                    </a:solidFill>
                  </a:tcPr>
                </a:tc>
                <a:tc>
                  <a:txBody>
                    <a:bodyPr/>
                    <a:lstStyle/>
                    <a:p>
                      <a:pPr algn="r" fontAlgn="b"/>
                      <a:r>
                        <a:rPr lang="en-US" sz="1200" b="0" i="0" u="none" strike="noStrike" dirty="0">
                          <a:solidFill>
                            <a:srgbClr val="000000"/>
                          </a:solidFill>
                          <a:latin typeface="Tw Cen MT"/>
                        </a:rPr>
                        <a:t>363,291,468</a:t>
                      </a:r>
                    </a:p>
                  </a:txBody>
                  <a:tcPr marR="182880" anchor="ctr">
                    <a:lnL w="12700" cap="flat" cmpd="sng" algn="ctr">
                      <a:solidFill>
                        <a:schemeClr val="tx1"/>
                      </a:solidFill>
                      <a:prstDash val="solid"/>
                      <a:round/>
                      <a:headEnd type="none" w="med" len="med"/>
                      <a:tailEnd type="none" w="med" len="med"/>
                    </a:lnL>
                    <a:lnR>
                      <a:noFill/>
                    </a:lnR>
                    <a:lnT>
                      <a:noFill/>
                    </a:lnT>
                    <a:lnB>
                      <a:noFill/>
                    </a:lnB>
                    <a:solidFill>
                      <a:srgbClr val="BFC2C5"/>
                    </a:solidFill>
                  </a:tcPr>
                </a:tc>
                <a:tc>
                  <a:txBody>
                    <a:bodyPr/>
                    <a:lstStyle/>
                    <a:p>
                      <a:pPr algn="ctr" fontAlgn="b"/>
                      <a:r>
                        <a:rPr lang="en-US" sz="1200" b="0" i="0" u="none" strike="noStrike">
                          <a:solidFill>
                            <a:srgbClr val="000000"/>
                          </a:solidFill>
                          <a:latin typeface="Tw Cen MT"/>
                        </a:rPr>
                        <a:t>48.6%</a:t>
                      </a:r>
                    </a:p>
                  </a:txBody>
                  <a:tcPr marL="6498" marR="6498" marT="6498" marB="0" anchor="ctr">
                    <a:lnL>
                      <a:noFill/>
                    </a:lnL>
                    <a:lnR>
                      <a:noFill/>
                    </a:lnR>
                    <a:lnT>
                      <a:noFill/>
                    </a:lnT>
                    <a:lnB>
                      <a:noFill/>
                    </a:lnB>
                    <a:solidFill>
                      <a:srgbClr val="BFC2C5"/>
                    </a:solidFill>
                  </a:tcPr>
                </a:tc>
                <a:tc>
                  <a:txBody>
                    <a:bodyPr/>
                    <a:lstStyle/>
                    <a:p>
                      <a:pPr algn="r" fontAlgn="b"/>
                      <a:r>
                        <a:rPr lang="en-US" sz="1200" b="0" i="0" u="none" strike="noStrike" dirty="0">
                          <a:solidFill>
                            <a:srgbClr val="000000"/>
                          </a:solidFill>
                          <a:latin typeface="Tw Cen MT"/>
                        </a:rPr>
                        <a:t>5,507,535</a:t>
                      </a:r>
                    </a:p>
                  </a:txBody>
                  <a:tcPr marL="9144" marR="182880" marT="9144" marB="0" anchor="ctr">
                    <a:lnL>
                      <a:noFill/>
                    </a:lnL>
                    <a:lnR>
                      <a:noFill/>
                    </a:lnR>
                    <a:lnT>
                      <a:noFill/>
                    </a:lnT>
                    <a:lnB>
                      <a:noFill/>
                    </a:lnB>
                    <a:solidFill>
                      <a:srgbClr val="BFC2C5"/>
                    </a:solidFill>
                  </a:tcPr>
                </a:tc>
                <a:tc>
                  <a:txBody>
                    <a:bodyPr/>
                    <a:lstStyle/>
                    <a:p>
                      <a:pPr algn="ctr" fontAlgn="b"/>
                      <a:r>
                        <a:rPr lang="en-US" sz="1200" b="0" i="0" u="none" strike="noStrike" dirty="0">
                          <a:solidFill>
                            <a:srgbClr val="000000"/>
                          </a:solidFill>
                          <a:latin typeface="Tw Cen MT"/>
                        </a:rPr>
                        <a:t>649.4%</a:t>
                      </a:r>
                    </a:p>
                  </a:txBody>
                  <a:tcPr marL="6498" marR="6498" marT="6498" marB="0" anchor="ctr">
                    <a:lnL>
                      <a:noFill/>
                    </a:lnL>
                    <a:lnR>
                      <a:noFill/>
                    </a:lnR>
                    <a:lnT>
                      <a:noFill/>
                    </a:lnT>
                    <a:lnB>
                      <a:noFill/>
                    </a:lnB>
                    <a:solidFill>
                      <a:srgbClr val="BFC2C5"/>
                    </a:solidFill>
                  </a:tcPr>
                </a:tc>
                <a:tc>
                  <a:txBody>
                    <a:bodyPr/>
                    <a:lstStyle/>
                    <a:p>
                      <a:pPr algn="ctr" fontAlgn="b"/>
                      <a:r>
                        <a:rPr lang="en-US" sz="1200" b="0" i="0" u="none" strike="noStrike" dirty="0">
                          <a:solidFill>
                            <a:srgbClr val="000000"/>
                          </a:solidFill>
                          <a:latin typeface="Tw Cen MT"/>
                        </a:rPr>
                        <a:t>649.4%</a:t>
                      </a:r>
                    </a:p>
                  </a:txBody>
                  <a:tcPr marL="6498" marR="6498" marT="6498" marB="0" anchor="ctr">
                    <a:lnL>
                      <a:noFill/>
                    </a:lnL>
                    <a:lnR w="12700" cap="flat" cmpd="sng" algn="ctr">
                      <a:solidFill>
                        <a:schemeClr val="tx1"/>
                      </a:solidFill>
                      <a:prstDash val="solid"/>
                      <a:round/>
                      <a:headEnd type="none" w="med" len="med"/>
                      <a:tailEnd type="none" w="med" len="med"/>
                    </a:lnR>
                    <a:lnT>
                      <a:noFill/>
                    </a:lnT>
                    <a:lnB>
                      <a:noFill/>
                    </a:lnB>
                    <a:solidFill>
                      <a:srgbClr val="BFC2C5"/>
                    </a:solidFill>
                  </a:tcPr>
                </a:tc>
              </a:tr>
              <a:tr h="356215">
                <a:tc>
                  <a:txBody>
                    <a:bodyPr/>
                    <a:lstStyle/>
                    <a:p>
                      <a:pPr algn="ctr" fontAlgn="b"/>
                      <a:r>
                        <a:rPr lang="en-US" sz="1200" b="0" i="0" u="none" strike="noStrike">
                          <a:solidFill>
                            <a:srgbClr val="000000"/>
                          </a:solidFill>
                          <a:latin typeface="Tw Cen MT"/>
                        </a:rPr>
                        <a:t>PRM &amp; PRW</a:t>
                      </a:r>
                    </a:p>
                  </a:txBody>
                  <a:tcPr marL="6498" marR="6498" marT="6498" marB="0" anchor="ctr">
                    <a:lnL w="12700" cap="flat" cmpd="sng" algn="ctr">
                      <a:solidFill>
                        <a:schemeClr val="tx1"/>
                      </a:solidFill>
                      <a:prstDash val="solid"/>
                      <a:round/>
                      <a:headEnd type="none" w="med" len="med"/>
                      <a:tailEnd type="none" w="med" len="med"/>
                    </a:lnL>
                    <a:lnR>
                      <a:noFill/>
                    </a:lnR>
                    <a:lnT>
                      <a:noFill/>
                    </a:lnT>
                    <a:lnB>
                      <a:noFill/>
                    </a:lnB>
                    <a:solidFill>
                      <a:srgbClr val="5F80AF"/>
                    </a:solidFill>
                  </a:tcPr>
                </a:tc>
                <a:tc>
                  <a:txBody>
                    <a:bodyPr/>
                    <a:lstStyle/>
                    <a:p>
                      <a:pPr algn="ctr" fontAlgn="b"/>
                      <a:r>
                        <a:rPr lang="en-US" sz="1200" b="0" i="0" u="none" strike="noStrike">
                          <a:solidFill>
                            <a:srgbClr val="000000"/>
                          </a:solidFill>
                          <a:latin typeface="Tw Cen MT"/>
                        </a:rPr>
                        <a:t>Mobile Home</a:t>
                      </a:r>
                    </a:p>
                  </a:txBody>
                  <a:tcPr marL="6498" marR="6498" marT="6498" marB="0" anchor="ctr">
                    <a:lnL>
                      <a:noFill/>
                    </a:lnL>
                    <a:lnR w="12700" cap="flat" cmpd="sng" algn="ctr">
                      <a:solidFill>
                        <a:schemeClr val="tx1"/>
                      </a:solidFill>
                      <a:prstDash val="solid"/>
                      <a:round/>
                      <a:headEnd type="none" w="med" len="med"/>
                      <a:tailEnd type="none" w="med" len="med"/>
                    </a:lnR>
                    <a:lnT>
                      <a:noFill/>
                    </a:lnT>
                    <a:lnB>
                      <a:noFill/>
                    </a:lnB>
                    <a:solidFill>
                      <a:srgbClr val="5F80AF"/>
                    </a:solidFill>
                  </a:tcPr>
                </a:tc>
                <a:tc>
                  <a:txBody>
                    <a:bodyPr/>
                    <a:lstStyle/>
                    <a:p>
                      <a:pPr algn="r" fontAlgn="b"/>
                      <a:r>
                        <a:rPr lang="en-US" sz="1200" b="0" i="0" u="none" strike="noStrike" dirty="0">
                          <a:solidFill>
                            <a:srgbClr val="000000"/>
                          </a:solidFill>
                          <a:latin typeface="Tw Cen MT"/>
                        </a:rPr>
                        <a:t>106,054,609</a:t>
                      </a:r>
                    </a:p>
                  </a:txBody>
                  <a:tcPr marR="182880" anchor="ctr">
                    <a:lnL w="12700" cap="flat" cmpd="sng" algn="ctr">
                      <a:solidFill>
                        <a:schemeClr val="tx1"/>
                      </a:solidFill>
                      <a:prstDash val="solid"/>
                      <a:round/>
                      <a:headEnd type="none" w="med" len="med"/>
                      <a:tailEnd type="none" w="med" len="med"/>
                    </a:lnL>
                    <a:lnR>
                      <a:noFill/>
                    </a:lnR>
                    <a:lnT>
                      <a:noFill/>
                    </a:lnT>
                    <a:lnB>
                      <a:noFill/>
                    </a:lnB>
                    <a:solidFill>
                      <a:srgbClr val="BFC2C5"/>
                    </a:solidFill>
                  </a:tcPr>
                </a:tc>
                <a:tc>
                  <a:txBody>
                    <a:bodyPr/>
                    <a:lstStyle/>
                    <a:p>
                      <a:pPr algn="ctr" fontAlgn="b"/>
                      <a:r>
                        <a:rPr lang="en-US" sz="1200" b="0" i="0" u="none" strike="noStrike">
                          <a:solidFill>
                            <a:srgbClr val="000000"/>
                          </a:solidFill>
                          <a:latin typeface="Tw Cen MT"/>
                        </a:rPr>
                        <a:t>11.2%</a:t>
                      </a:r>
                    </a:p>
                  </a:txBody>
                  <a:tcPr marL="6498" marR="6498" marT="6498" marB="0" anchor="ctr">
                    <a:lnL>
                      <a:noFill/>
                    </a:lnL>
                    <a:lnR>
                      <a:noFill/>
                    </a:lnR>
                    <a:lnT>
                      <a:noFill/>
                    </a:lnT>
                    <a:lnB>
                      <a:noFill/>
                    </a:lnB>
                    <a:solidFill>
                      <a:srgbClr val="BFC2C5"/>
                    </a:solidFill>
                  </a:tcPr>
                </a:tc>
                <a:tc>
                  <a:txBody>
                    <a:bodyPr/>
                    <a:lstStyle/>
                    <a:p>
                      <a:pPr algn="r" fontAlgn="b"/>
                      <a:r>
                        <a:rPr lang="en-US" sz="1200" b="0" i="0" u="none" strike="noStrike" dirty="0">
                          <a:solidFill>
                            <a:srgbClr val="000000"/>
                          </a:solidFill>
                          <a:latin typeface="Tw Cen MT"/>
                        </a:rPr>
                        <a:t>0</a:t>
                      </a:r>
                    </a:p>
                  </a:txBody>
                  <a:tcPr marL="9144" marR="182880" marT="9144" marB="0" anchor="ctr">
                    <a:lnL>
                      <a:noFill/>
                    </a:lnL>
                    <a:lnR>
                      <a:noFill/>
                    </a:lnR>
                    <a:lnT>
                      <a:noFill/>
                    </a:lnT>
                    <a:lnB>
                      <a:noFill/>
                    </a:lnB>
                    <a:solidFill>
                      <a:srgbClr val="BFC2C5"/>
                    </a:solidFill>
                  </a:tcPr>
                </a:tc>
                <a:tc>
                  <a:txBody>
                    <a:bodyPr/>
                    <a:lstStyle/>
                    <a:p>
                      <a:pPr algn="ctr" fontAlgn="b"/>
                      <a:r>
                        <a:rPr lang="en-US" sz="1200" b="0" i="0" u="none" strike="noStrike" dirty="0">
                          <a:solidFill>
                            <a:srgbClr val="000000"/>
                          </a:solidFill>
                          <a:latin typeface="Tw Cen MT"/>
                        </a:rPr>
                        <a:t>n/a</a:t>
                      </a:r>
                    </a:p>
                  </a:txBody>
                  <a:tcPr marL="6498" marR="6498" marT="6498" marB="0" anchor="ctr">
                    <a:lnL>
                      <a:noFill/>
                    </a:lnL>
                    <a:lnR>
                      <a:noFill/>
                    </a:lnR>
                    <a:lnT>
                      <a:noFill/>
                    </a:lnT>
                    <a:lnB>
                      <a:noFill/>
                    </a:lnB>
                    <a:solidFill>
                      <a:srgbClr val="BFC2C5"/>
                    </a:solidFill>
                  </a:tcPr>
                </a:tc>
                <a:tc>
                  <a:txBody>
                    <a:bodyPr/>
                    <a:lstStyle/>
                    <a:p>
                      <a:pPr algn="ctr" fontAlgn="b"/>
                      <a:r>
                        <a:rPr lang="en-US" sz="1200" b="0" i="0" u="none" strike="noStrike" dirty="0">
                          <a:solidFill>
                            <a:srgbClr val="000000"/>
                          </a:solidFill>
                          <a:latin typeface="Tw Cen MT"/>
                        </a:rPr>
                        <a:t>n/a</a:t>
                      </a:r>
                    </a:p>
                  </a:txBody>
                  <a:tcPr marL="6498" marR="6498" marT="6498" marB="0" anchor="ctr">
                    <a:lnL>
                      <a:noFill/>
                    </a:lnL>
                    <a:lnR w="12700" cap="flat" cmpd="sng" algn="ctr">
                      <a:solidFill>
                        <a:schemeClr val="tx1"/>
                      </a:solidFill>
                      <a:prstDash val="solid"/>
                      <a:round/>
                      <a:headEnd type="none" w="med" len="med"/>
                      <a:tailEnd type="none" w="med" len="med"/>
                    </a:lnR>
                    <a:lnT>
                      <a:noFill/>
                    </a:lnT>
                    <a:lnB>
                      <a:noFill/>
                    </a:lnB>
                    <a:solidFill>
                      <a:srgbClr val="BFC2C5"/>
                    </a:solidFill>
                  </a:tcPr>
                </a:tc>
              </a:tr>
              <a:tr h="356215">
                <a:tc>
                  <a:txBody>
                    <a:bodyPr/>
                    <a:lstStyle/>
                    <a:p>
                      <a:pPr algn="ctr" fontAlgn="b"/>
                      <a:r>
                        <a:rPr lang="en-US" sz="1200" b="0" i="0" u="none" strike="noStrike">
                          <a:solidFill>
                            <a:srgbClr val="000000"/>
                          </a:solidFill>
                          <a:latin typeface="Tw Cen MT"/>
                        </a:rPr>
                        <a:t>PRM &amp; PRW</a:t>
                      </a:r>
                    </a:p>
                  </a:txBody>
                  <a:tcPr marL="6498" marR="6498" marT="6498" marB="0" anchor="ctr">
                    <a:lnL w="12700" cap="flat" cmpd="sng" algn="ctr">
                      <a:solidFill>
                        <a:schemeClr val="tx1"/>
                      </a:solidFill>
                      <a:prstDash val="solid"/>
                      <a:round/>
                      <a:headEnd type="none" w="med" len="med"/>
                      <a:tailEnd type="none" w="med" len="med"/>
                    </a:lnL>
                    <a:lnR>
                      <a:noFill/>
                    </a:lnR>
                    <a:lnT>
                      <a:noFill/>
                    </a:lnT>
                    <a:lnB>
                      <a:noFill/>
                    </a:lnB>
                    <a:solidFill>
                      <a:srgbClr val="5F80AF"/>
                    </a:solidFill>
                  </a:tcPr>
                </a:tc>
                <a:tc>
                  <a:txBody>
                    <a:bodyPr/>
                    <a:lstStyle/>
                    <a:p>
                      <a:pPr algn="ctr" fontAlgn="b"/>
                      <a:r>
                        <a:rPr lang="en-US" sz="1200" b="0" i="0" u="none" strike="noStrike" dirty="0">
                          <a:solidFill>
                            <a:srgbClr val="000000"/>
                          </a:solidFill>
                          <a:latin typeface="Tw Cen MT"/>
                        </a:rPr>
                        <a:t>Mobile Home Dwelling</a:t>
                      </a:r>
                    </a:p>
                  </a:txBody>
                  <a:tcPr marL="6498" marR="6498" marT="6498" marB="0" anchor="ctr">
                    <a:lnL>
                      <a:noFill/>
                    </a:lnL>
                    <a:lnR w="12700" cap="flat" cmpd="sng" algn="ctr">
                      <a:solidFill>
                        <a:schemeClr val="tx1"/>
                      </a:solidFill>
                      <a:prstDash val="solid"/>
                      <a:round/>
                      <a:headEnd type="none" w="med" len="med"/>
                      <a:tailEnd type="none" w="med" len="med"/>
                    </a:lnR>
                    <a:lnT>
                      <a:noFill/>
                    </a:lnT>
                    <a:lnB>
                      <a:noFill/>
                    </a:lnB>
                    <a:solidFill>
                      <a:srgbClr val="5F80AF"/>
                    </a:solidFill>
                  </a:tcPr>
                </a:tc>
                <a:tc>
                  <a:txBody>
                    <a:bodyPr/>
                    <a:lstStyle/>
                    <a:p>
                      <a:pPr algn="r" fontAlgn="b"/>
                      <a:r>
                        <a:rPr lang="en-US" sz="1200" b="0" i="0" u="none" strike="noStrike" dirty="0">
                          <a:solidFill>
                            <a:srgbClr val="000000"/>
                          </a:solidFill>
                          <a:latin typeface="Tw Cen MT"/>
                        </a:rPr>
                        <a:t>66,599,240</a:t>
                      </a:r>
                    </a:p>
                  </a:txBody>
                  <a:tcPr marR="182880" anchor="ctr">
                    <a:lnL w="12700"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solidFill>
                      <a:srgbClr val="BFC2C5"/>
                    </a:solidFill>
                  </a:tcPr>
                </a:tc>
                <a:tc>
                  <a:txBody>
                    <a:bodyPr/>
                    <a:lstStyle/>
                    <a:p>
                      <a:pPr algn="ctr" fontAlgn="b"/>
                      <a:r>
                        <a:rPr lang="en-US" sz="1200" b="0" i="0" u="none" strike="noStrike" dirty="0">
                          <a:solidFill>
                            <a:srgbClr val="000000"/>
                          </a:solidFill>
                          <a:latin typeface="Tw Cen MT"/>
                        </a:rPr>
                        <a:t>8.0%</a:t>
                      </a:r>
                    </a:p>
                  </a:txBody>
                  <a:tcPr marL="6498" marR="6498" marT="6498" marB="0" anchor="ctr">
                    <a:lnL>
                      <a:noFill/>
                    </a:lnL>
                    <a:lnR>
                      <a:noFill/>
                    </a:lnR>
                    <a:lnT>
                      <a:noFill/>
                    </a:lnT>
                    <a:lnB w="12700" cap="flat" cmpd="sng" algn="ctr">
                      <a:solidFill>
                        <a:schemeClr val="tx1"/>
                      </a:solidFill>
                      <a:prstDash val="solid"/>
                      <a:round/>
                      <a:headEnd type="none" w="med" len="med"/>
                      <a:tailEnd type="none" w="med" len="med"/>
                    </a:lnB>
                    <a:solidFill>
                      <a:srgbClr val="BFC2C5"/>
                    </a:solidFill>
                  </a:tcPr>
                </a:tc>
                <a:tc>
                  <a:txBody>
                    <a:bodyPr/>
                    <a:lstStyle/>
                    <a:p>
                      <a:pPr algn="r" fontAlgn="b"/>
                      <a:r>
                        <a:rPr lang="en-US" sz="1200" b="0" i="0" u="none" strike="noStrike" dirty="0">
                          <a:solidFill>
                            <a:srgbClr val="000000"/>
                          </a:solidFill>
                          <a:latin typeface="Tw Cen MT"/>
                        </a:rPr>
                        <a:t>0</a:t>
                      </a:r>
                    </a:p>
                  </a:txBody>
                  <a:tcPr marL="9144" marR="182880" marT="9144" marB="0" anchor="ctr">
                    <a:lnL>
                      <a:noFill/>
                    </a:lnL>
                    <a:lnR>
                      <a:noFill/>
                    </a:lnR>
                    <a:lnT>
                      <a:noFill/>
                    </a:lnT>
                    <a:lnB w="12700" cap="flat" cmpd="sng" algn="ctr">
                      <a:solidFill>
                        <a:schemeClr val="tx1"/>
                      </a:solidFill>
                      <a:prstDash val="solid"/>
                      <a:round/>
                      <a:headEnd type="none" w="med" len="med"/>
                      <a:tailEnd type="none" w="med" len="med"/>
                    </a:lnB>
                    <a:solidFill>
                      <a:srgbClr val="BFC2C5"/>
                    </a:solidFill>
                  </a:tcPr>
                </a:tc>
                <a:tc>
                  <a:txBody>
                    <a:bodyPr/>
                    <a:lstStyle/>
                    <a:p>
                      <a:pPr algn="ctr" fontAlgn="b"/>
                      <a:r>
                        <a:rPr lang="en-US" sz="1200" b="0" i="0" u="none" strike="noStrike" dirty="0">
                          <a:solidFill>
                            <a:srgbClr val="000000"/>
                          </a:solidFill>
                          <a:latin typeface="Tw Cen MT"/>
                        </a:rPr>
                        <a:t>n/a</a:t>
                      </a:r>
                    </a:p>
                  </a:txBody>
                  <a:tcPr marL="6498" marR="6498" marT="6498" marB="0" anchor="ctr">
                    <a:lnL>
                      <a:noFill/>
                    </a:lnL>
                    <a:lnR>
                      <a:noFill/>
                    </a:lnR>
                    <a:lnT>
                      <a:noFill/>
                    </a:lnT>
                    <a:lnB w="12700" cap="flat" cmpd="sng" algn="ctr">
                      <a:solidFill>
                        <a:schemeClr val="tx1"/>
                      </a:solidFill>
                      <a:prstDash val="solid"/>
                      <a:round/>
                      <a:headEnd type="none" w="med" len="med"/>
                      <a:tailEnd type="none" w="med" len="med"/>
                    </a:lnB>
                    <a:solidFill>
                      <a:srgbClr val="BFC2C5"/>
                    </a:solidFill>
                  </a:tcPr>
                </a:tc>
                <a:tc>
                  <a:txBody>
                    <a:bodyPr/>
                    <a:lstStyle/>
                    <a:p>
                      <a:pPr algn="ctr" fontAlgn="b"/>
                      <a:r>
                        <a:rPr lang="en-US" sz="1200" b="0" i="0" u="none" strike="noStrike" dirty="0">
                          <a:solidFill>
                            <a:srgbClr val="000000"/>
                          </a:solidFill>
                          <a:latin typeface="Tw Cen MT"/>
                        </a:rPr>
                        <a:t>n/a</a:t>
                      </a:r>
                    </a:p>
                  </a:txBody>
                  <a:tcPr marL="6498" marR="6498" marT="6498" marB="0" anchor="ctr">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solidFill>
                      <a:srgbClr val="BFC2C5"/>
                    </a:solidFill>
                  </a:tcPr>
                </a:tc>
              </a:tr>
              <a:tr h="356215">
                <a:tc>
                  <a:txBody>
                    <a:bodyPr/>
                    <a:lstStyle/>
                    <a:p>
                      <a:pPr algn="ctr" fontAlgn="b"/>
                      <a:r>
                        <a:rPr lang="en-US" sz="1200" b="1" i="0" u="none" strike="noStrike" dirty="0">
                          <a:solidFill>
                            <a:srgbClr val="000000"/>
                          </a:solidFill>
                          <a:latin typeface="Tw Cen MT"/>
                        </a:rPr>
                        <a:t>PRM &amp; PRW</a:t>
                      </a:r>
                    </a:p>
                  </a:txBody>
                  <a:tcPr marL="6498" marR="6498" marT="6498" marB="0" anchor="ctr">
                    <a:lnL w="12700"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solidFill>
                      <a:srgbClr val="5F80AF"/>
                    </a:solidFill>
                  </a:tcPr>
                </a:tc>
                <a:tc>
                  <a:txBody>
                    <a:bodyPr/>
                    <a:lstStyle/>
                    <a:p>
                      <a:pPr algn="ctr" fontAlgn="b"/>
                      <a:r>
                        <a:rPr lang="en-US" sz="1200" b="1" i="0" u="none" strike="noStrike" dirty="0">
                          <a:solidFill>
                            <a:srgbClr val="000000"/>
                          </a:solidFill>
                          <a:latin typeface="Tw Cen MT"/>
                        </a:rPr>
                        <a:t>Total</a:t>
                      </a:r>
                    </a:p>
                  </a:txBody>
                  <a:tcPr marL="6498" marR="6498" marT="6498" marB="0" anchor="ctr">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solidFill>
                      <a:srgbClr val="5F80AF"/>
                    </a:solidFill>
                  </a:tcPr>
                </a:tc>
                <a:tc>
                  <a:txBody>
                    <a:bodyPr/>
                    <a:lstStyle/>
                    <a:p>
                      <a:pPr algn="r" fontAlgn="b"/>
                      <a:r>
                        <a:rPr lang="en-US" sz="1200" b="1" i="0" u="none" strike="noStrike" dirty="0" smtClean="0">
                          <a:solidFill>
                            <a:srgbClr val="000000"/>
                          </a:solidFill>
                          <a:latin typeface="Tw Cen MT"/>
                        </a:rPr>
                        <a:t>$ 2,064,247,345</a:t>
                      </a:r>
                      <a:endParaRPr lang="en-US" sz="1200" b="1" i="0" u="none" strike="noStrike" dirty="0">
                        <a:solidFill>
                          <a:srgbClr val="000000"/>
                        </a:solidFill>
                        <a:latin typeface="Tw Cen MT"/>
                      </a:endParaRPr>
                    </a:p>
                  </a:txBody>
                  <a:tcPr marR="182880" anchor="ctr">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FC2C5"/>
                    </a:solidFill>
                  </a:tcPr>
                </a:tc>
                <a:tc>
                  <a:txBody>
                    <a:bodyPr/>
                    <a:lstStyle/>
                    <a:p>
                      <a:pPr algn="ctr" fontAlgn="b"/>
                      <a:r>
                        <a:rPr lang="en-US" sz="1200" b="1" i="0" u="none" strike="noStrike" dirty="0">
                          <a:solidFill>
                            <a:srgbClr val="000000"/>
                          </a:solidFill>
                          <a:latin typeface="Tw Cen MT"/>
                        </a:rPr>
                        <a:t>46.5%</a:t>
                      </a:r>
                    </a:p>
                  </a:txBody>
                  <a:tcPr marL="6498" marR="6498" marT="6498"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FC2C5"/>
                    </a:solidFill>
                  </a:tcPr>
                </a:tc>
                <a:tc>
                  <a:txBody>
                    <a:bodyPr/>
                    <a:lstStyle/>
                    <a:p>
                      <a:pPr algn="r" fontAlgn="b"/>
                      <a:r>
                        <a:rPr lang="en-US" sz="1200" b="1" i="0" u="none" strike="noStrike" dirty="0" smtClean="0">
                          <a:solidFill>
                            <a:srgbClr val="000000"/>
                          </a:solidFill>
                          <a:latin typeface="Tw Cen MT"/>
                        </a:rPr>
                        <a:t>$  49,648,380</a:t>
                      </a:r>
                      <a:endParaRPr lang="en-US" sz="1200" b="1" i="0" u="none" strike="noStrike" dirty="0">
                        <a:solidFill>
                          <a:srgbClr val="000000"/>
                        </a:solidFill>
                        <a:latin typeface="Tw Cen MT"/>
                      </a:endParaRPr>
                    </a:p>
                  </a:txBody>
                  <a:tcPr marL="9144" marR="182880" marT="9144"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FC2C5"/>
                    </a:solidFill>
                  </a:tcPr>
                </a:tc>
                <a:tc>
                  <a:txBody>
                    <a:bodyPr/>
                    <a:lstStyle/>
                    <a:p>
                      <a:pPr algn="ctr" fontAlgn="b"/>
                      <a:r>
                        <a:rPr lang="en-US" sz="1200" b="1" i="0" u="none" strike="noStrike">
                          <a:solidFill>
                            <a:srgbClr val="000000"/>
                          </a:solidFill>
                          <a:latin typeface="Tw Cen MT"/>
                        </a:rPr>
                        <a:t>428.6%</a:t>
                      </a:r>
                    </a:p>
                  </a:txBody>
                  <a:tcPr marL="6498" marR="6498" marT="6498"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FC2C5"/>
                    </a:solidFill>
                  </a:tcPr>
                </a:tc>
                <a:tc>
                  <a:txBody>
                    <a:bodyPr/>
                    <a:lstStyle/>
                    <a:p>
                      <a:pPr algn="ctr" fontAlgn="b"/>
                      <a:r>
                        <a:rPr lang="en-US" sz="1200" b="1" i="0" u="none" strike="noStrike" dirty="0">
                          <a:solidFill>
                            <a:srgbClr val="000000"/>
                          </a:solidFill>
                          <a:latin typeface="Tw Cen MT"/>
                        </a:rPr>
                        <a:t>428.6%</a:t>
                      </a:r>
                    </a:p>
                  </a:txBody>
                  <a:tcPr marL="6498" marR="6498" marT="6498" marB="0" anchor="ctr">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FC2C5"/>
                    </a:solidFill>
                  </a:tcPr>
                </a:tc>
              </a:tr>
            </a:tbl>
          </a:graphicData>
        </a:graphic>
      </p:graphicFrame>
      <p:sp>
        <p:nvSpPr>
          <p:cNvPr id="6" name="Text Box 5"/>
          <p:cNvSpPr txBox="1">
            <a:spLocks noChangeArrowheads="1"/>
          </p:cNvSpPr>
          <p:nvPr/>
        </p:nvSpPr>
        <p:spPr bwMode="auto">
          <a:xfrm>
            <a:off x="228600" y="4194541"/>
            <a:ext cx="9525000" cy="646311"/>
          </a:xfrm>
          <a:prstGeom prst="rect">
            <a:avLst/>
          </a:prstGeom>
          <a:noFill/>
          <a:ln w="9525">
            <a:noFill/>
            <a:miter lim="800000"/>
            <a:headEnd/>
            <a:tailEnd/>
          </a:ln>
        </p:spPr>
        <p:txBody>
          <a:bodyPr wrap="square" lIns="91418" tIns="45710" rIns="91418" bIns="45710" anchor="ctr">
            <a:spAutoFit/>
          </a:bodyPr>
          <a:lstStyle/>
          <a:p>
            <a:pPr defTabSz="1134798"/>
            <a:endParaRPr lang="en-US" sz="1800" dirty="0" smtClean="0">
              <a:latin typeface="Tw Cen MT" pitchFamily="34" charset="0"/>
            </a:endParaRPr>
          </a:p>
          <a:p>
            <a:pPr marL="338058" indent="-338058" defTabSz="1134798">
              <a:buFont typeface="Arial" pitchFamily="34" charset="0"/>
              <a:buChar char="•"/>
            </a:pPr>
            <a:endParaRPr lang="en-US" sz="1800" dirty="0">
              <a:latin typeface="+mn-lt"/>
            </a:endParaRPr>
          </a:p>
        </p:txBody>
      </p:sp>
      <p:sp>
        <p:nvSpPr>
          <p:cNvPr id="7" name="TextBox 6"/>
          <p:cNvSpPr txBox="1"/>
          <p:nvPr/>
        </p:nvSpPr>
        <p:spPr>
          <a:xfrm>
            <a:off x="152400" y="6172200"/>
            <a:ext cx="4495800" cy="307777"/>
          </a:xfrm>
          <a:prstGeom prst="rect">
            <a:avLst/>
          </a:prstGeom>
          <a:noFill/>
        </p:spPr>
        <p:txBody>
          <a:bodyPr wrap="square" rtlCol="0">
            <a:spAutoFit/>
          </a:bodyPr>
          <a:lstStyle/>
          <a:p>
            <a:r>
              <a:rPr lang="en-US" baseline="30000" dirty="0" smtClean="0">
                <a:latin typeface="Tw Cen MT" pitchFamily="34" charset="0"/>
              </a:rPr>
              <a:t>1</a:t>
            </a:r>
            <a:r>
              <a:rPr lang="en-US" dirty="0" smtClean="0">
                <a:latin typeface="Tw Cen MT" pitchFamily="34" charset="0"/>
              </a:rPr>
              <a:t> Indicated rate change excluding sinkhole</a:t>
            </a:r>
            <a:endParaRPr lang="en-US" dirty="0">
              <a:latin typeface="Tw Cen MT" pitchFamily="34"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Text Box 3"/>
          <p:cNvSpPr txBox="1">
            <a:spLocks noChangeArrowheads="1"/>
          </p:cNvSpPr>
          <p:nvPr/>
        </p:nvSpPr>
        <p:spPr bwMode="auto">
          <a:xfrm>
            <a:off x="4724400" y="7343002"/>
            <a:ext cx="457200" cy="285754"/>
          </a:xfrm>
          <a:prstGeom prst="rect">
            <a:avLst/>
          </a:prstGeom>
          <a:noFill/>
          <a:ln w="9525">
            <a:noFill/>
            <a:miter lim="800000"/>
            <a:headEnd/>
            <a:tailEnd/>
          </a:ln>
        </p:spPr>
        <p:txBody>
          <a:bodyPr lIns="91418" tIns="45710" rIns="91418" bIns="45710">
            <a:spAutoFit/>
          </a:bodyPr>
          <a:lstStyle/>
          <a:p>
            <a:pPr algn="ctr" defTabSz="1134798">
              <a:spcBef>
                <a:spcPct val="50000"/>
              </a:spcBef>
            </a:pPr>
            <a:fld id="{68CBE6F2-BAF0-4BB0-9035-FA29CA23E9BC}" type="slidenum">
              <a:rPr lang="en-US" sz="1200">
                <a:latin typeface="Microsoft Sans Serif" pitchFamily="34" charset="0"/>
              </a:rPr>
              <a:pPr algn="ctr" defTabSz="1134798">
                <a:spcBef>
                  <a:spcPct val="50000"/>
                </a:spcBef>
              </a:pPr>
              <a:t>20</a:t>
            </a:fld>
            <a:endParaRPr lang="en-US" sz="1200" dirty="0">
              <a:latin typeface="Microsoft Sans Serif" pitchFamily="34" charset="0"/>
            </a:endParaRPr>
          </a:p>
        </p:txBody>
      </p:sp>
      <p:sp>
        <p:nvSpPr>
          <p:cNvPr id="5" name="Title 4"/>
          <p:cNvSpPr>
            <a:spLocks noGrp="1"/>
          </p:cNvSpPr>
          <p:nvPr>
            <p:ph type="title"/>
          </p:nvPr>
        </p:nvSpPr>
        <p:spPr>
          <a:xfrm>
            <a:off x="0" y="0"/>
            <a:ext cx="10058400" cy="1219200"/>
          </a:xfrm>
          <a:solidFill>
            <a:srgbClr val="36963D"/>
          </a:solidFill>
        </p:spPr>
        <p:txBody>
          <a:bodyPr>
            <a:normAutofit/>
          </a:bodyPr>
          <a:lstStyle/>
          <a:p>
            <a:pPr marL="233363" algn="l" defTabSz="1135063"/>
            <a:r>
              <a:rPr lang="en-US" sz="2800" b="1" dirty="0" smtClean="0">
                <a:solidFill>
                  <a:schemeClr val="bg1"/>
                </a:solidFill>
                <a:latin typeface="Tw Cen MT" pitchFamily="34" charset="0"/>
              </a:rPr>
              <a:t>Characteristics</a:t>
            </a:r>
            <a:r>
              <a:rPr lang="en-US" sz="2600" b="1" dirty="0" smtClean="0">
                <a:solidFill>
                  <a:schemeClr val="bg1"/>
                </a:solidFill>
                <a:latin typeface="Tw Cen MT" pitchFamily="34" charset="0"/>
              </a:rPr>
              <a:t> for Potential Take-Out Policies - Location</a:t>
            </a:r>
            <a:endParaRPr lang="en-US" sz="2600" b="1" dirty="0">
              <a:solidFill>
                <a:schemeClr val="bg1"/>
              </a:solidFill>
              <a:latin typeface="Tw Cen MT" pitchFamily="34" charset="0"/>
            </a:endParaRPr>
          </a:p>
        </p:txBody>
      </p:sp>
      <p:pic>
        <p:nvPicPr>
          <p:cNvPr id="1027" name="Picture 3"/>
          <p:cNvPicPr>
            <a:picLocks noChangeAspect="1" noChangeArrowheads="1"/>
          </p:cNvPicPr>
          <p:nvPr/>
        </p:nvPicPr>
        <p:blipFill>
          <a:blip r:embed="rId3" cstate="print"/>
          <a:srcRect/>
          <a:stretch>
            <a:fillRect/>
          </a:stretch>
        </p:blipFill>
        <p:spPr bwMode="auto">
          <a:xfrm>
            <a:off x="1371600" y="1295400"/>
            <a:ext cx="7170615" cy="6050113"/>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4" name="Picture 10"/>
          <p:cNvPicPr>
            <a:picLocks noChangeAspect="1" noChangeArrowheads="1"/>
          </p:cNvPicPr>
          <p:nvPr/>
        </p:nvPicPr>
        <p:blipFill>
          <a:blip r:embed="rId3" cstate="print"/>
          <a:srcRect/>
          <a:stretch>
            <a:fillRect/>
          </a:stretch>
        </p:blipFill>
        <p:spPr bwMode="auto">
          <a:xfrm>
            <a:off x="1143000" y="4114800"/>
            <a:ext cx="7400925" cy="3200400"/>
          </a:xfrm>
          <a:prstGeom prst="rect">
            <a:avLst/>
          </a:prstGeom>
          <a:noFill/>
          <a:ln w="9525">
            <a:noFill/>
            <a:miter lim="800000"/>
            <a:headEnd/>
            <a:tailEnd/>
          </a:ln>
          <a:effectLst/>
        </p:spPr>
      </p:pic>
      <p:sp>
        <p:nvSpPr>
          <p:cNvPr id="5123" name="Text Box 3"/>
          <p:cNvSpPr txBox="1">
            <a:spLocks noChangeArrowheads="1"/>
          </p:cNvSpPr>
          <p:nvPr/>
        </p:nvSpPr>
        <p:spPr bwMode="auto">
          <a:xfrm>
            <a:off x="4724400" y="7343002"/>
            <a:ext cx="457200" cy="285754"/>
          </a:xfrm>
          <a:prstGeom prst="rect">
            <a:avLst/>
          </a:prstGeom>
          <a:noFill/>
          <a:ln w="9525">
            <a:noFill/>
            <a:miter lim="800000"/>
            <a:headEnd/>
            <a:tailEnd/>
          </a:ln>
        </p:spPr>
        <p:txBody>
          <a:bodyPr lIns="91408" tIns="45704" rIns="91408" bIns="45704">
            <a:spAutoFit/>
          </a:bodyPr>
          <a:lstStyle/>
          <a:p>
            <a:pPr algn="ctr" defTabSz="1134666">
              <a:spcBef>
                <a:spcPct val="50000"/>
              </a:spcBef>
            </a:pPr>
            <a:fld id="{68CBE6F2-BAF0-4BB0-9035-FA29CA23E9BC}" type="slidenum">
              <a:rPr lang="en-US" sz="1200">
                <a:latin typeface="Microsoft Sans Serif" pitchFamily="34" charset="0"/>
              </a:rPr>
              <a:pPr algn="ctr" defTabSz="1134666">
                <a:spcBef>
                  <a:spcPct val="50000"/>
                </a:spcBef>
              </a:pPr>
              <a:t>21</a:t>
            </a:fld>
            <a:endParaRPr lang="en-US" sz="1200" dirty="0">
              <a:latin typeface="Microsoft Sans Serif" pitchFamily="34" charset="0"/>
            </a:endParaRPr>
          </a:p>
        </p:txBody>
      </p:sp>
      <p:sp>
        <p:nvSpPr>
          <p:cNvPr id="5" name="Title 4"/>
          <p:cNvSpPr>
            <a:spLocks noGrp="1"/>
          </p:cNvSpPr>
          <p:nvPr>
            <p:ph type="title"/>
          </p:nvPr>
        </p:nvSpPr>
        <p:spPr>
          <a:xfrm>
            <a:off x="0" y="3"/>
            <a:ext cx="10058400" cy="1219200"/>
          </a:xfrm>
          <a:solidFill>
            <a:srgbClr val="36963D"/>
          </a:solidFill>
        </p:spPr>
        <p:txBody>
          <a:bodyPr>
            <a:normAutofit/>
          </a:bodyPr>
          <a:lstStyle/>
          <a:p>
            <a:pPr marL="236454" indent="-236454" algn="l"/>
            <a:r>
              <a:rPr lang="en-US" sz="2800" b="1" dirty="0" smtClean="0">
                <a:solidFill>
                  <a:schemeClr val="bg1"/>
                </a:solidFill>
              </a:rPr>
              <a:t>	Wind Mitigation Credits Trend Analysis</a:t>
            </a:r>
            <a:br>
              <a:rPr lang="en-US" sz="2800" b="1" dirty="0" smtClean="0">
                <a:solidFill>
                  <a:schemeClr val="bg1"/>
                </a:solidFill>
              </a:rPr>
            </a:br>
            <a:r>
              <a:rPr lang="en-US" sz="2500" b="1" dirty="0" smtClean="0">
                <a:solidFill>
                  <a:schemeClr val="bg1"/>
                </a:solidFill>
              </a:rPr>
              <a:t>As of December 31, 2010</a:t>
            </a:r>
            <a:endParaRPr lang="en-US" sz="2500" b="1" dirty="0">
              <a:solidFill>
                <a:schemeClr val="bg1"/>
              </a:solidFill>
            </a:endParaRPr>
          </a:p>
        </p:txBody>
      </p:sp>
      <p:pic>
        <p:nvPicPr>
          <p:cNvPr id="1032" name="Picture 8"/>
          <p:cNvPicPr>
            <a:picLocks noChangeAspect="1" noChangeArrowheads="1"/>
          </p:cNvPicPr>
          <p:nvPr/>
        </p:nvPicPr>
        <p:blipFill>
          <a:blip r:embed="rId4" cstate="print"/>
          <a:srcRect l="3707"/>
          <a:stretch>
            <a:fillRect/>
          </a:stretch>
        </p:blipFill>
        <p:spPr bwMode="auto">
          <a:xfrm>
            <a:off x="990600" y="1219200"/>
            <a:ext cx="7784169" cy="2902677"/>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Text Box 3"/>
          <p:cNvSpPr txBox="1">
            <a:spLocks noChangeArrowheads="1"/>
          </p:cNvSpPr>
          <p:nvPr/>
        </p:nvSpPr>
        <p:spPr bwMode="auto">
          <a:xfrm>
            <a:off x="4724400" y="7343002"/>
            <a:ext cx="457200" cy="285754"/>
          </a:xfrm>
          <a:prstGeom prst="rect">
            <a:avLst/>
          </a:prstGeom>
          <a:noFill/>
          <a:ln w="9525">
            <a:noFill/>
            <a:miter lim="800000"/>
            <a:headEnd/>
            <a:tailEnd/>
          </a:ln>
        </p:spPr>
        <p:txBody>
          <a:bodyPr lIns="91408" tIns="45704" rIns="91408" bIns="45704">
            <a:spAutoFit/>
          </a:bodyPr>
          <a:lstStyle/>
          <a:p>
            <a:pPr algn="ctr" defTabSz="1134666">
              <a:spcBef>
                <a:spcPct val="50000"/>
              </a:spcBef>
            </a:pPr>
            <a:fld id="{68CBE6F2-BAF0-4BB0-9035-FA29CA23E9BC}" type="slidenum">
              <a:rPr lang="en-US" sz="1200">
                <a:latin typeface="Microsoft Sans Serif" pitchFamily="34" charset="0"/>
              </a:rPr>
              <a:pPr algn="ctr" defTabSz="1134666">
                <a:spcBef>
                  <a:spcPct val="50000"/>
                </a:spcBef>
              </a:pPr>
              <a:t>22</a:t>
            </a:fld>
            <a:endParaRPr lang="en-US" sz="1200" dirty="0">
              <a:latin typeface="Microsoft Sans Serif" pitchFamily="34" charset="0"/>
            </a:endParaRPr>
          </a:p>
        </p:txBody>
      </p:sp>
      <p:sp>
        <p:nvSpPr>
          <p:cNvPr id="5" name="Title 4"/>
          <p:cNvSpPr>
            <a:spLocks noGrp="1"/>
          </p:cNvSpPr>
          <p:nvPr>
            <p:ph type="title"/>
          </p:nvPr>
        </p:nvSpPr>
        <p:spPr>
          <a:xfrm>
            <a:off x="0" y="3"/>
            <a:ext cx="10058400" cy="1219200"/>
          </a:xfrm>
          <a:solidFill>
            <a:srgbClr val="36963D"/>
          </a:solidFill>
        </p:spPr>
        <p:txBody>
          <a:bodyPr>
            <a:normAutofit/>
          </a:bodyPr>
          <a:lstStyle/>
          <a:p>
            <a:pPr marL="236454" indent="-236454" algn="l"/>
            <a:r>
              <a:rPr lang="en-US" sz="2800" b="1" dirty="0" smtClean="0">
                <a:solidFill>
                  <a:schemeClr val="bg1"/>
                </a:solidFill>
              </a:rPr>
              <a:t>	Average Wind Mitigation Credits </a:t>
            </a:r>
            <a:br>
              <a:rPr lang="en-US" sz="2800" b="1" dirty="0" smtClean="0">
                <a:solidFill>
                  <a:schemeClr val="bg1"/>
                </a:solidFill>
              </a:rPr>
            </a:br>
            <a:r>
              <a:rPr lang="en-US" sz="2500" b="1" dirty="0" smtClean="0">
                <a:solidFill>
                  <a:schemeClr val="bg1"/>
                </a:solidFill>
              </a:rPr>
              <a:t>As of December 31, 2010</a:t>
            </a:r>
            <a:endParaRPr lang="en-US" sz="2500" b="1" dirty="0">
              <a:solidFill>
                <a:schemeClr val="bg1"/>
              </a:solidFill>
            </a:endParaRPr>
          </a:p>
        </p:txBody>
      </p:sp>
      <p:sp>
        <p:nvSpPr>
          <p:cNvPr id="7" name="TextBox 6"/>
          <p:cNvSpPr txBox="1"/>
          <p:nvPr/>
        </p:nvSpPr>
        <p:spPr>
          <a:xfrm>
            <a:off x="838200" y="4264223"/>
            <a:ext cx="9144000" cy="307777"/>
          </a:xfrm>
          <a:prstGeom prst="rect">
            <a:avLst/>
          </a:prstGeom>
          <a:noFill/>
        </p:spPr>
        <p:txBody>
          <a:bodyPr wrap="square" rtlCol="0">
            <a:spAutoFit/>
          </a:bodyPr>
          <a:lstStyle/>
          <a:p>
            <a:pPr algn="ctr"/>
            <a:r>
              <a:rPr lang="en-US" b="1" dirty="0" smtClean="0">
                <a:latin typeface="+mn-lt"/>
              </a:rPr>
              <a:t>Commercial Residential Policies with WMC</a:t>
            </a:r>
            <a:endParaRPr lang="en-US" b="1" dirty="0">
              <a:latin typeface="+mn-lt"/>
            </a:endParaRPr>
          </a:p>
        </p:txBody>
      </p:sp>
      <p:sp>
        <p:nvSpPr>
          <p:cNvPr id="8" name="TextBox 7"/>
          <p:cNvSpPr txBox="1"/>
          <p:nvPr/>
        </p:nvSpPr>
        <p:spPr>
          <a:xfrm>
            <a:off x="838200" y="1371600"/>
            <a:ext cx="9144000" cy="307777"/>
          </a:xfrm>
          <a:prstGeom prst="rect">
            <a:avLst/>
          </a:prstGeom>
          <a:noFill/>
        </p:spPr>
        <p:txBody>
          <a:bodyPr wrap="square" rtlCol="0">
            <a:spAutoFit/>
          </a:bodyPr>
          <a:lstStyle/>
          <a:p>
            <a:pPr algn="ctr"/>
            <a:r>
              <a:rPr lang="en-US" b="1" dirty="0" smtClean="0">
                <a:latin typeface="+mn-lt"/>
              </a:rPr>
              <a:t>Personal Residential Policies with WMC</a:t>
            </a:r>
            <a:endParaRPr lang="en-US" b="1" dirty="0">
              <a:latin typeface="+mn-lt"/>
            </a:endParaRPr>
          </a:p>
        </p:txBody>
      </p:sp>
      <p:pic>
        <p:nvPicPr>
          <p:cNvPr id="7170" name="Picture 2"/>
          <p:cNvPicPr>
            <a:picLocks noChangeAspect="1" noChangeArrowheads="1"/>
          </p:cNvPicPr>
          <p:nvPr/>
        </p:nvPicPr>
        <p:blipFill>
          <a:blip r:embed="rId3" cstate="print"/>
          <a:srcRect/>
          <a:stretch>
            <a:fillRect/>
          </a:stretch>
        </p:blipFill>
        <p:spPr bwMode="auto">
          <a:xfrm>
            <a:off x="169424" y="4419599"/>
            <a:ext cx="9660376" cy="2660303"/>
          </a:xfrm>
          <a:prstGeom prst="rect">
            <a:avLst/>
          </a:prstGeom>
          <a:noFill/>
          <a:ln w="9525">
            <a:noFill/>
            <a:miter lim="800000"/>
            <a:headEnd/>
            <a:tailEnd/>
          </a:ln>
          <a:effectLst/>
        </p:spPr>
      </p:pic>
      <p:pic>
        <p:nvPicPr>
          <p:cNvPr id="7171" name="Picture 3"/>
          <p:cNvPicPr>
            <a:picLocks noChangeAspect="1" noChangeArrowheads="1"/>
          </p:cNvPicPr>
          <p:nvPr/>
        </p:nvPicPr>
        <p:blipFill>
          <a:blip r:embed="rId4" cstate="print"/>
          <a:srcRect/>
          <a:stretch>
            <a:fillRect/>
          </a:stretch>
        </p:blipFill>
        <p:spPr bwMode="auto">
          <a:xfrm>
            <a:off x="152400" y="1524000"/>
            <a:ext cx="9704071" cy="25908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Text Box 3"/>
          <p:cNvSpPr txBox="1">
            <a:spLocks noChangeArrowheads="1"/>
          </p:cNvSpPr>
          <p:nvPr/>
        </p:nvSpPr>
        <p:spPr bwMode="auto">
          <a:xfrm>
            <a:off x="4724400" y="7343002"/>
            <a:ext cx="457200" cy="285754"/>
          </a:xfrm>
          <a:prstGeom prst="rect">
            <a:avLst/>
          </a:prstGeom>
          <a:noFill/>
          <a:ln w="9525">
            <a:noFill/>
            <a:miter lim="800000"/>
            <a:headEnd/>
            <a:tailEnd/>
          </a:ln>
        </p:spPr>
        <p:txBody>
          <a:bodyPr lIns="91408" tIns="45704" rIns="91408" bIns="45704">
            <a:spAutoFit/>
          </a:bodyPr>
          <a:lstStyle/>
          <a:p>
            <a:pPr algn="ctr" defTabSz="1134666">
              <a:spcBef>
                <a:spcPct val="50000"/>
              </a:spcBef>
            </a:pPr>
            <a:fld id="{68CBE6F2-BAF0-4BB0-9035-FA29CA23E9BC}" type="slidenum">
              <a:rPr lang="en-US" sz="1200">
                <a:latin typeface="Microsoft Sans Serif" pitchFamily="34" charset="0"/>
              </a:rPr>
              <a:pPr algn="ctr" defTabSz="1134666">
                <a:spcBef>
                  <a:spcPct val="50000"/>
                </a:spcBef>
              </a:pPr>
              <a:t>23</a:t>
            </a:fld>
            <a:endParaRPr lang="en-US" sz="1200" dirty="0">
              <a:latin typeface="Microsoft Sans Serif" pitchFamily="34" charset="0"/>
            </a:endParaRPr>
          </a:p>
        </p:txBody>
      </p:sp>
      <p:sp>
        <p:nvSpPr>
          <p:cNvPr id="5" name="Title 4"/>
          <p:cNvSpPr>
            <a:spLocks noGrp="1"/>
          </p:cNvSpPr>
          <p:nvPr>
            <p:ph type="title"/>
          </p:nvPr>
        </p:nvSpPr>
        <p:spPr>
          <a:xfrm>
            <a:off x="0" y="3"/>
            <a:ext cx="10058400" cy="1219200"/>
          </a:xfrm>
          <a:solidFill>
            <a:srgbClr val="36963D"/>
          </a:solidFill>
        </p:spPr>
        <p:txBody>
          <a:bodyPr>
            <a:normAutofit/>
          </a:bodyPr>
          <a:lstStyle/>
          <a:p>
            <a:pPr marL="236454" indent="-236454" algn="l"/>
            <a:r>
              <a:rPr lang="en-US" sz="2800" b="1" dirty="0" smtClean="0">
                <a:solidFill>
                  <a:schemeClr val="bg1"/>
                </a:solidFill>
              </a:rPr>
              <a:t>	Inspection Program</a:t>
            </a:r>
            <a:endParaRPr lang="en-US" sz="2500" b="1" dirty="0">
              <a:solidFill>
                <a:schemeClr val="bg1"/>
              </a:solidFill>
            </a:endParaRPr>
          </a:p>
        </p:txBody>
      </p:sp>
      <p:sp>
        <p:nvSpPr>
          <p:cNvPr id="9" name="TextBox 8"/>
          <p:cNvSpPr txBox="1"/>
          <p:nvPr/>
        </p:nvSpPr>
        <p:spPr>
          <a:xfrm>
            <a:off x="533400" y="1524000"/>
            <a:ext cx="8686800" cy="5463034"/>
          </a:xfrm>
          <a:prstGeom prst="rect">
            <a:avLst/>
          </a:prstGeom>
          <a:noFill/>
        </p:spPr>
        <p:txBody>
          <a:bodyPr wrap="square" rtlCol="0">
            <a:spAutoFit/>
          </a:bodyPr>
          <a:lstStyle/>
          <a:p>
            <a:pPr marL="228600" indent="-228600">
              <a:buFont typeface="Arial" pitchFamily="34" charset="0"/>
              <a:buChar char="•"/>
            </a:pPr>
            <a:r>
              <a:rPr lang="en-US" sz="2400" dirty="0" smtClean="0">
                <a:latin typeface="Tw Cen MT" pitchFamily="34" charset="0"/>
              </a:rPr>
              <a:t>32,628 personal residential and commercial lines inspections have been fully processed as of May 31, 2011</a:t>
            </a:r>
          </a:p>
          <a:p>
            <a:endParaRPr lang="en-US" sz="1000" dirty="0" smtClean="0">
              <a:latin typeface="Tw Cen MT" pitchFamily="34" charset="0"/>
            </a:endParaRPr>
          </a:p>
          <a:p>
            <a:pPr marL="863600" indent="-228600">
              <a:buFont typeface="Tw Cen MT" pitchFamily="34" charset="0"/>
              <a:buChar char="–"/>
            </a:pPr>
            <a:r>
              <a:rPr lang="en-US" sz="2400" dirty="0" smtClean="0">
                <a:latin typeface="Tw Cen MT" pitchFamily="34" charset="0"/>
              </a:rPr>
              <a:t>The estimated increase in premium as a result of these inspections is $15,535,192</a:t>
            </a:r>
          </a:p>
          <a:p>
            <a:endParaRPr lang="en-US" sz="2400" dirty="0" smtClean="0">
              <a:latin typeface="Tw Cen MT" pitchFamily="34" charset="0"/>
            </a:endParaRPr>
          </a:p>
          <a:p>
            <a:pPr marL="228600" indent="-228600">
              <a:buFont typeface="Arial" pitchFamily="34" charset="0"/>
              <a:buChar char="•"/>
            </a:pPr>
            <a:r>
              <a:rPr lang="en-US" sz="2400" dirty="0" smtClean="0">
                <a:latin typeface="Tw Cen MT" pitchFamily="34" charset="0"/>
              </a:rPr>
              <a:t>Future plans for the program:</a:t>
            </a:r>
          </a:p>
          <a:p>
            <a:endParaRPr lang="en-US" sz="1000" dirty="0" smtClean="0">
              <a:latin typeface="Tw Cen MT" pitchFamily="34" charset="0"/>
            </a:endParaRPr>
          </a:p>
          <a:p>
            <a:pPr marL="685800" indent="-228600">
              <a:buFont typeface="Courier New" pitchFamily="49" charset="0"/>
              <a:buChar char="o"/>
            </a:pPr>
            <a:r>
              <a:rPr lang="en-US" sz="2400" dirty="0" smtClean="0">
                <a:latin typeface="Tw Cen MT" pitchFamily="34" charset="0"/>
              </a:rPr>
              <a:t>Expand the scope to include new business</a:t>
            </a:r>
          </a:p>
          <a:p>
            <a:pPr marL="685800" indent="-228600">
              <a:buFont typeface="Courier New" pitchFamily="49" charset="0"/>
              <a:buChar char="o"/>
            </a:pPr>
            <a:r>
              <a:rPr lang="en-US" sz="2400" dirty="0" smtClean="0">
                <a:latin typeface="Tw Cen MT" pitchFamily="34" charset="0"/>
              </a:rPr>
              <a:t>Commercial multiple building inspections</a:t>
            </a:r>
          </a:p>
          <a:p>
            <a:pPr marL="685800" indent="-228600">
              <a:buFont typeface="Courier New" pitchFamily="49" charset="0"/>
              <a:buChar char="o"/>
            </a:pPr>
            <a:r>
              <a:rPr lang="en-US" sz="2400" dirty="0" smtClean="0">
                <a:latin typeface="Tw Cen MT" pitchFamily="34" charset="0"/>
              </a:rPr>
              <a:t>Retail inspections</a:t>
            </a:r>
          </a:p>
          <a:p>
            <a:pPr marL="685800" indent="-228600">
              <a:buFont typeface="Courier New" pitchFamily="49" charset="0"/>
              <a:buChar char="o"/>
            </a:pPr>
            <a:r>
              <a:rPr lang="en-US" sz="2400" dirty="0" smtClean="0">
                <a:latin typeface="Tw Cen MT" pitchFamily="34" charset="0"/>
              </a:rPr>
              <a:t>Allow for additional inspection types such as four point, general condition, and mobile home tie down</a:t>
            </a:r>
          </a:p>
          <a:p>
            <a:r>
              <a:rPr lang="en-US" sz="2400" dirty="0" smtClean="0">
                <a:latin typeface="Tw Cen MT" pitchFamily="34" charset="0"/>
              </a:rPr>
              <a:t> </a:t>
            </a:r>
            <a:endParaRPr lang="en-US" dirty="0" smtClean="0">
              <a:latin typeface="Tw Cen MT" pitchFamily="34" charset="0"/>
            </a:endParaRPr>
          </a:p>
          <a:p>
            <a:endParaRPr lang="en-US" dirty="0" smtClean="0"/>
          </a:p>
          <a:p>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4"/>
          <p:cNvSpPr txBox="1">
            <a:spLocks/>
          </p:cNvSpPr>
          <p:nvPr/>
        </p:nvSpPr>
        <p:spPr>
          <a:xfrm>
            <a:off x="0" y="0"/>
            <a:ext cx="10058400" cy="1219200"/>
          </a:xfrm>
          <a:prstGeom prst="rect">
            <a:avLst/>
          </a:prstGeom>
          <a:solidFill>
            <a:srgbClr val="36963D"/>
          </a:solidFill>
        </p:spPr>
        <p:txBody>
          <a:bodyPr vert="horz" lIns="101846" tIns="50923" rIns="101846" bIns="50923" rtlCol="0" anchor="ctr">
            <a:normAutofit/>
          </a:bodyPr>
          <a:lstStyle/>
          <a:p>
            <a:pPr marL="236482" marR="0" lvl="0" indent="-236482" algn="l" defTabSz="1018467" rtl="0" eaLnBrk="1" fontAlgn="auto" latinLnBrk="0" hangingPunct="1">
              <a:lnSpc>
                <a:spcPct val="100000"/>
              </a:lnSpc>
              <a:spcBef>
                <a:spcPct val="0"/>
              </a:spcBef>
              <a:spcAft>
                <a:spcPts val="0"/>
              </a:spcAft>
              <a:buClrTx/>
              <a:buSzTx/>
              <a:buFontTx/>
              <a:buNone/>
              <a:tabLst/>
              <a:defRPr/>
            </a:pPr>
            <a:r>
              <a:rPr kumimoji="0" lang="en-US" sz="2800" b="1" i="0" u="none" strike="noStrike" kern="1200" cap="none" spc="0" normalizeH="0" baseline="0" noProof="0" dirty="0" smtClean="0">
                <a:ln>
                  <a:noFill/>
                </a:ln>
                <a:solidFill>
                  <a:schemeClr val="bg1"/>
                </a:solidFill>
                <a:effectLst/>
                <a:uLnTx/>
                <a:uFillTx/>
                <a:latin typeface="Tw Cen MT" pitchFamily="34" charset="0"/>
                <a:ea typeface="+mj-ea"/>
                <a:cs typeface="+mj-cs"/>
              </a:rPr>
              <a:t>	Appendix</a:t>
            </a:r>
            <a:endParaRPr kumimoji="0" lang="en-US" sz="2800" b="1" i="0" u="none" strike="noStrike" kern="1200" cap="none" spc="0" normalizeH="0" baseline="0" noProof="0" dirty="0">
              <a:ln>
                <a:noFill/>
              </a:ln>
              <a:solidFill>
                <a:schemeClr val="bg1"/>
              </a:solidFill>
              <a:effectLst/>
              <a:uLnTx/>
              <a:uFillTx/>
              <a:latin typeface="Tw Cen MT" pitchFamily="34" charset="0"/>
              <a:ea typeface="+mj-ea"/>
              <a:cs typeface="+mj-cs"/>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Text Box 3"/>
          <p:cNvSpPr txBox="1">
            <a:spLocks noChangeArrowheads="1"/>
          </p:cNvSpPr>
          <p:nvPr/>
        </p:nvSpPr>
        <p:spPr bwMode="auto">
          <a:xfrm>
            <a:off x="4724400" y="7343002"/>
            <a:ext cx="457200" cy="285754"/>
          </a:xfrm>
          <a:prstGeom prst="rect">
            <a:avLst/>
          </a:prstGeom>
          <a:noFill/>
          <a:ln w="9525">
            <a:noFill/>
            <a:miter lim="800000"/>
            <a:headEnd/>
            <a:tailEnd/>
          </a:ln>
        </p:spPr>
        <p:txBody>
          <a:bodyPr lIns="91418" tIns="45710" rIns="91418" bIns="45710">
            <a:spAutoFit/>
          </a:bodyPr>
          <a:lstStyle/>
          <a:p>
            <a:pPr algn="ctr" defTabSz="1134798">
              <a:spcBef>
                <a:spcPct val="50000"/>
              </a:spcBef>
            </a:pPr>
            <a:fld id="{68CBE6F2-BAF0-4BB0-9035-FA29CA23E9BC}" type="slidenum">
              <a:rPr lang="en-US" sz="1200">
                <a:latin typeface="Microsoft Sans Serif" pitchFamily="34" charset="0"/>
              </a:rPr>
              <a:pPr algn="ctr" defTabSz="1134798">
                <a:spcBef>
                  <a:spcPct val="50000"/>
                </a:spcBef>
              </a:pPr>
              <a:t>25</a:t>
            </a:fld>
            <a:endParaRPr lang="en-US" sz="1200" dirty="0">
              <a:latin typeface="Microsoft Sans Serif" pitchFamily="34" charset="0"/>
            </a:endParaRPr>
          </a:p>
        </p:txBody>
      </p:sp>
      <p:sp>
        <p:nvSpPr>
          <p:cNvPr id="5" name="Title 4"/>
          <p:cNvSpPr>
            <a:spLocks noGrp="1"/>
          </p:cNvSpPr>
          <p:nvPr>
            <p:ph type="title"/>
          </p:nvPr>
        </p:nvSpPr>
        <p:spPr>
          <a:xfrm>
            <a:off x="0" y="0"/>
            <a:ext cx="10058400" cy="1219200"/>
          </a:xfrm>
          <a:solidFill>
            <a:srgbClr val="36963D"/>
          </a:solidFill>
        </p:spPr>
        <p:txBody>
          <a:bodyPr>
            <a:normAutofit/>
          </a:bodyPr>
          <a:lstStyle/>
          <a:p>
            <a:pPr marL="236482" indent="-236482" algn="l"/>
            <a:r>
              <a:rPr lang="en-US" sz="2800" b="1" dirty="0" smtClean="0">
                <a:solidFill>
                  <a:schemeClr val="bg1"/>
                </a:solidFill>
                <a:latin typeface="Tw Cen MT" pitchFamily="34" charset="0"/>
              </a:rPr>
              <a:t>	Projected Claims-Paying Resources – Notes &amp; Assumptions</a:t>
            </a:r>
            <a:endParaRPr lang="en-US" sz="2800" b="1" dirty="0">
              <a:solidFill>
                <a:schemeClr val="bg1"/>
              </a:solidFill>
              <a:latin typeface="Tw Cen MT" pitchFamily="34" charset="0"/>
            </a:endParaRPr>
          </a:p>
        </p:txBody>
      </p:sp>
      <p:sp>
        <p:nvSpPr>
          <p:cNvPr id="6" name="Text Box 5"/>
          <p:cNvSpPr txBox="1">
            <a:spLocks noChangeArrowheads="1"/>
          </p:cNvSpPr>
          <p:nvPr/>
        </p:nvSpPr>
        <p:spPr bwMode="auto">
          <a:xfrm>
            <a:off x="228600" y="4194541"/>
            <a:ext cx="9525000" cy="646311"/>
          </a:xfrm>
          <a:prstGeom prst="rect">
            <a:avLst/>
          </a:prstGeom>
          <a:noFill/>
          <a:ln w="9525">
            <a:noFill/>
            <a:miter lim="800000"/>
            <a:headEnd/>
            <a:tailEnd/>
          </a:ln>
        </p:spPr>
        <p:txBody>
          <a:bodyPr wrap="square" lIns="91418" tIns="45710" rIns="91418" bIns="45710" anchor="ctr">
            <a:spAutoFit/>
          </a:bodyPr>
          <a:lstStyle/>
          <a:p>
            <a:pPr defTabSz="1134798"/>
            <a:endParaRPr lang="en-US" sz="1800" dirty="0" smtClean="0">
              <a:latin typeface="Tw Cen MT" pitchFamily="34" charset="0"/>
            </a:endParaRPr>
          </a:p>
          <a:p>
            <a:pPr marL="338058" indent="-338058" defTabSz="1134798">
              <a:buFont typeface="Arial" pitchFamily="34" charset="0"/>
              <a:buChar char="•"/>
            </a:pPr>
            <a:endParaRPr lang="en-US" sz="1800" dirty="0">
              <a:latin typeface="+mn-lt"/>
            </a:endParaRPr>
          </a:p>
        </p:txBody>
      </p:sp>
      <p:pic>
        <p:nvPicPr>
          <p:cNvPr id="7" name="Picture 3"/>
          <p:cNvPicPr>
            <a:picLocks noChangeAspect="1" noChangeArrowheads="1"/>
          </p:cNvPicPr>
          <p:nvPr/>
        </p:nvPicPr>
        <p:blipFill>
          <a:blip r:embed="rId3" cstate="print"/>
          <a:srcRect/>
          <a:stretch>
            <a:fillRect/>
          </a:stretch>
        </p:blipFill>
        <p:spPr bwMode="auto">
          <a:xfrm>
            <a:off x="152400" y="1371600"/>
            <a:ext cx="9784773" cy="5715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Text Box 3"/>
          <p:cNvSpPr txBox="1">
            <a:spLocks noChangeArrowheads="1"/>
          </p:cNvSpPr>
          <p:nvPr/>
        </p:nvSpPr>
        <p:spPr bwMode="auto">
          <a:xfrm>
            <a:off x="4724400" y="7343002"/>
            <a:ext cx="457200" cy="285754"/>
          </a:xfrm>
          <a:prstGeom prst="rect">
            <a:avLst/>
          </a:prstGeom>
          <a:noFill/>
          <a:ln w="9525">
            <a:noFill/>
            <a:miter lim="800000"/>
            <a:headEnd/>
            <a:tailEnd/>
          </a:ln>
        </p:spPr>
        <p:txBody>
          <a:bodyPr lIns="91418" tIns="45710" rIns="91418" bIns="45710">
            <a:spAutoFit/>
          </a:bodyPr>
          <a:lstStyle/>
          <a:p>
            <a:pPr algn="ctr" defTabSz="1134798">
              <a:spcBef>
                <a:spcPct val="50000"/>
              </a:spcBef>
            </a:pPr>
            <a:fld id="{68CBE6F2-BAF0-4BB0-9035-FA29CA23E9BC}" type="slidenum">
              <a:rPr lang="en-US" sz="1200">
                <a:latin typeface="Microsoft Sans Serif" pitchFamily="34" charset="0"/>
              </a:rPr>
              <a:pPr algn="ctr" defTabSz="1134798">
                <a:spcBef>
                  <a:spcPct val="50000"/>
                </a:spcBef>
              </a:pPr>
              <a:t>2</a:t>
            </a:fld>
            <a:endParaRPr lang="en-US" sz="1200" dirty="0">
              <a:latin typeface="Microsoft Sans Serif" pitchFamily="34" charset="0"/>
            </a:endParaRPr>
          </a:p>
        </p:txBody>
      </p:sp>
      <p:sp>
        <p:nvSpPr>
          <p:cNvPr id="5" name="Title 4"/>
          <p:cNvSpPr>
            <a:spLocks noGrp="1"/>
          </p:cNvSpPr>
          <p:nvPr>
            <p:ph type="title"/>
          </p:nvPr>
        </p:nvSpPr>
        <p:spPr>
          <a:xfrm>
            <a:off x="0" y="0"/>
            <a:ext cx="10058400" cy="1219200"/>
          </a:xfrm>
          <a:solidFill>
            <a:srgbClr val="36963D"/>
          </a:solidFill>
        </p:spPr>
        <p:txBody>
          <a:bodyPr>
            <a:normAutofit/>
          </a:bodyPr>
          <a:lstStyle/>
          <a:p>
            <a:pPr marL="236482" indent="-236482" algn="l"/>
            <a:r>
              <a:rPr lang="en-US" sz="2800" b="1" dirty="0" smtClean="0">
                <a:solidFill>
                  <a:schemeClr val="bg1"/>
                </a:solidFill>
              </a:rPr>
              <a:t>	Market Share</a:t>
            </a:r>
            <a:endParaRPr lang="en-US" sz="2800" b="1" dirty="0">
              <a:solidFill>
                <a:schemeClr val="bg1"/>
              </a:solidFill>
              <a:latin typeface="Tw Cen MT" pitchFamily="34" charset="0"/>
            </a:endParaRPr>
          </a:p>
        </p:txBody>
      </p:sp>
      <p:sp>
        <p:nvSpPr>
          <p:cNvPr id="6" name="Text Box 5"/>
          <p:cNvSpPr txBox="1">
            <a:spLocks noChangeArrowheads="1"/>
          </p:cNvSpPr>
          <p:nvPr/>
        </p:nvSpPr>
        <p:spPr bwMode="auto">
          <a:xfrm>
            <a:off x="228600" y="4194541"/>
            <a:ext cx="9525000" cy="646311"/>
          </a:xfrm>
          <a:prstGeom prst="rect">
            <a:avLst/>
          </a:prstGeom>
          <a:noFill/>
          <a:ln w="9525">
            <a:noFill/>
            <a:miter lim="800000"/>
            <a:headEnd/>
            <a:tailEnd/>
          </a:ln>
        </p:spPr>
        <p:txBody>
          <a:bodyPr wrap="square" lIns="91418" tIns="45710" rIns="91418" bIns="45710" anchor="ctr">
            <a:spAutoFit/>
          </a:bodyPr>
          <a:lstStyle/>
          <a:p>
            <a:pPr defTabSz="1134798"/>
            <a:endParaRPr lang="en-US" sz="1800" dirty="0" smtClean="0">
              <a:latin typeface="Tw Cen MT" pitchFamily="34" charset="0"/>
            </a:endParaRPr>
          </a:p>
          <a:p>
            <a:pPr marL="338058" indent="-338058" defTabSz="1134798">
              <a:buFont typeface="Arial" pitchFamily="34" charset="0"/>
              <a:buChar char="•"/>
            </a:pPr>
            <a:endParaRPr lang="en-US" sz="1800" dirty="0">
              <a:latin typeface="+mn-lt"/>
            </a:endParaRPr>
          </a:p>
        </p:txBody>
      </p:sp>
      <p:sp>
        <p:nvSpPr>
          <p:cNvPr id="2049" name="Rectangle 1"/>
          <p:cNvSpPr>
            <a:spLocks noChangeArrowheads="1"/>
          </p:cNvSpPr>
          <p:nvPr/>
        </p:nvSpPr>
        <p:spPr bwMode="auto">
          <a:xfrm>
            <a:off x="381000" y="1641158"/>
            <a:ext cx="9372600"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169863" marR="0" lvl="0" indent="-169863" algn="l" defTabSz="914400" rtl="0" eaLnBrk="1" fontAlgn="base" latinLnBrk="0" hangingPunct="1">
              <a:lnSpc>
                <a:spcPct val="100000"/>
              </a:lnSpc>
              <a:spcBef>
                <a:spcPct val="0"/>
              </a:spcBef>
              <a:spcAft>
                <a:spcPct val="0"/>
              </a:spcAft>
              <a:buClrTx/>
              <a:buSzTx/>
              <a:buFontTx/>
              <a:buChar char="•"/>
              <a:tabLst/>
            </a:pPr>
            <a:r>
              <a:rPr kumimoji="0" lang="en-US" sz="3200" b="0" i="0" u="none" strike="noStrike" cap="none" normalizeH="0" baseline="0" dirty="0" smtClean="0">
                <a:ln>
                  <a:noFill/>
                </a:ln>
                <a:solidFill>
                  <a:schemeClr val="tx1"/>
                </a:solidFill>
                <a:effectLst/>
                <a:latin typeface="Tw Cen MT" pitchFamily="34" charset="0"/>
                <a:ea typeface="Calibri" pitchFamily="34" charset="0"/>
                <a:cs typeface="Times New Roman" pitchFamily="18" charset="0"/>
              </a:rPr>
              <a:t>Coastal Account has over 65% market share</a:t>
            </a:r>
          </a:p>
          <a:p>
            <a:pPr marL="169863" marR="0" lvl="0" indent="-169863" algn="l" defTabSz="914400" rtl="0" eaLnBrk="1" fontAlgn="base" latinLnBrk="0" hangingPunct="1">
              <a:lnSpc>
                <a:spcPct val="100000"/>
              </a:lnSpc>
              <a:spcBef>
                <a:spcPct val="0"/>
              </a:spcBef>
              <a:spcAft>
                <a:spcPct val="0"/>
              </a:spcAft>
              <a:buClrTx/>
              <a:buSzTx/>
              <a:buFontTx/>
              <a:buChar char="•"/>
              <a:tabLst/>
            </a:pPr>
            <a:endParaRPr kumimoji="0" lang="en-US" sz="3200" b="0" i="0" u="none" strike="noStrike" cap="none" normalizeH="0" baseline="0" dirty="0" smtClean="0">
              <a:ln>
                <a:noFill/>
              </a:ln>
              <a:solidFill>
                <a:schemeClr val="tx1"/>
              </a:solidFill>
              <a:effectLst/>
              <a:latin typeface="Tw Cen MT" pitchFamily="34" charset="0"/>
            </a:endParaRPr>
          </a:p>
          <a:p>
            <a:pPr marL="169863" marR="0" lvl="0" indent="-169863" algn="l" defTabSz="914400" rtl="0" eaLnBrk="0" fontAlgn="base" latinLnBrk="0" hangingPunct="0">
              <a:lnSpc>
                <a:spcPct val="100000"/>
              </a:lnSpc>
              <a:spcBef>
                <a:spcPct val="0"/>
              </a:spcBef>
              <a:spcAft>
                <a:spcPct val="0"/>
              </a:spcAft>
              <a:buClrTx/>
              <a:buSzTx/>
              <a:buFontTx/>
              <a:buChar char="•"/>
              <a:tabLst/>
            </a:pPr>
            <a:r>
              <a:rPr kumimoji="0" lang="en-US" sz="3200" b="0" i="0" u="none" strike="noStrike" cap="none" normalizeH="0" baseline="0" dirty="0" smtClean="0">
                <a:ln>
                  <a:noFill/>
                </a:ln>
                <a:solidFill>
                  <a:schemeClr val="tx1"/>
                </a:solidFill>
                <a:effectLst/>
                <a:latin typeface="Tw Cen MT" pitchFamily="34" charset="0"/>
                <a:ea typeface="Calibri" pitchFamily="34" charset="0"/>
                <a:cs typeface="Times New Roman" pitchFamily="18" charset="0"/>
              </a:rPr>
              <a:t>CLA has approximately 53% market share</a:t>
            </a:r>
          </a:p>
          <a:p>
            <a:pPr marL="169863" marR="0" lvl="0" indent="-169863" algn="l" defTabSz="914400" rtl="0" eaLnBrk="0" fontAlgn="base" latinLnBrk="0" hangingPunct="0">
              <a:lnSpc>
                <a:spcPct val="100000"/>
              </a:lnSpc>
              <a:spcBef>
                <a:spcPct val="0"/>
              </a:spcBef>
              <a:spcAft>
                <a:spcPct val="0"/>
              </a:spcAft>
              <a:buClrTx/>
              <a:buSzTx/>
              <a:buFontTx/>
              <a:buChar char="•"/>
              <a:tabLst/>
            </a:pPr>
            <a:endParaRPr kumimoji="0" lang="en-US" sz="3200" b="0" i="0" u="none" strike="noStrike" cap="none" normalizeH="0" baseline="0" dirty="0" smtClean="0">
              <a:ln>
                <a:noFill/>
              </a:ln>
              <a:solidFill>
                <a:schemeClr val="tx1"/>
              </a:solidFill>
              <a:effectLst/>
              <a:latin typeface="Tw Cen MT" pitchFamily="34" charset="0"/>
            </a:endParaRPr>
          </a:p>
          <a:p>
            <a:pPr marL="169863" marR="0" lvl="0" indent="-169863" algn="l" defTabSz="914400" rtl="0" eaLnBrk="0" fontAlgn="base" latinLnBrk="0" hangingPunct="0">
              <a:lnSpc>
                <a:spcPct val="100000"/>
              </a:lnSpc>
              <a:spcBef>
                <a:spcPct val="0"/>
              </a:spcBef>
              <a:spcAft>
                <a:spcPct val="0"/>
              </a:spcAft>
              <a:buClrTx/>
              <a:buSzTx/>
              <a:buFontTx/>
              <a:buChar char="•"/>
              <a:tabLst/>
            </a:pPr>
            <a:r>
              <a:rPr kumimoji="0" lang="en-US" sz="3200" b="0" i="0" u="none" strike="noStrike" cap="none" normalizeH="0" baseline="0" dirty="0" smtClean="0">
                <a:ln>
                  <a:noFill/>
                </a:ln>
                <a:solidFill>
                  <a:schemeClr val="tx1"/>
                </a:solidFill>
                <a:effectLst/>
                <a:latin typeface="Tw Cen MT" pitchFamily="34" charset="0"/>
                <a:ea typeface="Calibri" pitchFamily="34" charset="0"/>
                <a:cs typeface="Times New Roman" pitchFamily="18" charset="0"/>
              </a:rPr>
              <a:t>PLA has approximately 20% market share</a:t>
            </a:r>
          </a:p>
          <a:p>
            <a:pPr marL="169863" marR="0" lvl="0" indent="-169863" algn="l" defTabSz="914400" rtl="0" eaLnBrk="0" fontAlgn="base" latinLnBrk="0" hangingPunct="0">
              <a:lnSpc>
                <a:spcPct val="100000"/>
              </a:lnSpc>
              <a:spcBef>
                <a:spcPct val="0"/>
              </a:spcBef>
              <a:spcAft>
                <a:spcPct val="0"/>
              </a:spcAft>
              <a:buClrTx/>
              <a:buSzTx/>
              <a:buFontTx/>
              <a:buChar char="•"/>
              <a:tabLst/>
            </a:pPr>
            <a:endParaRPr kumimoji="0" lang="en-US" sz="3200" b="0" i="0" u="none" strike="noStrike" cap="none" normalizeH="0" baseline="0" dirty="0" smtClean="0">
              <a:ln>
                <a:noFill/>
              </a:ln>
              <a:solidFill>
                <a:schemeClr val="tx1"/>
              </a:solidFill>
              <a:effectLst/>
              <a:latin typeface="Tw Cen MT" pitchFamily="34" charset="0"/>
              <a:ea typeface="Calibri" pitchFamily="34" charset="0"/>
              <a:cs typeface="Times New Roman" pitchFamily="18" charset="0"/>
            </a:endParaRPr>
          </a:p>
          <a:p>
            <a:pPr marL="169863" marR="0" lvl="0" indent="-169863" algn="l" defTabSz="914400" rtl="0" eaLnBrk="0" fontAlgn="base" latinLnBrk="0" hangingPunct="0">
              <a:lnSpc>
                <a:spcPct val="100000"/>
              </a:lnSpc>
              <a:spcBef>
                <a:spcPct val="0"/>
              </a:spcBef>
              <a:spcAft>
                <a:spcPct val="0"/>
              </a:spcAft>
              <a:buClrTx/>
              <a:buSzTx/>
              <a:buFontTx/>
              <a:buChar char="•"/>
              <a:tabLst/>
            </a:pPr>
            <a:r>
              <a:rPr kumimoji="0" lang="en-US" sz="3200" b="0" i="0" u="none" strike="noStrike" cap="none" normalizeH="0" baseline="0" dirty="0" smtClean="0">
                <a:ln>
                  <a:noFill/>
                </a:ln>
                <a:solidFill>
                  <a:schemeClr val="tx1"/>
                </a:solidFill>
                <a:effectLst/>
                <a:latin typeface="Tw Cen MT" pitchFamily="34" charset="0"/>
                <a:ea typeface="Calibri" pitchFamily="34" charset="0"/>
                <a:cs typeface="Times New Roman" pitchFamily="18" charset="0"/>
              </a:rPr>
              <a:t>PLA is the book of business experiencing significant growth since 1/1/10 and is most ripe for depopulation and keep out</a:t>
            </a:r>
            <a:r>
              <a:rPr kumimoji="0" lang="en-US" sz="3200" b="0" i="0" u="none" strike="noStrike" cap="none" normalizeH="0" baseline="0" dirty="0" smtClean="0">
                <a:ln>
                  <a:noFill/>
                </a:ln>
                <a:solidFill>
                  <a:schemeClr val="tx1"/>
                </a:solidFill>
                <a:effectLst/>
                <a:latin typeface="Tw Cen MT" pitchFamily="34" charset="0"/>
              </a:rPr>
              <a:t> programs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Text Box 3"/>
          <p:cNvSpPr txBox="1">
            <a:spLocks noChangeArrowheads="1"/>
          </p:cNvSpPr>
          <p:nvPr/>
        </p:nvSpPr>
        <p:spPr bwMode="auto">
          <a:xfrm>
            <a:off x="4724400" y="7343002"/>
            <a:ext cx="457200" cy="285754"/>
          </a:xfrm>
          <a:prstGeom prst="rect">
            <a:avLst/>
          </a:prstGeom>
          <a:noFill/>
          <a:ln w="9525">
            <a:noFill/>
            <a:miter lim="800000"/>
            <a:headEnd/>
            <a:tailEnd/>
          </a:ln>
        </p:spPr>
        <p:txBody>
          <a:bodyPr lIns="91418" tIns="45710" rIns="91418" bIns="45710">
            <a:spAutoFit/>
          </a:bodyPr>
          <a:lstStyle/>
          <a:p>
            <a:pPr algn="ctr" defTabSz="1134798">
              <a:spcBef>
                <a:spcPct val="50000"/>
              </a:spcBef>
            </a:pPr>
            <a:fld id="{68CBE6F2-BAF0-4BB0-9035-FA29CA23E9BC}" type="slidenum">
              <a:rPr lang="en-US" sz="1200">
                <a:latin typeface="Microsoft Sans Serif" pitchFamily="34" charset="0"/>
              </a:rPr>
              <a:pPr algn="ctr" defTabSz="1134798">
                <a:spcBef>
                  <a:spcPct val="50000"/>
                </a:spcBef>
              </a:pPr>
              <a:t>3</a:t>
            </a:fld>
            <a:endParaRPr lang="en-US" sz="1200" dirty="0">
              <a:latin typeface="Microsoft Sans Serif" pitchFamily="34" charset="0"/>
            </a:endParaRPr>
          </a:p>
        </p:txBody>
      </p:sp>
      <p:sp>
        <p:nvSpPr>
          <p:cNvPr id="5" name="Title 4"/>
          <p:cNvSpPr>
            <a:spLocks noGrp="1"/>
          </p:cNvSpPr>
          <p:nvPr>
            <p:ph type="title"/>
          </p:nvPr>
        </p:nvSpPr>
        <p:spPr>
          <a:xfrm>
            <a:off x="0" y="0"/>
            <a:ext cx="10058400" cy="1295400"/>
          </a:xfrm>
          <a:solidFill>
            <a:srgbClr val="36963D"/>
          </a:solidFill>
        </p:spPr>
        <p:txBody>
          <a:bodyPr>
            <a:normAutofit/>
          </a:bodyPr>
          <a:lstStyle/>
          <a:p>
            <a:pPr marL="236482" indent="-236482" algn="l"/>
            <a:r>
              <a:rPr lang="en-US" sz="2800" b="1" dirty="0" smtClean="0">
                <a:solidFill>
                  <a:schemeClr val="bg1"/>
                </a:solidFill>
              </a:rPr>
              <a:t>	Florida Residential Property Admitted Market Breakdown</a:t>
            </a:r>
            <a:br>
              <a:rPr lang="en-US" sz="2800" b="1" dirty="0" smtClean="0">
                <a:solidFill>
                  <a:schemeClr val="bg1"/>
                </a:solidFill>
              </a:rPr>
            </a:br>
            <a:r>
              <a:rPr lang="en-US" sz="2500" b="1" dirty="0" smtClean="0">
                <a:solidFill>
                  <a:schemeClr val="bg1"/>
                </a:solidFill>
              </a:rPr>
              <a:t>As of March 31, 2011</a:t>
            </a:r>
            <a:endParaRPr lang="en-US" sz="2800" b="1" dirty="0">
              <a:solidFill>
                <a:schemeClr val="bg1"/>
              </a:solidFill>
            </a:endParaRPr>
          </a:p>
        </p:txBody>
      </p:sp>
      <p:sp>
        <p:nvSpPr>
          <p:cNvPr id="6" name="Content Placeholder 5"/>
          <p:cNvSpPr>
            <a:spLocks noGrp="1"/>
          </p:cNvSpPr>
          <p:nvPr>
            <p:ph sz="half" idx="1"/>
          </p:nvPr>
        </p:nvSpPr>
        <p:spPr>
          <a:xfrm>
            <a:off x="304800" y="5410200"/>
            <a:ext cx="9372600" cy="1828800"/>
          </a:xfrm>
        </p:spPr>
        <p:txBody>
          <a:bodyPr anchor="b">
            <a:normAutofit/>
          </a:bodyPr>
          <a:lstStyle/>
          <a:p>
            <a:pPr marL="0" indent="0" algn="just">
              <a:buClr>
                <a:schemeClr val="tx1"/>
              </a:buClr>
              <a:buNone/>
            </a:pPr>
            <a:r>
              <a:rPr lang="en-US" sz="1600" b="1" dirty="0" smtClean="0">
                <a:latin typeface="Tw Cen MT" pitchFamily="34" charset="0"/>
                <a:cs typeface="Microsoft Sans Serif" pitchFamily="34" charset="0"/>
              </a:rPr>
              <a:t>The Florida Residential Property Insurance Admitted Market is divided into 4 major parts: (1) Citizens; (2) the Florida only subsidiaries “pups” of the major national writers; (3) the Florida-only domestic companies; and (4) non-domestic nationwide property writers, such as USAA, etc.</a:t>
            </a:r>
          </a:p>
          <a:p>
            <a:pPr marL="452706" indent="-452706" algn="just">
              <a:buClr>
                <a:schemeClr val="tx1"/>
              </a:buClr>
              <a:buNone/>
            </a:pPr>
            <a:endParaRPr lang="en-US" sz="200" dirty="0" smtClean="0">
              <a:latin typeface="Tw Cen MT" pitchFamily="34" charset="0"/>
              <a:cs typeface="Microsoft Sans Serif" pitchFamily="34" charset="0"/>
            </a:endParaRPr>
          </a:p>
          <a:p>
            <a:pPr marL="452706" indent="-452706" algn="just">
              <a:buClr>
                <a:srgbClr val="000099"/>
              </a:buClr>
              <a:buNone/>
            </a:pPr>
            <a:endParaRPr lang="en-US" sz="500" dirty="0" smtClean="0">
              <a:latin typeface="Tw Cen MT" pitchFamily="34" charset="0"/>
              <a:cs typeface="Microsoft Sans Serif" pitchFamily="34" charset="0"/>
            </a:endParaRPr>
          </a:p>
          <a:p>
            <a:pPr marL="452706" indent="-452706" algn="just">
              <a:buClr>
                <a:srgbClr val="000099"/>
              </a:buClr>
              <a:buNone/>
            </a:pPr>
            <a:r>
              <a:rPr lang="en-US" sz="1200" b="1" dirty="0" smtClean="0">
                <a:latin typeface="Tw Cen MT" pitchFamily="34" charset="0"/>
                <a:cs typeface="Microsoft Sans Serif" pitchFamily="34" charset="0"/>
              </a:rPr>
              <a:t>Source: </a:t>
            </a:r>
            <a:r>
              <a:rPr lang="en-US" sz="1200" dirty="0" smtClean="0">
                <a:latin typeface="Tw Cen MT" pitchFamily="34" charset="0"/>
                <a:cs typeface="Microsoft Sans Serif" pitchFamily="34" charset="0"/>
              </a:rPr>
              <a:t>Florida Office of Insurance Regulation, Quarterly Supplemental Report (QUASR).  Includes licensed carriers only. Surplus lines companies are not included. Based on insured value for policies with wind coverage.</a:t>
            </a:r>
          </a:p>
        </p:txBody>
      </p:sp>
      <p:pic>
        <p:nvPicPr>
          <p:cNvPr id="2050" name="Picture 2"/>
          <p:cNvPicPr>
            <a:picLocks noChangeAspect="1" noChangeArrowheads="1"/>
          </p:cNvPicPr>
          <p:nvPr/>
        </p:nvPicPr>
        <p:blipFill>
          <a:blip r:embed="rId3" cstate="print"/>
          <a:srcRect l="10847" t="8704" r="6198" b="6964"/>
          <a:stretch>
            <a:fillRect/>
          </a:stretch>
        </p:blipFill>
        <p:spPr bwMode="auto">
          <a:xfrm>
            <a:off x="76200" y="1715832"/>
            <a:ext cx="3325111" cy="3008568"/>
          </a:xfrm>
          <a:prstGeom prst="rect">
            <a:avLst/>
          </a:prstGeom>
          <a:noFill/>
          <a:ln w="9525">
            <a:noFill/>
            <a:miter lim="800000"/>
            <a:headEnd/>
            <a:tailEnd/>
          </a:ln>
          <a:effectLst/>
        </p:spPr>
      </p:pic>
      <p:sp>
        <p:nvSpPr>
          <p:cNvPr id="8" name="TextBox 7"/>
          <p:cNvSpPr txBox="1"/>
          <p:nvPr/>
        </p:nvSpPr>
        <p:spPr>
          <a:xfrm>
            <a:off x="457200" y="1447800"/>
            <a:ext cx="1600200" cy="307777"/>
          </a:xfrm>
          <a:prstGeom prst="rect">
            <a:avLst/>
          </a:prstGeom>
          <a:noFill/>
        </p:spPr>
        <p:txBody>
          <a:bodyPr wrap="square" rtlCol="0">
            <a:spAutoFit/>
          </a:bodyPr>
          <a:lstStyle/>
          <a:p>
            <a:r>
              <a:rPr lang="en-US" b="1" dirty="0" smtClean="0">
                <a:latin typeface="+mn-lt"/>
              </a:rPr>
              <a:t>June 30, 2004</a:t>
            </a:r>
            <a:endParaRPr lang="en-US" b="1" dirty="0">
              <a:latin typeface="+mn-lt"/>
            </a:endParaRPr>
          </a:p>
        </p:txBody>
      </p:sp>
      <p:sp>
        <p:nvSpPr>
          <p:cNvPr id="9" name="Right Arrow 8"/>
          <p:cNvSpPr/>
          <p:nvPr/>
        </p:nvSpPr>
        <p:spPr>
          <a:xfrm>
            <a:off x="3657600" y="3200400"/>
            <a:ext cx="914400" cy="381000"/>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7" name="Picture 3"/>
          <p:cNvPicPr>
            <a:picLocks noChangeAspect="1" noChangeArrowheads="1"/>
          </p:cNvPicPr>
          <p:nvPr/>
        </p:nvPicPr>
        <p:blipFill>
          <a:blip r:embed="rId4" cstate="print"/>
          <a:srcRect/>
          <a:stretch>
            <a:fillRect/>
          </a:stretch>
        </p:blipFill>
        <p:spPr bwMode="auto">
          <a:xfrm>
            <a:off x="4800600" y="1524000"/>
            <a:ext cx="5010150" cy="42291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Text Box 3"/>
          <p:cNvSpPr txBox="1">
            <a:spLocks noChangeArrowheads="1"/>
          </p:cNvSpPr>
          <p:nvPr/>
        </p:nvSpPr>
        <p:spPr bwMode="auto">
          <a:xfrm>
            <a:off x="4724400" y="7343002"/>
            <a:ext cx="457200" cy="285754"/>
          </a:xfrm>
          <a:prstGeom prst="rect">
            <a:avLst/>
          </a:prstGeom>
          <a:noFill/>
          <a:ln w="9525">
            <a:noFill/>
            <a:miter lim="800000"/>
            <a:headEnd/>
            <a:tailEnd/>
          </a:ln>
        </p:spPr>
        <p:txBody>
          <a:bodyPr lIns="91418" tIns="45710" rIns="91418" bIns="45710">
            <a:spAutoFit/>
          </a:bodyPr>
          <a:lstStyle/>
          <a:p>
            <a:pPr algn="ctr" defTabSz="1134798">
              <a:spcBef>
                <a:spcPct val="50000"/>
              </a:spcBef>
            </a:pPr>
            <a:fld id="{68CBE6F2-BAF0-4BB0-9035-FA29CA23E9BC}" type="slidenum">
              <a:rPr lang="en-US" sz="1200">
                <a:latin typeface="Microsoft Sans Serif" pitchFamily="34" charset="0"/>
              </a:rPr>
              <a:pPr algn="ctr" defTabSz="1134798">
                <a:spcBef>
                  <a:spcPct val="50000"/>
                </a:spcBef>
              </a:pPr>
              <a:t>4</a:t>
            </a:fld>
            <a:endParaRPr lang="en-US" sz="1200" dirty="0">
              <a:latin typeface="Microsoft Sans Serif" pitchFamily="34" charset="0"/>
            </a:endParaRPr>
          </a:p>
        </p:txBody>
      </p:sp>
      <p:sp>
        <p:nvSpPr>
          <p:cNvPr id="5" name="Title 4"/>
          <p:cNvSpPr>
            <a:spLocks noGrp="1"/>
          </p:cNvSpPr>
          <p:nvPr>
            <p:ph type="title"/>
          </p:nvPr>
        </p:nvSpPr>
        <p:spPr>
          <a:xfrm>
            <a:off x="0" y="0"/>
            <a:ext cx="10058400" cy="1295400"/>
          </a:xfrm>
          <a:solidFill>
            <a:srgbClr val="36963D"/>
          </a:solidFill>
        </p:spPr>
        <p:txBody>
          <a:bodyPr>
            <a:normAutofit/>
          </a:bodyPr>
          <a:lstStyle/>
          <a:p>
            <a:pPr marL="236482" indent="-236482" algn="l"/>
            <a:r>
              <a:rPr lang="en-US" sz="2800" b="1" dirty="0" smtClean="0">
                <a:solidFill>
                  <a:schemeClr val="bg1"/>
                </a:solidFill>
              </a:rPr>
              <a:t>	</a:t>
            </a:r>
            <a:r>
              <a:rPr lang="en-US" sz="2200" b="1" dirty="0" smtClean="0">
                <a:solidFill>
                  <a:schemeClr val="bg1"/>
                </a:solidFill>
              </a:rPr>
              <a:t>Florida Residential Property Market – Citizens vs. All Other Carriers Market Share</a:t>
            </a:r>
            <a:r>
              <a:rPr lang="en-US" sz="2800" b="1" dirty="0" smtClean="0">
                <a:solidFill>
                  <a:schemeClr val="bg1"/>
                </a:solidFill>
              </a:rPr>
              <a:t/>
            </a:r>
            <a:br>
              <a:rPr lang="en-US" sz="2800" b="1" dirty="0" smtClean="0">
                <a:solidFill>
                  <a:schemeClr val="bg1"/>
                </a:solidFill>
              </a:rPr>
            </a:br>
            <a:r>
              <a:rPr lang="en-US" sz="2000" b="1" dirty="0" smtClean="0">
                <a:solidFill>
                  <a:schemeClr val="bg1"/>
                </a:solidFill>
              </a:rPr>
              <a:t>As of March 31, 2011</a:t>
            </a:r>
            <a:endParaRPr lang="en-US" sz="2800" b="1" dirty="0">
              <a:solidFill>
                <a:schemeClr val="bg1"/>
              </a:solidFill>
            </a:endParaRPr>
          </a:p>
        </p:txBody>
      </p:sp>
      <p:sp>
        <p:nvSpPr>
          <p:cNvPr id="6" name="Content Placeholder 5"/>
          <p:cNvSpPr>
            <a:spLocks noGrp="1"/>
          </p:cNvSpPr>
          <p:nvPr>
            <p:ph sz="half" idx="1"/>
          </p:nvPr>
        </p:nvSpPr>
        <p:spPr>
          <a:xfrm>
            <a:off x="0" y="7010400"/>
            <a:ext cx="3810000" cy="762000"/>
          </a:xfrm>
        </p:spPr>
        <p:txBody>
          <a:bodyPr anchor="b">
            <a:normAutofit/>
          </a:bodyPr>
          <a:lstStyle/>
          <a:p>
            <a:pPr marL="520700" indent="-520700" algn="just">
              <a:buClr>
                <a:srgbClr val="000099"/>
              </a:buClr>
              <a:buNone/>
            </a:pPr>
            <a:r>
              <a:rPr lang="en-US" sz="1050" b="1" dirty="0" smtClean="0">
                <a:latin typeface="Tw Cen MT" pitchFamily="34" charset="0"/>
                <a:cs typeface="Microsoft Sans Serif" pitchFamily="34" charset="0"/>
              </a:rPr>
              <a:t>Source: </a:t>
            </a:r>
            <a:r>
              <a:rPr lang="en-US" sz="1050" dirty="0" smtClean="0">
                <a:latin typeface="Tw Cen MT" pitchFamily="34" charset="0"/>
                <a:cs typeface="Microsoft Sans Serif" pitchFamily="34" charset="0"/>
              </a:rPr>
              <a:t>Florida Office of Insurance Regulation, Quarterly Supplemental Report (QUASR).  Includes licensed carriers only. Surplus lines companies are not included. Based on insured value for policies with and without wind coverage.</a:t>
            </a:r>
          </a:p>
        </p:txBody>
      </p:sp>
      <p:pic>
        <p:nvPicPr>
          <p:cNvPr id="2055" name="Picture 7"/>
          <p:cNvPicPr>
            <a:picLocks noChangeAspect="1" noChangeArrowheads="1"/>
          </p:cNvPicPr>
          <p:nvPr/>
        </p:nvPicPr>
        <p:blipFill>
          <a:blip r:embed="rId3" cstate="print"/>
          <a:srcRect/>
          <a:stretch>
            <a:fillRect/>
          </a:stretch>
        </p:blipFill>
        <p:spPr bwMode="auto">
          <a:xfrm>
            <a:off x="533400" y="1295400"/>
            <a:ext cx="8991600" cy="4091501"/>
          </a:xfrm>
          <a:prstGeom prst="rect">
            <a:avLst/>
          </a:prstGeom>
          <a:noFill/>
          <a:ln w="9525">
            <a:noFill/>
            <a:miter lim="800000"/>
            <a:headEnd/>
            <a:tailEnd/>
          </a:ln>
          <a:effectLst/>
        </p:spPr>
      </p:pic>
      <p:pic>
        <p:nvPicPr>
          <p:cNvPr id="2056" name="Picture 8"/>
          <p:cNvPicPr>
            <a:picLocks noChangeAspect="1" noChangeArrowheads="1"/>
          </p:cNvPicPr>
          <p:nvPr/>
        </p:nvPicPr>
        <p:blipFill>
          <a:blip r:embed="rId4" cstate="print"/>
          <a:srcRect/>
          <a:stretch>
            <a:fillRect/>
          </a:stretch>
        </p:blipFill>
        <p:spPr bwMode="auto">
          <a:xfrm>
            <a:off x="304800" y="5410200"/>
            <a:ext cx="9525000" cy="1514018"/>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Text Box 3"/>
          <p:cNvSpPr txBox="1">
            <a:spLocks noChangeArrowheads="1"/>
          </p:cNvSpPr>
          <p:nvPr/>
        </p:nvSpPr>
        <p:spPr bwMode="auto">
          <a:xfrm>
            <a:off x="4724400" y="7343002"/>
            <a:ext cx="457200" cy="285754"/>
          </a:xfrm>
          <a:prstGeom prst="rect">
            <a:avLst/>
          </a:prstGeom>
          <a:noFill/>
          <a:ln w="9525">
            <a:noFill/>
            <a:miter lim="800000"/>
            <a:headEnd/>
            <a:tailEnd/>
          </a:ln>
        </p:spPr>
        <p:txBody>
          <a:bodyPr lIns="91418" tIns="45710" rIns="91418" bIns="45710">
            <a:spAutoFit/>
          </a:bodyPr>
          <a:lstStyle/>
          <a:p>
            <a:pPr algn="ctr" defTabSz="1134798">
              <a:spcBef>
                <a:spcPct val="50000"/>
              </a:spcBef>
            </a:pPr>
            <a:fld id="{68CBE6F2-BAF0-4BB0-9035-FA29CA23E9BC}" type="slidenum">
              <a:rPr lang="en-US" sz="1200">
                <a:latin typeface="Microsoft Sans Serif" pitchFamily="34" charset="0"/>
              </a:rPr>
              <a:pPr algn="ctr" defTabSz="1134798">
                <a:spcBef>
                  <a:spcPct val="50000"/>
                </a:spcBef>
              </a:pPr>
              <a:t>5</a:t>
            </a:fld>
            <a:endParaRPr lang="en-US" sz="1200" dirty="0">
              <a:latin typeface="Microsoft Sans Serif" pitchFamily="34" charset="0"/>
            </a:endParaRPr>
          </a:p>
        </p:txBody>
      </p:sp>
      <p:sp>
        <p:nvSpPr>
          <p:cNvPr id="5" name="Title 4"/>
          <p:cNvSpPr>
            <a:spLocks noGrp="1"/>
          </p:cNvSpPr>
          <p:nvPr>
            <p:ph type="title"/>
          </p:nvPr>
        </p:nvSpPr>
        <p:spPr>
          <a:xfrm>
            <a:off x="0" y="2"/>
            <a:ext cx="10058400" cy="1219200"/>
          </a:xfrm>
          <a:solidFill>
            <a:srgbClr val="36963D"/>
          </a:solidFill>
        </p:spPr>
        <p:txBody>
          <a:bodyPr>
            <a:normAutofit/>
          </a:bodyPr>
          <a:lstStyle/>
          <a:p>
            <a:pPr marL="236482" indent="-236482" algn="l"/>
            <a:r>
              <a:rPr lang="en-US" sz="2800" b="1" dirty="0" smtClean="0">
                <a:solidFill>
                  <a:schemeClr val="bg1"/>
                </a:solidFill>
              </a:rPr>
              <a:t>	The Current State of the Market</a:t>
            </a:r>
            <a:endParaRPr lang="en-US" sz="2800" b="1" dirty="0">
              <a:solidFill>
                <a:schemeClr val="bg1"/>
              </a:solidFill>
            </a:endParaRPr>
          </a:p>
        </p:txBody>
      </p:sp>
      <p:sp>
        <p:nvSpPr>
          <p:cNvPr id="6" name="Text Box 5"/>
          <p:cNvSpPr txBox="1">
            <a:spLocks noChangeArrowheads="1"/>
          </p:cNvSpPr>
          <p:nvPr/>
        </p:nvSpPr>
        <p:spPr bwMode="auto">
          <a:xfrm>
            <a:off x="304800" y="1896561"/>
            <a:ext cx="9601200" cy="2246749"/>
          </a:xfrm>
          <a:prstGeom prst="rect">
            <a:avLst/>
          </a:prstGeom>
          <a:noFill/>
          <a:ln w="9525">
            <a:noFill/>
            <a:miter lim="800000"/>
            <a:headEnd/>
            <a:tailEnd/>
          </a:ln>
        </p:spPr>
        <p:txBody>
          <a:bodyPr wrap="square" lIns="91418" tIns="45710" rIns="91418" bIns="45710" anchor="ctr">
            <a:spAutoFit/>
          </a:bodyPr>
          <a:lstStyle/>
          <a:p>
            <a:pPr marL="338058" indent="-338058" defTabSz="1134798">
              <a:buFont typeface="Arial" pitchFamily="34" charset="0"/>
              <a:buChar char="•"/>
            </a:pPr>
            <a:r>
              <a:rPr lang="en-US" sz="2800" dirty="0" smtClean="0">
                <a:latin typeface="+mn-lt"/>
              </a:rPr>
              <a:t>When the private market writes less, Citizens writes more.</a:t>
            </a:r>
            <a:br>
              <a:rPr lang="en-US" sz="2800" dirty="0" smtClean="0">
                <a:latin typeface="+mn-lt"/>
              </a:rPr>
            </a:br>
            <a:endParaRPr lang="en-US" sz="2800" dirty="0" smtClean="0">
              <a:latin typeface="+mn-lt"/>
            </a:endParaRPr>
          </a:p>
          <a:p>
            <a:pPr marL="338058" indent="-338058" defTabSz="1134798">
              <a:buFont typeface="Arial" pitchFamily="34" charset="0"/>
              <a:buChar char="•"/>
            </a:pPr>
            <a:r>
              <a:rPr lang="en-US" sz="2800" dirty="0" smtClean="0">
                <a:latin typeface="+mn-lt"/>
              </a:rPr>
              <a:t>CLA and Coastal Account PIF relatively steady.</a:t>
            </a:r>
          </a:p>
          <a:p>
            <a:pPr marL="338058" indent="-338058" defTabSz="1134798">
              <a:buFont typeface="Arial" pitchFamily="34" charset="0"/>
              <a:buChar char="•"/>
            </a:pPr>
            <a:endParaRPr lang="en-US" sz="2800" dirty="0" smtClean="0">
              <a:latin typeface="+mn-lt"/>
            </a:endParaRPr>
          </a:p>
          <a:p>
            <a:pPr marL="338058" indent="-338058" defTabSz="1134798">
              <a:buFont typeface="Arial" pitchFamily="34" charset="0"/>
              <a:buChar char="•"/>
            </a:pPr>
            <a:r>
              <a:rPr lang="en-US" sz="2800" dirty="0" smtClean="0">
                <a:latin typeface="+mn-lt"/>
              </a:rPr>
              <a:t>Significant growth in the PLA.</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Text Box 3"/>
          <p:cNvSpPr txBox="1">
            <a:spLocks noChangeArrowheads="1"/>
          </p:cNvSpPr>
          <p:nvPr/>
        </p:nvSpPr>
        <p:spPr bwMode="auto">
          <a:xfrm>
            <a:off x="4724400" y="7343002"/>
            <a:ext cx="457200" cy="285754"/>
          </a:xfrm>
          <a:prstGeom prst="rect">
            <a:avLst/>
          </a:prstGeom>
          <a:noFill/>
          <a:ln w="9525">
            <a:noFill/>
            <a:miter lim="800000"/>
            <a:headEnd/>
            <a:tailEnd/>
          </a:ln>
        </p:spPr>
        <p:txBody>
          <a:bodyPr lIns="91418" tIns="45710" rIns="91418" bIns="45710">
            <a:spAutoFit/>
          </a:bodyPr>
          <a:lstStyle/>
          <a:p>
            <a:pPr algn="ctr" defTabSz="1134798">
              <a:spcBef>
                <a:spcPct val="50000"/>
              </a:spcBef>
            </a:pPr>
            <a:fld id="{68CBE6F2-BAF0-4BB0-9035-FA29CA23E9BC}" type="slidenum">
              <a:rPr lang="en-US" sz="1200">
                <a:latin typeface="Microsoft Sans Serif" pitchFamily="34" charset="0"/>
              </a:rPr>
              <a:pPr algn="ctr" defTabSz="1134798">
                <a:spcBef>
                  <a:spcPct val="50000"/>
                </a:spcBef>
              </a:pPr>
              <a:t>6</a:t>
            </a:fld>
            <a:endParaRPr lang="en-US" sz="1200" dirty="0">
              <a:latin typeface="Microsoft Sans Serif" pitchFamily="34" charset="0"/>
            </a:endParaRPr>
          </a:p>
        </p:txBody>
      </p:sp>
      <p:sp>
        <p:nvSpPr>
          <p:cNvPr id="5" name="Title 4"/>
          <p:cNvSpPr>
            <a:spLocks noGrp="1"/>
          </p:cNvSpPr>
          <p:nvPr>
            <p:ph type="title"/>
          </p:nvPr>
        </p:nvSpPr>
        <p:spPr>
          <a:xfrm>
            <a:off x="0" y="0"/>
            <a:ext cx="10058400" cy="1219200"/>
          </a:xfrm>
          <a:solidFill>
            <a:srgbClr val="36963D"/>
          </a:solidFill>
        </p:spPr>
        <p:txBody>
          <a:bodyPr>
            <a:normAutofit/>
          </a:bodyPr>
          <a:lstStyle/>
          <a:p>
            <a:pPr marL="236482" indent="-236482" algn="l"/>
            <a:r>
              <a:rPr lang="en-US" sz="2800" b="1" dirty="0" smtClean="0">
                <a:solidFill>
                  <a:schemeClr val="bg1"/>
                </a:solidFill>
                <a:latin typeface="Tw Cen MT" pitchFamily="34" charset="0"/>
              </a:rPr>
              <a:t>	Significant Growth Only in the Personal Lines Account (PLA)</a:t>
            </a:r>
            <a:endParaRPr lang="en-US" sz="2800" b="1" dirty="0">
              <a:solidFill>
                <a:schemeClr val="bg1"/>
              </a:solidFill>
              <a:latin typeface="Tw Cen MT" pitchFamily="34" charset="0"/>
            </a:endParaRPr>
          </a:p>
        </p:txBody>
      </p:sp>
      <p:sp>
        <p:nvSpPr>
          <p:cNvPr id="6" name="Text Box 5"/>
          <p:cNvSpPr txBox="1">
            <a:spLocks noChangeArrowheads="1"/>
          </p:cNvSpPr>
          <p:nvPr/>
        </p:nvSpPr>
        <p:spPr bwMode="auto">
          <a:xfrm>
            <a:off x="228600" y="4194541"/>
            <a:ext cx="9525000" cy="646311"/>
          </a:xfrm>
          <a:prstGeom prst="rect">
            <a:avLst/>
          </a:prstGeom>
          <a:noFill/>
          <a:ln w="9525">
            <a:noFill/>
            <a:miter lim="800000"/>
            <a:headEnd/>
            <a:tailEnd/>
          </a:ln>
        </p:spPr>
        <p:txBody>
          <a:bodyPr wrap="square" lIns="91418" tIns="45710" rIns="91418" bIns="45710" anchor="ctr">
            <a:spAutoFit/>
          </a:bodyPr>
          <a:lstStyle/>
          <a:p>
            <a:pPr defTabSz="1134798"/>
            <a:endParaRPr lang="en-US" sz="1800" dirty="0" smtClean="0">
              <a:latin typeface="Tw Cen MT" pitchFamily="34" charset="0"/>
            </a:endParaRPr>
          </a:p>
          <a:p>
            <a:pPr marL="338058" indent="-338058" defTabSz="1134798">
              <a:buFont typeface="Arial" pitchFamily="34" charset="0"/>
              <a:buChar char="•"/>
            </a:pPr>
            <a:endParaRPr lang="en-US" sz="1800" dirty="0">
              <a:latin typeface="+mn-lt"/>
            </a:endParaRPr>
          </a:p>
        </p:txBody>
      </p:sp>
      <p:sp>
        <p:nvSpPr>
          <p:cNvPr id="2049" name="Rectangle 1"/>
          <p:cNvSpPr>
            <a:spLocks noChangeArrowheads="1"/>
          </p:cNvSpPr>
          <p:nvPr/>
        </p:nvSpPr>
        <p:spPr bwMode="auto">
          <a:xfrm>
            <a:off x="457200" y="1597342"/>
            <a:ext cx="9067800" cy="538609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61913" lvl="1"/>
            <a:r>
              <a:rPr lang="en-US" sz="2400" dirty="0" smtClean="0">
                <a:latin typeface="Tw Cen MT" pitchFamily="34" charset="0"/>
              </a:rPr>
              <a:t>Why do policies come to Citizens?</a:t>
            </a:r>
          </a:p>
          <a:p>
            <a:pPr marL="61913" lvl="1"/>
            <a:endParaRPr lang="en-US" sz="1000" dirty="0" smtClean="0">
              <a:latin typeface="Tw Cen MT" pitchFamily="34" charset="0"/>
            </a:endParaRPr>
          </a:p>
          <a:p>
            <a:pPr marL="463550" lvl="2" indent="-112713" defTabSz="857250">
              <a:buFont typeface="Arial" pitchFamily="34" charset="0"/>
              <a:buChar char="•"/>
            </a:pPr>
            <a:r>
              <a:rPr lang="en-US" sz="2000" dirty="0" smtClean="0">
                <a:latin typeface="Tw Cen MT" pitchFamily="34" charset="0"/>
              </a:rPr>
              <a:t>Price - Premium is likely lower than private market</a:t>
            </a:r>
          </a:p>
          <a:p>
            <a:pPr marL="463550" lvl="2" indent="-112713" defTabSz="857250"/>
            <a:endParaRPr lang="en-US" sz="1000" dirty="0" smtClean="0">
              <a:latin typeface="Tw Cen MT" pitchFamily="34" charset="0"/>
            </a:endParaRPr>
          </a:p>
          <a:p>
            <a:pPr marL="463550" lvl="2" indent="-112713" defTabSz="857250">
              <a:buFont typeface="Arial" pitchFamily="34" charset="0"/>
              <a:buChar char="•"/>
            </a:pPr>
            <a:r>
              <a:rPr lang="en-US" sz="2000" dirty="0" smtClean="0">
                <a:latin typeface="Tw Cen MT" pitchFamily="34" charset="0"/>
              </a:rPr>
              <a:t>Agents</a:t>
            </a:r>
          </a:p>
          <a:p>
            <a:pPr marL="920642" lvl="3" indent="-112713" defTabSz="857250">
              <a:buFont typeface="Arial" pitchFamily="34" charset="0"/>
              <a:buChar char="•"/>
            </a:pPr>
            <a:r>
              <a:rPr lang="en-US" sz="2000" dirty="0" smtClean="0">
                <a:latin typeface="Tw Cen MT" pitchFamily="34" charset="0"/>
              </a:rPr>
              <a:t>Captive agents</a:t>
            </a:r>
          </a:p>
          <a:p>
            <a:pPr marL="920642" lvl="3" indent="-112713" defTabSz="857250">
              <a:buFont typeface="Arial" pitchFamily="34" charset="0"/>
              <a:buChar char="•"/>
            </a:pPr>
            <a:r>
              <a:rPr lang="en-US" sz="2000" dirty="0" smtClean="0">
                <a:latin typeface="Tw Cen MT" pitchFamily="34" charset="0"/>
              </a:rPr>
              <a:t>Citizens cannot become insolvent</a:t>
            </a:r>
          </a:p>
          <a:p>
            <a:pPr marL="920642" lvl="3" indent="-112713" defTabSz="857250">
              <a:buFont typeface="Arial" pitchFamily="34" charset="0"/>
              <a:buChar char="•"/>
            </a:pPr>
            <a:r>
              <a:rPr lang="en-US" sz="2000" dirty="0" smtClean="0">
                <a:latin typeface="Tw Cen MT" pitchFamily="34" charset="0"/>
              </a:rPr>
              <a:t>Price</a:t>
            </a:r>
          </a:p>
          <a:p>
            <a:pPr marL="463550" lvl="2" indent="-112713" defTabSz="857250"/>
            <a:endParaRPr lang="en-US" sz="1000" dirty="0" smtClean="0">
              <a:latin typeface="Tw Cen MT" pitchFamily="34" charset="0"/>
            </a:endParaRPr>
          </a:p>
          <a:p>
            <a:pPr marL="463550" lvl="2" indent="-112713" defTabSz="857250">
              <a:buFont typeface="Arial" pitchFamily="34" charset="0"/>
              <a:buChar char="•"/>
            </a:pPr>
            <a:r>
              <a:rPr lang="en-US" sz="2000" dirty="0" smtClean="0">
                <a:latin typeface="Tw Cen MT" pitchFamily="34" charset="0"/>
              </a:rPr>
              <a:t>Less stringent underwriting requirements</a:t>
            </a:r>
          </a:p>
          <a:p>
            <a:pPr marL="463550" lvl="2" indent="-112713" defTabSz="857250"/>
            <a:endParaRPr lang="en-US" sz="1000" dirty="0" smtClean="0">
              <a:latin typeface="Tw Cen MT" pitchFamily="34" charset="0"/>
            </a:endParaRPr>
          </a:p>
          <a:p>
            <a:pPr marL="463550" lvl="2" indent="-112713" defTabSz="857250">
              <a:buFont typeface="Arial" pitchFamily="34" charset="0"/>
              <a:buChar char="•"/>
            </a:pPr>
            <a:r>
              <a:rPr lang="en-US" sz="2000" dirty="0" smtClean="0">
                <a:latin typeface="Tw Cen MT" pitchFamily="34" charset="0"/>
              </a:rPr>
              <a:t>Coverage - Until 2012, Citizens covered pool cages and carports </a:t>
            </a:r>
          </a:p>
          <a:p>
            <a:pPr marL="463550" lvl="2" indent="-112713" defTabSz="857250">
              <a:buFont typeface="Arial" pitchFamily="34" charset="0"/>
              <a:buChar char="•"/>
            </a:pPr>
            <a:endParaRPr lang="en-US" sz="1000" dirty="0" smtClean="0">
              <a:latin typeface="Tw Cen MT" pitchFamily="34" charset="0"/>
            </a:endParaRPr>
          </a:p>
          <a:p>
            <a:pPr marL="463550" lvl="2" indent="-112713" defTabSz="857250">
              <a:buFont typeface="Arial" pitchFamily="34" charset="0"/>
              <a:buChar char="•"/>
            </a:pPr>
            <a:r>
              <a:rPr lang="en-US" sz="2000" dirty="0" smtClean="0">
                <a:latin typeface="Tw Cen MT" pitchFamily="34" charset="0"/>
              </a:rPr>
              <a:t>Sinkhole territories</a:t>
            </a:r>
          </a:p>
          <a:p>
            <a:pPr marL="463550" lvl="2" indent="-112713" defTabSz="857250">
              <a:buFont typeface="Arial" pitchFamily="34" charset="0"/>
              <a:buChar char="•"/>
            </a:pPr>
            <a:endParaRPr lang="en-US" sz="1000" dirty="0" smtClean="0">
              <a:latin typeface="Tw Cen MT" pitchFamily="34" charset="0"/>
            </a:endParaRPr>
          </a:p>
          <a:p>
            <a:pPr marL="463550" lvl="2" indent="-112713" defTabSz="857250">
              <a:buFont typeface="Arial" pitchFamily="34" charset="0"/>
              <a:buChar char="•"/>
            </a:pPr>
            <a:r>
              <a:rPr lang="en-US" sz="2000" dirty="0" smtClean="0">
                <a:latin typeface="Tw Cen MT" pitchFamily="34" charset="0"/>
              </a:rPr>
              <a:t>Wind Mitigation Credit factor</a:t>
            </a:r>
          </a:p>
          <a:p>
            <a:pPr marL="463550" lvl="2" indent="-112713" defTabSz="857250">
              <a:buFont typeface="Arial" pitchFamily="34" charset="0"/>
              <a:buChar char="•"/>
            </a:pPr>
            <a:endParaRPr lang="en-US" sz="1000" dirty="0" smtClean="0">
              <a:latin typeface="Tw Cen MT" pitchFamily="34" charset="0"/>
            </a:endParaRPr>
          </a:p>
          <a:p>
            <a:pPr marL="463550" lvl="2" indent="-112713" defTabSz="857250">
              <a:buFont typeface="Arial" pitchFamily="34" charset="0"/>
              <a:buChar char="•"/>
            </a:pPr>
            <a:r>
              <a:rPr lang="en-US" sz="2000" dirty="0" smtClean="0">
                <a:latin typeface="Tw Cen MT" pitchFamily="34" charset="0"/>
              </a:rPr>
              <a:t>Few private companies want to write Commercial Residential policies and/or Coastal properties</a:t>
            </a:r>
          </a:p>
          <a:p>
            <a:pPr marL="463550" lvl="2" indent="-112713" defTabSz="857250">
              <a:buFont typeface="Arial" pitchFamily="34" charset="0"/>
              <a:buChar char="•"/>
            </a:pPr>
            <a:endParaRPr lang="en-US" sz="2000" dirty="0" smtClean="0">
              <a:latin typeface="Tw Cen MT"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Text Box 3"/>
          <p:cNvSpPr txBox="1">
            <a:spLocks noChangeArrowheads="1"/>
          </p:cNvSpPr>
          <p:nvPr/>
        </p:nvSpPr>
        <p:spPr bwMode="auto">
          <a:xfrm>
            <a:off x="4724400" y="7343002"/>
            <a:ext cx="457200" cy="285754"/>
          </a:xfrm>
          <a:prstGeom prst="rect">
            <a:avLst/>
          </a:prstGeom>
          <a:noFill/>
          <a:ln w="9525">
            <a:noFill/>
            <a:miter lim="800000"/>
            <a:headEnd/>
            <a:tailEnd/>
          </a:ln>
        </p:spPr>
        <p:txBody>
          <a:bodyPr lIns="91418" tIns="45710" rIns="91418" bIns="45710">
            <a:spAutoFit/>
          </a:bodyPr>
          <a:lstStyle/>
          <a:p>
            <a:pPr algn="ctr" defTabSz="1134798">
              <a:spcBef>
                <a:spcPct val="50000"/>
              </a:spcBef>
            </a:pPr>
            <a:fld id="{68CBE6F2-BAF0-4BB0-9035-FA29CA23E9BC}" type="slidenum">
              <a:rPr lang="en-US" sz="1200">
                <a:latin typeface="Microsoft Sans Serif" pitchFamily="34" charset="0"/>
              </a:rPr>
              <a:pPr algn="ctr" defTabSz="1134798">
                <a:spcBef>
                  <a:spcPct val="50000"/>
                </a:spcBef>
              </a:pPr>
              <a:t>7</a:t>
            </a:fld>
            <a:endParaRPr lang="en-US" sz="1200" dirty="0">
              <a:latin typeface="Microsoft Sans Serif" pitchFamily="34" charset="0"/>
            </a:endParaRPr>
          </a:p>
        </p:txBody>
      </p:sp>
      <p:sp>
        <p:nvSpPr>
          <p:cNvPr id="5" name="Title 4"/>
          <p:cNvSpPr>
            <a:spLocks noGrp="1"/>
          </p:cNvSpPr>
          <p:nvPr>
            <p:ph type="title"/>
          </p:nvPr>
        </p:nvSpPr>
        <p:spPr>
          <a:xfrm>
            <a:off x="0" y="0"/>
            <a:ext cx="10058400" cy="1219200"/>
          </a:xfrm>
          <a:solidFill>
            <a:srgbClr val="36963D"/>
          </a:solidFill>
        </p:spPr>
        <p:txBody>
          <a:bodyPr>
            <a:normAutofit/>
          </a:bodyPr>
          <a:lstStyle/>
          <a:p>
            <a:pPr marL="236482" indent="-236482" algn="l"/>
            <a:r>
              <a:rPr lang="en-US" sz="2800" b="1" dirty="0" smtClean="0">
                <a:solidFill>
                  <a:schemeClr val="bg1"/>
                </a:solidFill>
                <a:latin typeface="Tw Cen MT" pitchFamily="34" charset="0"/>
              </a:rPr>
              <a:t>	</a:t>
            </a:r>
            <a:r>
              <a:rPr lang="en-US" sz="3200" b="1" dirty="0" smtClean="0">
                <a:solidFill>
                  <a:schemeClr val="bg1"/>
                </a:solidFill>
                <a:latin typeface="Tw Cen MT" pitchFamily="34" charset="0"/>
              </a:rPr>
              <a:t>Financing</a:t>
            </a:r>
            <a:endParaRPr lang="en-US" sz="2800" b="1" dirty="0">
              <a:solidFill>
                <a:schemeClr val="bg1"/>
              </a:solidFill>
              <a:latin typeface="Tw Cen MT" pitchFamily="34" charset="0"/>
            </a:endParaRPr>
          </a:p>
        </p:txBody>
      </p:sp>
      <p:sp>
        <p:nvSpPr>
          <p:cNvPr id="6" name="Text Box 5"/>
          <p:cNvSpPr txBox="1">
            <a:spLocks noChangeArrowheads="1"/>
          </p:cNvSpPr>
          <p:nvPr/>
        </p:nvSpPr>
        <p:spPr bwMode="auto">
          <a:xfrm>
            <a:off x="228600" y="4194541"/>
            <a:ext cx="9525000" cy="646311"/>
          </a:xfrm>
          <a:prstGeom prst="rect">
            <a:avLst/>
          </a:prstGeom>
          <a:noFill/>
          <a:ln w="9525">
            <a:noFill/>
            <a:miter lim="800000"/>
            <a:headEnd/>
            <a:tailEnd/>
          </a:ln>
        </p:spPr>
        <p:txBody>
          <a:bodyPr wrap="square" lIns="91418" tIns="45710" rIns="91418" bIns="45710" anchor="ctr">
            <a:spAutoFit/>
          </a:bodyPr>
          <a:lstStyle/>
          <a:p>
            <a:pPr defTabSz="1134798"/>
            <a:endParaRPr lang="en-US" sz="1800" dirty="0" smtClean="0">
              <a:latin typeface="Tw Cen MT" pitchFamily="34" charset="0"/>
            </a:endParaRPr>
          </a:p>
          <a:p>
            <a:pPr marL="338058" indent="-338058" defTabSz="1134798">
              <a:buFont typeface="Arial" pitchFamily="34" charset="0"/>
              <a:buChar char="•"/>
            </a:pPr>
            <a:endParaRPr lang="en-US" sz="1800" dirty="0">
              <a:latin typeface="+mn-lt"/>
            </a:endParaRPr>
          </a:p>
        </p:txBody>
      </p:sp>
      <p:sp>
        <p:nvSpPr>
          <p:cNvPr id="2049" name="Rectangle 1"/>
          <p:cNvSpPr>
            <a:spLocks noChangeArrowheads="1"/>
          </p:cNvSpPr>
          <p:nvPr/>
        </p:nvSpPr>
        <p:spPr bwMode="auto">
          <a:xfrm>
            <a:off x="304800" y="1233916"/>
            <a:ext cx="9525000" cy="58785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112713" lvl="1" indent="-107950">
              <a:buFont typeface="Arial" pitchFamily="34" charset="0"/>
              <a:buChar char="•"/>
            </a:pPr>
            <a:r>
              <a:rPr lang="en-US" sz="2400" b="1" dirty="0" smtClean="0">
                <a:latin typeface="Tw Cen MT" pitchFamily="34" charset="0"/>
              </a:rPr>
              <a:t>Pre-Event Bonds</a:t>
            </a:r>
          </a:p>
          <a:p>
            <a:pPr marL="463550" lvl="2" indent="-114300">
              <a:buFont typeface="Courier New" pitchFamily="49" charset="0"/>
              <a:buChar char="o"/>
            </a:pPr>
            <a:r>
              <a:rPr lang="en-US" sz="1800" dirty="0" smtClean="0">
                <a:latin typeface="Tw Cen MT" pitchFamily="34" charset="0"/>
              </a:rPr>
              <a:t> Issued to provide liquidity for timely payment of valid claims</a:t>
            </a:r>
          </a:p>
          <a:p>
            <a:pPr marL="463550" lvl="2" indent="-114300">
              <a:buFont typeface="Courier New" pitchFamily="49" charset="0"/>
              <a:buChar char="o"/>
            </a:pPr>
            <a:r>
              <a:rPr lang="en-US" sz="1800" dirty="0" smtClean="0">
                <a:latin typeface="Tw Cen MT" pitchFamily="34" charset="0"/>
              </a:rPr>
              <a:t> Debt service is paid from operating funds and bond proceeds themselves</a:t>
            </a:r>
          </a:p>
          <a:p>
            <a:pPr marL="463550" lvl="2" indent="-114300">
              <a:buFont typeface="Courier New" pitchFamily="49" charset="0"/>
              <a:buChar char="o"/>
            </a:pPr>
            <a:r>
              <a:rPr lang="en-US" sz="1800" dirty="0" smtClean="0">
                <a:latin typeface="Tw Cen MT" pitchFamily="34" charset="0"/>
              </a:rPr>
              <a:t> Can be issued taxable or tax exempt</a:t>
            </a:r>
          </a:p>
          <a:p>
            <a:pPr marL="463550" lvl="2" indent="-114300"/>
            <a:r>
              <a:rPr lang="en-US" sz="1800" dirty="0" smtClean="0">
                <a:latin typeface="Tw Cen MT" pitchFamily="34" charset="0"/>
              </a:rPr>
              <a:t>  </a:t>
            </a:r>
          </a:p>
          <a:p>
            <a:pPr marL="112713" lvl="1" indent="-107950">
              <a:buFont typeface="Arial" pitchFamily="34" charset="0"/>
              <a:buChar char="•"/>
            </a:pPr>
            <a:r>
              <a:rPr lang="en-US" sz="2400" b="1" dirty="0" smtClean="0">
                <a:latin typeface="Tw Cen MT" pitchFamily="34" charset="0"/>
              </a:rPr>
              <a:t>Post -Event Bonds</a:t>
            </a:r>
          </a:p>
          <a:p>
            <a:pPr marL="463550" lvl="2" indent="-114300">
              <a:buFont typeface="Courier New" pitchFamily="49" charset="0"/>
              <a:buChar char="o"/>
            </a:pPr>
            <a:r>
              <a:rPr lang="en-US" sz="1800" dirty="0" smtClean="0">
                <a:latin typeface="Tw Cen MT" pitchFamily="34" charset="0"/>
              </a:rPr>
              <a:t> Triggered by Emergency Assessments</a:t>
            </a:r>
          </a:p>
          <a:p>
            <a:pPr marL="463550" lvl="2" indent="-114300">
              <a:buFont typeface="Courier New" pitchFamily="49" charset="0"/>
              <a:buChar char="o"/>
            </a:pPr>
            <a:r>
              <a:rPr lang="en-US" sz="1800" dirty="0" smtClean="0">
                <a:latin typeface="Tw Cen MT" pitchFamily="34" charset="0"/>
              </a:rPr>
              <a:t> Very unlikely for PLA/CLA</a:t>
            </a:r>
          </a:p>
          <a:p>
            <a:pPr marL="463550" lvl="2" indent="-114300">
              <a:buFont typeface="Courier New" pitchFamily="49" charset="0"/>
              <a:buChar char="o"/>
            </a:pPr>
            <a:r>
              <a:rPr lang="en-US" sz="1800" dirty="0" smtClean="0">
                <a:latin typeface="Tw Cen MT" pitchFamily="34" charset="0"/>
              </a:rPr>
              <a:t> 2% probability for Coastal Account</a:t>
            </a:r>
          </a:p>
          <a:p>
            <a:pPr marL="519113" lvl="2" indent="-180975">
              <a:buFont typeface="Courier New" pitchFamily="49" charset="0"/>
              <a:buChar char="o"/>
            </a:pPr>
            <a:r>
              <a:rPr lang="en-US" sz="1800" dirty="0" smtClean="0">
                <a:latin typeface="Tw Cen MT" pitchFamily="34" charset="0"/>
              </a:rPr>
              <a:t>Emergency Assessments can be levied over a number of years </a:t>
            </a:r>
          </a:p>
          <a:p>
            <a:pPr marL="463550" lvl="2" indent="-114300">
              <a:buFont typeface="Courier New" pitchFamily="49" charset="0"/>
              <a:buChar char="o"/>
            </a:pPr>
            <a:r>
              <a:rPr lang="en-US" sz="1800" dirty="0" smtClean="0">
                <a:latin typeface="Tw Cen MT" pitchFamily="34" charset="0"/>
              </a:rPr>
              <a:t> Debt service is paid by Emergency Assessments </a:t>
            </a:r>
            <a:r>
              <a:rPr lang="en-US" sz="1600" dirty="0" smtClean="0">
                <a:latin typeface="Tw Cen MT" pitchFamily="34" charset="0"/>
              </a:rPr>
              <a:t/>
            </a:r>
            <a:br>
              <a:rPr lang="en-US" sz="1600" dirty="0" smtClean="0">
                <a:latin typeface="Tw Cen MT" pitchFamily="34" charset="0"/>
              </a:rPr>
            </a:br>
            <a:endParaRPr lang="en-US" sz="1600" dirty="0" smtClean="0">
              <a:latin typeface="Tw Cen MT" pitchFamily="34" charset="0"/>
            </a:endParaRPr>
          </a:p>
          <a:p>
            <a:pPr marL="112713" lvl="1" indent="-107950">
              <a:buFont typeface="Arial" pitchFamily="34" charset="0"/>
              <a:buChar char="•"/>
            </a:pPr>
            <a:r>
              <a:rPr lang="en-US" sz="2400" b="1" dirty="0" smtClean="0">
                <a:latin typeface="Tw Cen MT" pitchFamily="34" charset="0"/>
              </a:rPr>
              <a:t>Citizens credit </a:t>
            </a:r>
          </a:p>
          <a:p>
            <a:pPr marL="463550" lvl="2" indent="-112713">
              <a:buFont typeface="Courier New" pitchFamily="49" charset="0"/>
              <a:buChar char="o"/>
            </a:pPr>
            <a:r>
              <a:rPr lang="en-US" sz="1600" dirty="0" smtClean="0">
                <a:latin typeface="Tw Cen MT" pitchFamily="34" charset="0"/>
              </a:rPr>
              <a:t> </a:t>
            </a:r>
            <a:r>
              <a:rPr lang="en-US" sz="1800" dirty="0" smtClean="0">
                <a:latin typeface="Tw Cen MT" pitchFamily="34" charset="0"/>
              </a:rPr>
              <a:t>Rated A+ stable by S&amp;P and Fitch; A2 stable by Moody’s</a:t>
            </a:r>
          </a:p>
          <a:p>
            <a:pPr marL="463550" lvl="2" indent="-112713">
              <a:buFont typeface="Courier New" pitchFamily="49" charset="0"/>
              <a:buChar char="o"/>
            </a:pPr>
            <a:r>
              <a:rPr lang="en-US" sz="1800" dirty="0" smtClean="0">
                <a:latin typeface="Tw Cen MT" pitchFamily="34" charset="0"/>
              </a:rPr>
              <a:t> Strength of credit</a:t>
            </a:r>
          </a:p>
          <a:p>
            <a:pPr marL="920642" lvl="3" indent="-112713">
              <a:buFont typeface="Courier New" pitchFamily="49" charset="0"/>
              <a:buChar char="o"/>
            </a:pPr>
            <a:r>
              <a:rPr lang="en-US" sz="1800" dirty="0" smtClean="0">
                <a:latin typeface="Tw Cen MT" pitchFamily="34" charset="0"/>
              </a:rPr>
              <a:t>Ability to levy assessments</a:t>
            </a:r>
          </a:p>
          <a:p>
            <a:pPr marL="920642" lvl="3" indent="-112713">
              <a:buFont typeface="Courier New" pitchFamily="49" charset="0"/>
              <a:buChar char="o"/>
            </a:pPr>
            <a:r>
              <a:rPr lang="en-US" sz="1800" dirty="0" smtClean="0">
                <a:latin typeface="Tw Cen MT" pitchFamily="34" charset="0"/>
              </a:rPr>
              <a:t>Participation in the FHCF</a:t>
            </a:r>
          </a:p>
          <a:p>
            <a:pPr marL="920642" lvl="3" indent="-112713">
              <a:buFont typeface="Courier New" pitchFamily="49" charset="0"/>
              <a:buChar char="o"/>
            </a:pPr>
            <a:r>
              <a:rPr lang="en-US" sz="1800" dirty="0" smtClean="0">
                <a:latin typeface="Tw Cen MT" pitchFamily="34" charset="0"/>
              </a:rPr>
              <a:t>Strong non-impairment language in the statute</a:t>
            </a:r>
          </a:p>
          <a:p>
            <a:pPr marL="463550" lvl="3" indent="-112713">
              <a:buFont typeface="Courier New" pitchFamily="49" charset="0"/>
              <a:buChar char="o"/>
            </a:pPr>
            <a:r>
              <a:rPr lang="en-US" sz="1800" dirty="0" smtClean="0">
                <a:latin typeface="Tw Cen MT" pitchFamily="34" charset="0"/>
              </a:rPr>
              <a:t>Name change from HRA to Coastal Account </a:t>
            </a:r>
          </a:p>
          <a:p>
            <a:pPr marL="463550" lvl="2" indent="-112713">
              <a:buFont typeface="Courier New" pitchFamily="49" charset="0"/>
              <a:buChar char="o"/>
            </a:pPr>
            <a:r>
              <a:rPr lang="en-US" sz="1800" dirty="0" smtClean="0">
                <a:latin typeface="Tw Cen MT" pitchFamily="34" charset="0"/>
              </a:rPr>
              <a:t>Different from FHCF</a:t>
            </a:r>
            <a:endParaRPr kumimoji="0" lang="en-US" sz="8000" b="0" i="0" u="none" strike="noStrike" cap="none" normalizeH="0" baseline="0" dirty="0" smtClean="0">
              <a:ln>
                <a:noFill/>
              </a:ln>
              <a:solidFill>
                <a:schemeClr val="tx1"/>
              </a:solidFill>
              <a:effectLst/>
              <a:latin typeface="Tw Cen MT"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Text Box 3"/>
          <p:cNvSpPr txBox="1">
            <a:spLocks noChangeArrowheads="1"/>
          </p:cNvSpPr>
          <p:nvPr/>
        </p:nvSpPr>
        <p:spPr bwMode="auto">
          <a:xfrm>
            <a:off x="4724400" y="7343002"/>
            <a:ext cx="457200" cy="285754"/>
          </a:xfrm>
          <a:prstGeom prst="rect">
            <a:avLst/>
          </a:prstGeom>
          <a:noFill/>
          <a:ln w="9525">
            <a:noFill/>
            <a:miter lim="800000"/>
            <a:headEnd/>
            <a:tailEnd/>
          </a:ln>
        </p:spPr>
        <p:txBody>
          <a:bodyPr lIns="91418" tIns="45710" rIns="91418" bIns="45710">
            <a:spAutoFit/>
          </a:bodyPr>
          <a:lstStyle/>
          <a:p>
            <a:pPr algn="ctr" defTabSz="1134798">
              <a:spcBef>
                <a:spcPct val="50000"/>
              </a:spcBef>
            </a:pPr>
            <a:fld id="{68CBE6F2-BAF0-4BB0-9035-FA29CA23E9BC}" type="slidenum">
              <a:rPr lang="en-US" sz="1200">
                <a:latin typeface="Microsoft Sans Serif" pitchFamily="34" charset="0"/>
              </a:rPr>
              <a:pPr algn="ctr" defTabSz="1134798">
                <a:spcBef>
                  <a:spcPct val="50000"/>
                </a:spcBef>
              </a:pPr>
              <a:t>8</a:t>
            </a:fld>
            <a:endParaRPr lang="en-US" sz="1200" dirty="0">
              <a:latin typeface="Microsoft Sans Serif" pitchFamily="34" charset="0"/>
            </a:endParaRPr>
          </a:p>
        </p:txBody>
      </p:sp>
      <p:sp>
        <p:nvSpPr>
          <p:cNvPr id="5" name="Title 4"/>
          <p:cNvSpPr>
            <a:spLocks noGrp="1"/>
          </p:cNvSpPr>
          <p:nvPr>
            <p:ph type="title"/>
          </p:nvPr>
        </p:nvSpPr>
        <p:spPr>
          <a:xfrm>
            <a:off x="0" y="2"/>
            <a:ext cx="10058400" cy="1219200"/>
          </a:xfrm>
          <a:solidFill>
            <a:srgbClr val="36963D"/>
          </a:solidFill>
        </p:spPr>
        <p:txBody>
          <a:bodyPr>
            <a:normAutofit/>
          </a:bodyPr>
          <a:lstStyle/>
          <a:p>
            <a:pPr marL="236482" indent="-236482" algn="l"/>
            <a:r>
              <a:rPr lang="en-US" sz="2800" b="1" dirty="0" smtClean="0">
                <a:solidFill>
                  <a:schemeClr val="bg1"/>
                </a:solidFill>
                <a:latin typeface="Tw Cen MT" pitchFamily="34" charset="0"/>
              </a:rPr>
              <a:t>	Citizens’ Investment Portfolio</a:t>
            </a:r>
            <a:br>
              <a:rPr lang="en-US" sz="2800" b="1" dirty="0" smtClean="0">
                <a:solidFill>
                  <a:schemeClr val="bg1"/>
                </a:solidFill>
                <a:latin typeface="Tw Cen MT" pitchFamily="34" charset="0"/>
              </a:rPr>
            </a:br>
            <a:r>
              <a:rPr lang="en-US" sz="2400" b="1" dirty="0" smtClean="0">
                <a:solidFill>
                  <a:schemeClr val="bg1"/>
                </a:solidFill>
                <a:latin typeface="Tw Cen MT" pitchFamily="34" charset="0"/>
              </a:rPr>
              <a:t>As of June 30, 2011</a:t>
            </a:r>
            <a:endParaRPr lang="en-US" sz="2800" b="1" dirty="0">
              <a:solidFill>
                <a:schemeClr val="bg1"/>
              </a:solidFill>
              <a:latin typeface="Tw Cen MT" pitchFamily="34" charset="0"/>
            </a:endParaRPr>
          </a:p>
        </p:txBody>
      </p:sp>
      <p:sp>
        <p:nvSpPr>
          <p:cNvPr id="6" name="Text Box 5"/>
          <p:cNvSpPr txBox="1">
            <a:spLocks noChangeArrowheads="1"/>
          </p:cNvSpPr>
          <p:nvPr/>
        </p:nvSpPr>
        <p:spPr bwMode="auto">
          <a:xfrm>
            <a:off x="228600" y="3185962"/>
            <a:ext cx="9525000" cy="2031305"/>
          </a:xfrm>
          <a:prstGeom prst="rect">
            <a:avLst/>
          </a:prstGeom>
          <a:noFill/>
          <a:ln w="9525">
            <a:noFill/>
            <a:miter lim="800000"/>
            <a:headEnd/>
            <a:tailEnd/>
          </a:ln>
        </p:spPr>
        <p:txBody>
          <a:bodyPr wrap="square" lIns="91418" tIns="45710" rIns="91418" bIns="45710" anchor="ctr">
            <a:spAutoFit/>
          </a:bodyPr>
          <a:lstStyle/>
          <a:p>
            <a:pPr marL="338058" indent="-338058" defTabSz="1134798">
              <a:buFont typeface="Arial" pitchFamily="34" charset="0"/>
              <a:buChar char="•"/>
            </a:pPr>
            <a:endParaRPr lang="en-US" sz="1800" dirty="0" smtClean="0">
              <a:latin typeface="+mn-lt"/>
            </a:endParaRPr>
          </a:p>
          <a:p>
            <a:pPr marL="338058" indent="-338058" defTabSz="1134798">
              <a:buFont typeface="Arial" pitchFamily="34" charset="0"/>
              <a:buChar char="•"/>
            </a:pPr>
            <a:endParaRPr lang="en-US" sz="1800" dirty="0" smtClean="0">
              <a:latin typeface="+mn-lt"/>
            </a:endParaRPr>
          </a:p>
          <a:p>
            <a:pPr marL="338058" indent="-338058" defTabSz="1134798">
              <a:buFont typeface="Arial" pitchFamily="34" charset="0"/>
              <a:buChar char="•"/>
            </a:pPr>
            <a:endParaRPr lang="en-US" sz="1800" dirty="0" smtClean="0">
              <a:latin typeface="+mn-lt"/>
            </a:endParaRPr>
          </a:p>
          <a:p>
            <a:pPr marL="338058" indent="-338058" defTabSz="1134798">
              <a:buFont typeface="Arial" pitchFamily="34" charset="0"/>
              <a:buChar char="•"/>
            </a:pPr>
            <a:endParaRPr lang="en-US" sz="1800" dirty="0" smtClean="0">
              <a:latin typeface="+mn-lt"/>
            </a:endParaRPr>
          </a:p>
          <a:p>
            <a:pPr marL="338058" indent="-338058" defTabSz="1134798">
              <a:buFont typeface="Arial" pitchFamily="34" charset="0"/>
              <a:buChar char="•"/>
            </a:pPr>
            <a:endParaRPr lang="en-US" sz="1800" dirty="0" smtClean="0">
              <a:latin typeface="+mn-lt"/>
            </a:endParaRPr>
          </a:p>
          <a:p>
            <a:pPr marL="338058" indent="-338058" defTabSz="1134798">
              <a:buFont typeface="Arial" pitchFamily="34" charset="0"/>
              <a:buChar char="•"/>
            </a:pPr>
            <a:endParaRPr lang="en-US" sz="1800" dirty="0" smtClean="0">
              <a:latin typeface="+mn-lt"/>
            </a:endParaRPr>
          </a:p>
          <a:p>
            <a:pPr marL="338058" indent="-338058" defTabSz="1134798">
              <a:buFont typeface="Arial" pitchFamily="34" charset="0"/>
              <a:buChar char="•"/>
            </a:pPr>
            <a:endParaRPr lang="en-US" sz="1800" dirty="0">
              <a:latin typeface="+mn-lt"/>
            </a:endParaRPr>
          </a:p>
        </p:txBody>
      </p:sp>
      <p:pic>
        <p:nvPicPr>
          <p:cNvPr id="9" name="Picture 5"/>
          <p:cNvPicPr>
            <a:picLocks noChangeAspect="1" noChangeArrowheads="1"/>
          </p:cNvPicPr>
          <p:nvPr/>
        </p:nvPicPr>
        <p:blipFill>
          <a:blip r:embed="rId3" cstate="print"/>
          <a:srcRect/>
          <a:stretch>
            <a:fillRect/>
          </a:stretch>
        </p:blipFill>
        <p:spPr bwMode="auto">
          <a:xfrm>
            <a:off x="194534" y="1937359"/>
            <a:ext cx="9711466" cy="411195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A Colors">
      <a:dk1>
        <a:sysClr val="windowText" lastClr="000000"/>
      </a:dk1>
      <a:lt1>
        <a:sysClr val="window" lastClr="FFFFFF"/>
      </a:lt1>
      <a:dk2>
        <a:srgbClr val="1F497D"/>
      </a:dk2>
      <a:lt2>
        <a:srgbClr val="EEECE1"/>
      </a:lt2>
      <a:accent1>
        <a:srgbClr val="2E7E34"/>
      </a:accent1>
      <a:accent2>
        <a:srgbClr val="263C6B"/>
      </a:accent2>
      <a:accent3>
        <a:srgbClr val="5F80AF"/>
      </a:accent3>
      <a:accent4>
        <a:srgbClr val="BDD172"/>
      </a:accent4>
      <a:accent5>
        <a:srgbClr val="C64120"/>
      </a:accent5>
      <a:accent6>
        <a:srgbClr val="E9890A"/>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19381</TotalTime>
  <Words>1394</Words>
  <Application>Microsoft Office PowerPoint</Application>
  <PresentationFormat>Custom</PresentationFormat>
  <Paragraphs>449</Paragraphs>
  <Slides>26</Slides>
  <Notes>25</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Office Theme</vt:lpstr>
      <vt:lpstr>Florida Insurance Conference on Financial Reporting  Citizens Property Insurance Corporation Sharon A. Binnun, CPA</vt:lpstr>
      <vt:lpstr> Basics re: Citizens</vt:lpstr>
      <vt:lpstr> Market Share</vt:lpstr>
      <vt:lpstr> Florida Residential Property Admitted Market Breakdown As of March 31, 2011</vt:lpstr>
      <vt:lpstr> Florida Residential Property Market – Citizens vs. All Other Carriers Market Share As of March 31, 2011</vt:lpstr>
      <vt:lpstr> The Current State of the Market</vt:lpstr>
      <vt:lpstr> Significant Growth Only in the Personal Lines Account (PLA)</vt:lpstr>
      <vt:lpstr> Financing</vt:lpstr>
      <vt:lpstr> Citizens’ Investment Portfolio As of June 30, 2011</vt:lpstr>
      <vt:lpstr> Estimated Claims-Paying Ability – 2011 Hurricane Season</vt:lpstr>
      <vt:lpstr>Projected Claims Paying Resources - Combined Accounts 2011 Hurricane Season1</vt:lpstr>
      <vt:lpstr> Projected Claims Paying Resources - Combined Accounts 2011 Hurricane Season1</vt:lpstr>
      <vt:lpstr>Projected Claims Paying Resources - Combined Accounts 2011 Hurricane Season1</vt:lpstr>
      <vt:lpstr>Projected Claims Paying Resources - Combined Accounts 2011 Hurricane Season1</vt:lpstr>
      <vt:lpstr>Projected Claims Paying Resources - Combined Accounts 2011 Hurricane Season1</vt:lpstr>
      <vt:lpstr> Actuarially Sound Rates</vt:lpstr>
      <vt:lpstr>Summary of Indicated Statewide Rate Changes – Wind and Other Perils Personal Lines Excludes Sinkhole</vt:lpstr>
      <vt:lpstr>Personal Residential Regional Average Indicated Rate Change by Policy Type Wind and Other Perils (Excludes Sinkhole)</vt:lpstr>
      <vt:lpstr>Indicated Wind and Other Perils Rate Change by Policy Type</vt:lpstr>
      <vt:lpstr>Summary of Indicated Statewide Rate Changes – Sinkhole Only</vt:lpstr>
      <vt:lpstr>Characteristics for Potential Take-Out Policies - Location</vt:lpstr>
      <vt:lpstr> Wind Mitigation Credits Trend Analysis As of December 31, 2010</vt:lpstr>
      <vt:lpstr> Average Wind Mitigation Credits  As of December 31, 2010</vt:lpstr>
      <vt:lpstr> Inspection Program</vt:lpstr>
      <vt:lpstr>Slide 24</vt:lpstr>
      <vt:lpstr> Projected Claims-Paying Resources – Notes &amp; Assumptions</vt:lpstr>
    </vt:vector>
  </TitlesOfParts>
  <Company>Citizens Property Insurance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March Fisher</dc:creator>
  <cp:lastModifiedBy>Scott</cp:lastModifiedBy>
  <cp:revision>966</cp:revision>
  <dcterms:created xsi:type="dcterms:W3CDTF">2009-06-22T19:19:34Z</dcterms:created>
  <dcterms:modified xsi:type="dcterms:W3CDTF">2011-09-20T05:20:26Z</dcterms:modified>
</cp:coreProperties>
</file>